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7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22" r:id="rId13"/>
    <p:sldId id="347" r:id="rId14"/>
    <p:sldId id="346" r:id="rId15"/>
    <p:sldId id="348" r:id="rId16"/>
    <p:sldId id="325" r:id="rId17"/>
    <p:sldId id="349" r:id="rId18"/>
    <p:sldId id="350" r:id="rId19"/>
    <p:sldId id="316" r:id="rId20"/>
    <p:sldId id="315" r:id="rId21"/>
    <p:sldId id="339" r:id="rId22"/>
    <p:sldId id="261" r:id="rId23"/>
    <p:sldId id="344" r:id="rId24"/>
    <p:sldId id="352" r:id="rId25"/>
    <p:sldId id="353" r:id="rId26"/>
    <p:sldId id="293" r:id="rId27"/>
    <p:sldId id="337" r:id="rId28"/>
    <p:sldId id="278" r:id="rId29"/>
    <p:sldId id="354" r:id="rId30"/>
    <p:sldId id="279" r:id="rId31"/>
    <p:sldId id="280" r:id="rId32"/>
    <p:sldId id="281" r:id="rId33"/>
    <p:sldId id="355" r:id="rId34"/>
    <p:sldId id="356" r:id="rId35"/>
    <p:sldId id="336" r:id="rId36"/>
    <p:sldId id="284" r:id="rId37"/>
    <p:sldId id="286" r:id="rId38"/>
    <p:sldId id="287" r:id="rId39"/>
    <p:sldId id="294" r:id="rId40"/>
    <p:sldId id="288" r:id="rId41"/>
    <p:sldId id="299" r:id="rId42"/>
    <p:sldId id="300" r:id="rId43"/>
    <p:sldId id="301" r:id="rId44"/>
    <p:sldId id="302" r:id="rId45"/>
    <p:sldId id="303" r:id="rId46"/>
    <p:sldId id="335" r:id="rId47"/>
    <p:sldId id="305" r:id="rId48"/>
    <p:sldId id="334" r:id="rId49"/>
    <p:sldId id="289" r:id="rId50"/>
    <p:sldId id="333" r:id="rId51"/>
    <p:sldId id="291" r:id="rId52"/>
    <p:sldId id="332" r:id="rId53"/>
    <p:sldId id="307" r:id="rId54"/>
    <p:sldId id="313" r:id="rId55"/>
    <p:sldId id="308" r:id="rId56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7" clrIdx="1">
    <p:extLst>
      <p:ext uri="{19B8F6BF-5375-455C-9EA6-DF929625EA0E}">
        <p15:presenceInfo xmlns:p15="http://schemas.microsoft.com/office/powerpoint/2012/main" userId="Deng, Wenx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50000" autoAdjust="0"/>
  </p:normalViewPr>
  <p:slideViewPr>
    <p:cSldViewPr showGuides="1">
      <p:cViewPr varScale="1">
        <p:scale>
          <a:sx n="158" d="100"/>
          <a:sy n="158" d="100"/>
        </p:scale>
        <p:origin x="26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5:30.076" idx="6">
    <p:pos x="10" y="10"/>
    <p:text>false negative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 dirty="0"/>
            <a:t>Dimension</a:t>
          </a:r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Dimension</a:t>
          </a:r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2018/8/17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5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940167"/>
            <a:ext cx="7636075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98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choose Group Lasso for its ability to</a:t>
                </a:r>
              </a:p>
              <a:p>
                <a:pPr lvl="1"/>
                <a:r>
                  <a:rPr lang="en-US" dirty="0"/>
                  <a:t>Handle high dimensional data</a:t>
                </a:r>
              </a:p>
              <a:p>
                <a:pPr lvl="1"/>
                <a:r>
                  <a:rPr lang="en-US" dirty="0"/>
                  <a:t>Allow hierarchical structure</a:t>
                </a:r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following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6166079" y="2299328"/>
            <a:ext cx="176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Elastic Net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Geographical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Elastic Net Structure…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 simultaneously.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variable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5%, 10%, 15%, 20% of genes have predictive effects</a:t>
            </a:r>
          </a:p>
          <a:p>
            <a:r>
              <a:rPr lang="en-US" b="1" dirty="0"/>
              <a:t>10%, 20%, 30%, 40% of genes have prognostic effects</a:t>
            </a:r>
          </a:p>
          <a:p>
            <a:r>
              <a:rPr lang="en-US" dirty="0"/>
              <a:t>Iterations: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3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54AD48-FFD5-4D74-B092-D0A295A4B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54782"/>
            <a:ext cx="6667500" cy="190500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ED46A6-71E1-466D-A0E5-E3ACF6FCE25D}"/>
              </a:ext>
            </a:extLst>
          </p:cNvPr>
          <p:cNvSpPr/>
          <p:nvPr/>
        </p:nvSpPr>
        <p:spPr>
          <a:xfrm>
            <a:off x="6249566" y="143258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80432-ADBE-4B81-8C7B-188C78577B9C}"/>
              </a:ext>
            </a:extLst>
          </p:cNvPr>
          <p:cNvSpPr/>
          <p:nvPr/>
        </p:nvSpPr>
        <p:spPr>
          <a:xfrm>
            <a:off x="5004048" y="143258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DB8A-37FD-446A-86BA-6FC732FF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CE02C1DB-6B92-48B3-A130-B3772325C3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CF9734-DF1D-4596-B357-0A361BA52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B2BF-FEF5-477F-AFDF-28ABBF6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AFB9-BD1A-4E38-A420-0EE1928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95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3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EE8CD7-C408-4E2C-852A-69C375C8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954782"/>
            <a:ext cx="6667500" cy="1905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8A3337-10D4-4CF8-ADB4-3378E5DF373A}"/>
              </a:ext>
            </a:extLst>
          </p:cNvPr>
          <p:cNvSpPr/>
          <p:nvPr/>
        </p:nvSpPr>
        <p:spPr>
          <a:xfrm>
            <a:off x="5364088" y="143258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9BE81-41C9-43E8-A213-03CBFB48583A}"/>
              </a:ext>
            </a:extLst>
          </p:cNvPr>
          <p:cNvSpPr/>
          <p:nvPr/>
        </p:nvSpPr>
        <p:spPr>
          <a:xfrm>
            <a:off x="6624362" y="143258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E72F08-BA0C-4858-824F-9B9AAC950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954782"/>
            <a:ext cx="6667500" cy="1905000"/>
          </a:xfrm>
        </p:spPr>
      </p:pic>
      <p:sp>
        <p:nvSpPr>
          <p:cNvPr id="9" name="Rectangle 8"/>
          <p:cNvSpPr/>
          <p:nvPr/>
        </p:nvSpPr>
        <p:spPr>
          <a:xfrm>
            <a:off x="5126687" y="143258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6687" y="1974903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4FE8F-961E-4C29-B2CD-1844293990B9}"/>
              </a:ext>
            </a:extLst>
          </p:cNvPr>
          <p:cNvSpPr/>
          <p:nvPr/>
        </p:nvSpPr>
        <p:spPr>
          <a:xfrm>
            <a:off x="6361292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BEFA-FE06-4EE0-AD96-860556373828}"/>
              </a:ext>
            </a:extLst>
          </p:cNvPr>
          <p:cNvSpPr/>
          <p:nvPr/>
        </p:nvSpPr>
        <p:spPr>
          <a:xfrm>
            <a:off x="6361292" y="1999257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6F410D4-5F8C-45CF-8B2F-77A3B41C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13809"/>
            <a:ext cx="6667500" cy="1905000"/>
          </a:xfrm>
        </p:spPr>
      </p:pic>
      <p:sp>
        <p:nvSpPr>
          <p:cNvPr id="9" name="Rectangle 8"/>
          <p:cNvSpPr/>
          <p:nvPr/>
        </p:nvSpPr>
        <p:spPr>
          <a:xfrm>
            <a:off x="4932040" y="1486561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3562" y="1451991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8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F1D-2CEE-4D0C-9C12-79C3E32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44CDE9-09AB-484E-BF7C-C11E35A2F3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233C52-ECE6-43A8-80A4-1203621CF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EAAB-B8F1-4C7A-8EFA-4C4AE42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C4F5-7BB0-4C8A-A2CA-E190456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FDCD-3ACE-40C2-9527-F2D1D18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774F44-B24D-4739-8B79-EC0A29A3A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7" y="782018"/>
            <a:ext cx="6934539" cy="1981296"/>
          </a:xfrm>
        </p:spPr>
      </p:pic>
      <p:sp>
        <p:nvSpPr>
          <p:cNvPr id="9" name="Rectangle 8"/>
          <p:cNvSpPr/>
          <p:nvPr/>
        </p:nvSpPr>
        <p:spPr>
          <a:xfrm>
            <a:off x="5093159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3159" y="194745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51" y="837834"/>
            <a:ext cx="6563072" cy="1875163"/>
          </a:xfrm>
        </p:spPr>
      </p:pic>
      <p:sp>
        <p:nvSpPr>
          <p:cNvPr id="10" name="Rectangle 9"/>
          <p:cNvSpPr/>
          <p:nvPr/>
        </p:nvSpPr>
        <p:spPr>
          <a:xfrm>
            <a:off x="5076056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8" y="839657"/>
            <a:ext cx="7070438" cy="2020125"/>
          </a:xfrm>
        </p:spPr>
      </p:pic>
      <p:sp>
        <p:nvSpPr>
          <p:cNvPr id="10" name="Rectangle 9"/>
          <p:cNvSpPr/>
          <p:nvPr/>
        </p:nvSpPr>
        <p:spPr>
          <a:xfrm>
            <a:off x="5093159" y="143258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8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" y="819567"/>
            <a:ext cx="6818410" cy="1948117"/>
          </a:xfrm>
        </p:spPr>
      </p:pic>
      <p:sp>
        <p:nvSpPr>
          <p:cNvPr id="9" name="Rectangle 8"/>
          <p:cNvSpPr/>
          <p:nvPr/>
        </p:nvSpPr>
        <p:spPr>
          <a:xfrm>
            <a:off x="5093159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Prognostic Biomarkers and Predictive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3" y="788433"/>
            <a:ext cx="7067128" cy="2019179"/>
          </a:xfrm>
        </p:spPr>
      </p:pic>
      <p:sp>
        <p:nvSpPr>
          <p:cNvPr id="10" name="Rectangle 9"/>
          <p:cNvSpPr/>
          <p:nvPr/>
        </p:nvSpPr>
        <p:spPr>
          <a:xfrm>
            <a:off x="5093159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SNR=5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8" y="1403350"/>
            <a:ext cx="3442349" cy="2963863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659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SNR=20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83" y="1403350"/>
            <a:ext cx="3439858" cy="2963863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827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SNR=100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" y="1403350"/>
            <a:ext cx="3439858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988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927100"/>
            <a:ext cx="6111875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771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927100"/>
            <a:ext cx="6111875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070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number of biomarkers &gt; sample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5379609" y="168050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5339970" y="1692864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5285313" y="1680504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5366523" y="1692864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50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2699792" y="930308"/>
            <a:ext cx="936104" cy="5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3917904" y="414935"/>
            <a:ext cx="1476164" cy="502951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3961081" y="513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8608</TotalTime>
  <Words>1709</Words>
  <Application>Microsoft Office PowerPoint</Application>
  <PresentationFormat>On-screen Show (16:9)</PresentationFormat>
  <Paragraphs>370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Meiryo</vt:lpstr>
      <vt:lpstr>Meiryo</vt:lpstr>
      <vt:lpstr>ＭＳ Ｐゴシック</vt:lpstr>
      <vt:lpstr>Arial</vt:lpstr>
      <vt:lpstr>Arial Black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Prognostic Biomarkers and Predictive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Group Lasso</vt:lpstr>
      <vt:lpstr>Group Lasso</vt:lpstr>
      <vt:lpstr>Constraint</vt:lpstr>
      <vt:lpstr>Loss Function</vt:lpstr>
      <vt:lpstr>Geographical Interpretation of Group Lasso Structure</vt:lpstr>
      <vt:lpstr>If Without Elastic Net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Nonzero Interaction Effects Proportion=5%</vt:lpstr>
      <vt:lpstr>PowerPoint Presentation</vt:lpstr>
      <vt:lpstr>Nonzero Interaction Effects Proportion=10%</vt:lpstr>
      <vt:lpstr>Nonzero Interaction Effects Proportion=0.15</vt:lpstr>
      <vt:lpstr>Nonzero Interaction Effects Proportion=0.2</vt:lpstr>
      <vt:lpstr>PowerPoint Presentation</vt:lpstr>
      <vt:lpstr>PowerPoint Presentation</vt:lpstr>
      <vt:lpstr>Signal to Noise Ratio (SNR)</vt:lpstr>
      <vt:lpstr>SNR=1</vt:lpstr>
      <vt:lpstr>SNR=5</vt:lpstr>
      <vt:lpstr>SNR=10</vt:lpstr>
      <vt:lpstr>SNR=20</vt:lpstr>
      <vt:lpstr>SNR=100</vt:lpstr>
      <vt:lpstr>Distributions of TPR on Predictive Biomarkers Across All Simulations</vt:lpstr>
      <vt:lpstr>Distributions of TPR on Predictive Biomarkers Across All Simulations</vt:lpstr>
      <vt:lpstr>Distributions of TPR on Predictive Biomarkers Across All Simulations</vt:lpstr>
      <vt:lpstr>PowerPoint Presentation</vt:lpstr>
      <vt:lpstr>PowerPoint Presentation</vt:lpstr>
      <vt:lpstr>Other number of biomakers</vt:lpstr>
      <vt:lpstr>Dimension of genes=50 and total dimension=106</vt:lpstr>
      <vt:lpstr>When number of biomarkers &gt; sample size </vt:lpstr>
      <vt:lpstr>Dimension of genes=200 and total dimension=406</vt:lpstr>
      <vt:lpstr>When covariates are SNP</vt:lpstr>
      <vt:lpstr>SNP</vt:lpstr>
      <vt:lpstr>Real Data</vt:lpstr>
      <vt:lpstr>Future Steps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93</cp:revision>
  <dcterms:created xsi:type="dcterms:W3CDTF">2017-03-10T10:19:28Z</dcterms:created>
  <dcterms:modified xsi:type="dcterms:W3CDTF">2018-08-21T18:23:38Z</dcterms:modified>
</cp:coreProperties>
</file>