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4"/>
  </p:notesMasterIdLst>
  <p:sldIdLst>
    <p:sldId id="260" r:id="rId2"/>
    <p:sldId id="320" r:id="rId3"/>
    <p:sldId id="342" r:id="rId4"/>
    <p:sldId id="318" r:id="rId5"/>
    <p:sldId id="327" r:id="rId6"/>
    <p:sldId id="381" r:id="rId7"/>
    <p:sldId id="341" r:id="rId8"/>
    <p:sldId id="345" r:id="rId9"/>
    <p:sldId id="343" r:id="rId10"/>
    <p:sldId id="340" r:id="rId11"/>
    <p:sldId id="331" r:id="rId12"/>
    <p:sldId id="346" r:id="rId13"/>
    <p:sldId id="347" r:id="rId14"/>
    <p:sldId id="348" r:id="rId15"/>
    <p:sldId id="325" r:id="rId16"/>
    <p:sldId id="349" r:id="rId17"/>
    <p:sldId id="350" r:id="rId18"/>
    <p:sldId id="316" r:id="rId19"/>
    <p:sldId id="315" r:id="rId20"/>
    <p:sldId id="339" r:id="rId21"/>
    <p:sldId id="261" r:id="rId22"/>
    <p:sldId id="344" r:id="rId23"/>
    <p:sldId id="352" r:id="rId24"/>
    <p:sldId id="376" r:id="rId25"/>
    <p:sldId id="293" r:id="rId26"/>
    <p:sldId id="377" r:id="rId27"/>
    <p:sldId id="371" r:id="rId28"/>
    <p:sldId id="356" r:id="rId29"/>
    <p:sldId id="378" r:id="rId30"/>
    <p:sldId id="357" r:id="rId31"/>
    <p:sldId id="358" r:id="rId32"/>
    <p:sldId id="379" r:id="rId33"/>
    <p:sldId id="368" r:id="rId34"/>
    <p:sldId id="369" r:id="rId35"/>
    <p:sldId id="289" r:id="rId36"/>
    <p:sldId id="380" r:id="rId37"/>
    <p:sldId id="370" r:id="rId38"/>
    <p:sldId id="382" r:id="rId39"/>
    <p:sldId id="367" r:id="rId40"/>
    <p:sldId id="307" r:id="rId41"/>
    <p:sldId id="313" r:id="rId42"/>
    <p:sldId id="308" r:id="rId43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Wenxuan" initials="DW" lastIdx="1" clrIdx="0">
    <p:extLst/>
  </p:cmAuthor>
  <p:cmAuthor id="2" name="Deng, Wenxuan" initials="DW" lastIdx="3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50000" autoAdjust="0"/>
  </p:normalViewPr>
  <p:slideViewPr>
    <p:cSldViewPr showGuides="1">
      <p:cViewPr varScale="1">
        <p:scale>
          <a:sx n="151" d="100"/>
          <a:sy n="151" d="100"/>
        </p:scale>
        <p:origin x="240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4:02.851" idx="8">
    <p:pos x="10" y="10"/>
    <p:text>gap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4:11.522" idx="9">
    <p:pos x="10" y="146"/>
    <p:text>curve notation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1T16:44:36.441" idx="10">
    <p:pos x="10" y="282"/>
    <p:text>brief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0:03.327" idx="18">
    <p:pos x="10" y="418"/>
    <p:text>treatment vs control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0:14.299" idx="19">
    <p:pos x="10" y="554"/>
    <p:text>treatment effects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1:31.104" idx="20">
    <p:pos x="10" y="690"/>
    <p:text>example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21:54.163" idx="28">
    <p:pos x="10" y="10"/>
    <p:text>LD structure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23:45.218" idx="30">
    <p:pos x="10" y="10"/>
    <p:text>xian jiang tu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32:12.079" idx="34">
    <p:pos x="10" y="146"/>
    <p:text>FNR full name</p:text>
    <p:extLst>
      <p:ext uri="{C676402C-5697-4E1C-873F-D02D1690AC5C}">
        <p15:threadingInfo xmlns:p15="http://schemas.microsoft.com/office/powerpoint/2012/main" timeZoneBias="240">
          <p15:parentCm authorId="2" idx="30"/>
        </p15:threadingInfo>
      </p:ext>
    </p:extLst>
  </p:cm>
  <p:cm authorId="2" dt="2018-08-22T17:32:19.756" idx="35">
    <p:pos x="10" y="282"/>
    <p:text>0.2 unusual</p:text>
    <p:extLst>
      <p:ext uri="{C676402C-5697-4E1C-873F-D02D1690AC5C}">
        <p15:threadingInfo xmlns:p15="http://schemas.microsoft.com/office/powerpoint/2012/main" timeZoneBias="240">
          <p15:parentCm authorId="2" idx="30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2:57:10.021" idx="21">
    <p:pos x="10" y="10"/>
    <p:text>scatterplot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25:04.771" idx="31">
    <p:pos x="10" y="146"/>
    <p:text>truth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25:49.345" idx="32">
    <p:pos x="10" y="282"/>
    <p:text>highlight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26:52.076" idx="33">
    <p:pos x="10" y="418"/>
    <p:text>most reliable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37:01.808" idx="36">
    <p:pos x="10" y="554"/>
    <p:text>future steps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5:31.603" idx="11">
    <p:pos x="4359" y="2468"/>
    <p:text>full name of lasso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00:49.102" idx="23">
    <p:pos x="4359" y="2604"/>
    <p:text>color</p:text>
    <p:extLst>
      <p:ext uri="{C676402C-5697-4E1C-873F-D02D1690AC5C}">
        <p15:threadingInfo xmlns:p15="http://schemas.microsoft.com/office/powerpoint/2012/main" timeZoneBias="240">
          <p15:parentCm authorId="2" idx="1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6:32.979" idx="1">
    <p:pos x="10" y="10"/>
    <p:text>connection to ordinary linear model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7:01.943" idx="12">
    <p:pos x="10" y="146"/>
    <p:text>constraint optimization first: motivation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1T16:47:06.755" idx="13">
    <p:pos x="10" y="282"/>
    <p:text>order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2T17:02:37.646" idx="24">
    <p:pos x="10" y="418"/>
    <p:text>order again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7:33.665" idx="14">
    <p:pos x="1735" y="1145"/>
    <p:text>covariate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51:55.459" idx="17">
    <p:pos x="10" y="10"/>
    <p:text>list arguments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9:44.027" idx="15">
    <p:pos x="10" y="146"/>
    <p:text>why not lasso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  <p:cm authorId="2" dt="2018-08-21T16:50:04.471" idx="16">
    <p:pos x="10" y="282"/>
    <p:text>assumption first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2:59:12.658" idx="22">
    <p:pos x="10" y="10"/>
    <p:text>not too fast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14:42.425" idx="25">
    <p:pos x="10" y="10"/>
    <p:text>constants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3:15.622" idx="4">
    <p:pos x="4238" y="614"/>
    <p:text>rephrase</p:text>
    <p:extLst>
      <p:ext uri="{C676402C-5697-4E1C-873F-D02D1690AC5C}">
        <p15:threadingInfo xmlns:p15="http://schemas.microsoft.com/office/powerpoint/2012/main" timeZoneBias="240"/>
      </p:ext>
    </p:extLst>
  </p:cm>
  <p:cm authorId="2" dt="2018-08-17T16:24:23.507" idx="5">
    <p:pos x="10" y="10"/>
    <p:text>triangle correlation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17:54.249" idx="26">
    <p:pos x="10" y="146"/>
    <p:text>cartoon in one bar plot</p:text>
    <p:extLst>
      <p:ext uri="{C676402C-5697-4E1C-873F-D02D1690AC5C}">
        <p15:threadingInfo xmlns:p15="http://schemas.microsoft.com/office/powerpoint/2012/main" timeZoneBias="240">
          <p15:parentCm authorId="2" idx="5"/>
        </p15:threadingInfo>
      </p:ext>
    </p:extLst>
  </p:cm>
  <p:cm authorId="2" dt="2018-08-22T17:20:43.030" idx="27">
    <p:pos x="10" y="282"/>
    <p:text>captions/titles/foot notes</p:text>
    <p:extLst>
      <p:ext uri="{C676402C-5697-4E1C-873F-D02D1690AC5C}">
        <p15:threadingInfo xmlns:p15="http://schemas.microsoft.com/office/powerpoint/2012/main" timeZoneBias="240">
          <p15:parentCm authorId="2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2018/8/22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2018/8/22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9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0.xml"/><Relationship Id="rId4" Type="http://schemas.openxmlformats.org/officeDocument/2006/relationships/image" Target="../media/image30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95288" y="3939902"/>
            <a:ext cx="4860712" cy="216000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Wenxuan Deng</a:t>
            </a:r>
          </a:p>
          <a:p>
            <a:r>
              <a:rPr lang="en-US" altLang="ja-JP" sz="2000" dirty="0"/>
              <a:t>Working with Kevin </a:t>
            </a:r>
            <a:r>
              <a:rPr lang="en-US" altLang="ja-JP" sz="2000" dirty="0" err="1"/>
              <a:t>Galinsky</a:t>
            </a:r>
            <a:r>
              <a:rPr lang="en-US" altLang="ja-JP" sz="2000" dirty="0"/>
              <a:t> and Jacob Zhang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Group Lasso for Predictive Biomarker Identification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C90F-4208-4C28-8D1C-CFB3255E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182C4-45FA-4DE4-94F0-3A3B2995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Baseline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Treatment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Prognostic effects of genes, i.e. expression levels, SNP, or mutation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Predictive effects of genes and treatment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6182C4-45FA-4DE4-94F0-3A3B2995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7D0EF-67BB-47A8-BC4A-DA10DDA7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1CD2-3511-4F21-AE65-973FFF5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0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D35B-6AF8-4890-9FAB-1A64CF8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396A4-D801-4F52-8484-81CF6161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number/dimension of genes.</a:t>
                </a:r>
              </a:p>
              <a:p>
                <a:r>
                  <a:rPr lang="en-US" dirty="0"/>
                  <a:t>Coefficients for 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Coefficients for 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Variable Selection: Group Lasso!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396A4-D801-4F52-8484-81CF6161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F83D6-7B6B-4140-8307-D915BAB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67D40-27EF-43BE-8724-D9FF4C0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3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BB50-9AAA-448A-8376-CB859DE4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Structure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FEA33-EC69-412C-9A8E-6154468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Prognostic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Predictive effects: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Constraint: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sufficient but not necessary condition for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A linear regression with interaction effects does not omit main effects.</a:t>
                </a:r>
              </a:p>
              <a:p>
                <a:r>
                  <a:rPr lang="en-US" altLang="en-US" dirty="0"/>
                  <a:t>We want to capture any possible prognostic effects and we want to make sure we include lower-order terms in the model.</a:t>
                </a:r>
              </a:p>
              <a:p>
                <a:r>
                  <a:rPr lang="en-US" dirty="0"/>
                  <a:t>Predictive effects and prognostic effects have complex biological relationships.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FEA33-EC69-412C-9A8E-6154468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4C794-D14A-4C4F-AB6B-F5754FD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0A83B-80DD-4148-B633-CC1EA64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not Lasso?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want the proposed Group Lasso method be capable to</a:t>
                </a:r>
              </a:p>
              <a:p>
                <a:pPr lvl="1"/>
                <a:r>
                  <a:rPr lang="en-US" dirty="0"/>
                  <a:t>Penalize on only part of predictors</a:t>
                </a:r>
              </a:p>
              <a:p>
                <a:pPr lvl="1"/>
                <a:r>
                  <a:rPr lang="en-US" dirty="0"/>
                  <a:t>Allow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Have the hierarchical structure constraint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F703-20AF-4958-B33E-F343978A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loss function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parameter.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8B1F0-4748-4068-BA94-68CBCC62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FACB-D0EE-4249-B1AE-5CD08E8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64CCA-1F94-4643-8696-38015A8294CF}"/>
              </a:ext>
            </a:extLst>
          </p:cNvPr>
          <p:cNvSpPr/>
          <p:nvPr/>
        </p:nvSpPr>
        <p:spPr>
          <a:xfrm>
            <a:off x="2152498" y="2659506"/>
            <a:ext cx="3499621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C4414-32CE-48EE-8D41-5F0667A0BED6}"/>
              </a:ext>
            </a:extLst>
          </p:cNvPr>
          <p:cNvSpPr txBox="1"/>
          <p:nvPr/>
        </p:nvSpPr>
        <p:spPr>
          <a:xfrm>
            <a:off x="2699792" y="2325147"/>
            <a:ext cx="30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Lasso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9BEB3-AB94-4944-AED1-ADBCB8B185F1}"/>
              </a:ext>
            </a:extLst>
          </p:cNvPr>
          <p:cNvSpPr/>
          <p:nvPr/>
        </p:nvSpPr>
        <p:spPr>
          <a:xfrm>
            <a:off x="5775743" y="2659506"/>
            <a:ext cx="2067976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EA2C0-923D-4F8F-938B-3185B131DE55}"/>
              </a:ext>
            </a:extLst>
          </p:cNvPr>
          <p:cNvSpPr txBox="1"/>
          <p:nvPr/>
        </p:nvSpPr>
        <p:spPr>
          <a:xfrm>
            <a:off x="5868144" y="2299328"/>
            <a:ext cx="18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Ridge Structure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691CDE-3F86-4256-8C1E-9B075E05089F}"/>
              </a:ext>
            </a:extLst>
          </p:cNvPr>
          <p:cNvSpPr/>
          <p:nvPr/>
        </p:nvSpPr>
        <p:spPr>
          <a:xfrm>
            <a:off x="2117686" y="2908090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F577D3-557B-474C-B2B7-1F7AD8DDB4ED}"/>
              </a:ext>
            </a:extLst>
          </p:cNvPr>
          <p:cNvSpPr/>
          <p:nvPr/>
        </p:nvSpPr>
        <p:spPr>
          <a:xfrm>
            <a:off x="5775743" y="295218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488F4-3E4A-49E2-AA86-11BBFB3A70E6}"/>
              </a:ext>
            </a:extLst>
          </p:cNvPr>
          <p:cNvSpPr txBox="1"/>
          <p:nvPr/>
        </p:nvSpPr>
        <p:spPr>
          <a:xfrm>
            <a:off x="7315457" y="363146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Regularization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8915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Geometrical Interpretation of Group Lasso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27100"/>
            <a:ext cx="1833562" cy="36671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/>
              <p:nvPr/>
            </p:nvSpPr>
            <p:spPr>
              <a:xfrm>
                <a:off x="2114929" y="805254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29" y="805254"/>
                <a:ext cx="1368152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/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746CEDB-46C0-4343-B966-C84D0DAC3A34}"/>
              </a:ext>
            </a:extLst>
          </p:cNvPr>
          <p:cNvSpPr/>
          <p:nvPr/>
        </p:nvSpPr>
        <p:spPr>
          <a:xfrm>
            <a:off x="4583781" y="130914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1FE3B8-89C0-4BC5-82A7-61C9CDE61A4F}"/>
              </a:ext>
            </a:extLst>
          </p:cNvPr>
          <p:cNvSpPr/>
          <p:nvPr/>
        </p:nvSpPr>
        <p:spPr>
          <a:xfrm>
            <a:off x="4583781" y="408391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1C893-C24B-4453-8DD1-C2DD493E5AEE}"/>
              </a:ext>
            </a:extLst>
          </p:cNvPr>
          <p:cNvSpPr/>
          <p:nvPr/>
        </p:nvSpPr>
        <p:spPr>
          <a:xfrm>
            <a:off x="3934061" y="2688654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6ACDF6-35EB-4B10-AD5E-4EFA08337D88}"/>
              </a:ext>
            </a:extLst>
          </p:cNvPr>
          <p:cNvSpPr/>
          <p:nvPr/>
        </p:nvSpPr>
        <p:spPr>
          <a:xfrm>
            <a:off x="5226769" y="2694017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/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BD76-ECB9-462D-8AD6-F96FC3911B42}"/>
              </a:ext>
            </a:extLst>
          </p:cNvPr>
          <p:cNvCxnSpPr>
            <a:cxnSpLocks/>
          </p:cNvCxnSpPr>
          <p:nvPr/>
        </p:nvCxnSpPr>
        <p:spPr>
          <a:xfrm flipV="1">
            <a:off x="2699792" y="2211710"/>
            <a:ext cx="1306277" cy="2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/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blipFill>
                <a:blip r:embed="rId6"/>
                <a:stretch>
                  <a:fillRect l="-18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49D0D1-57EE-4585-9DDE-C033C067204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860032" y="927100"/>
            <a:ext cx="1139179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4DE4FC-0E6A-4AE5-A1FB-9160A70BA9EE}"/>
              </a:ext>
            </a:extLst>
          </p:cNvPr>
          <p:cNvCxnSpPr/>
          <p:nvPr/>
        </p:nvCxnSpPr>
        <p:spPr>
          <a:xfrm flipH="1">
            <a:off x="5868144" y="1695527"/>
            <a:ext cx="1080120" cy="17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in</m:t>
                          </m:r>
                        </m:e>
                        <m:lim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𝑔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blipFill rotWithShape="0">
                <a:blip r:embed="rId7"/>
                <a:stretch>
                  <a:fillRect t="-73418" b="-70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BDBDC304-BF8C-4571-A813-34E2E071939A}"/>
              </a:ext>
            </a:extLst>
          </p:cNvPr>
          <p:cNvSpPr/>
          <p:nvPr/>
        </p:nvSpPr>
        <p:spPr>
          <a:xfrm rot="1450913">
            <a:off x="3455084" y="607075"/>
            <a:ext cx="1224136" cy="825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81FA2F-AA60-474A-BEAF-6B3B5796E70F}"/>
              </a:ext>
            </a:extLst>
          </p:cNvPr>
          <p:cNvSpPr/>
          <p:nvPr/>
        </p:nvSpPr>
        <p:spPr>
          <a:xfrm rot="1450913">
            <a:off x="3689007" y="744388"/>
            <a:ext cx="816838" cy="550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2AF8601-042F-499B-B4B8-214F9EA13D93}"/>
              </a:ext>
            </a:extLst>
          </p:cNvPr>
          <p:cNvSpPr/>
          <p:nvPr/>
        </p:nvSpPr>
        <p:spPr>
          <a:xfrm rot="1450913">
            <a:off x="3981231" y="955748"/>
            <a:ext cx="389837" cy="258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803775-322A-488C-ADE6-BE3032CCB174}"/>
              </a:ext>
            </a:extLst>
          </p:cNvPr>
          <p:cNvSpPr/>
          <p:nvPr/>
        </p:nvSpPr>
        <p:spPr>
          <a:xfrm rot="12419112">
            <a:off x="4878175" y="3603353"/>
            <a:ext cx="1224136" cy="825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BA88DF-1D96-4CB5-91BE-D6D18F8D2318}"/>
              </a:ext>
            </a:extLst>
          </p:cNvPr>
          <p:cNvSpPr/>
          <p:nvPr/>
        </p:nvSpPr>
        <p:spPr>
          <a:xfrm rot="12419112">
            <a:off x="5114651" y="3751159"/>
            <a:ext cx="816838" cy="550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E4836F-0E78-4CAF-881B-E997926D32B1}"/>
              </a:ext>
            </a:extLst>
          </p:cNvPr>
          <p:cNvSpPr/>
          <p:nvPr/>
        </p:nvSpPr>
        <p:spPr>
          <a:xfrm rot="12419112">
            <a:off x="5406875" y="3962519"/>
            <a:ext cx="389837" cy="258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95C71D-EA70-4BD3-A5F2-ABFCDBD3CC1D}"/>
                  </a:ext>
                </a:extLst>
              </p:cNvPr>
              <p:cNvSpPr txBox="1"/>
              <p:nvPr/>
            </p:nvSpPr>
            <p:spPr>
              <a:xfrm>
                <a:off x="5369373" y="2559726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95C71D-EA70-4BD3-A5F2-ABFCDBD3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373" y="2559726"/>
                <a:ext cx="1368152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1723A5D-1E6B-4201-85F5-CFB1BA73AA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86" y="2440616"/>
            <a:ext cx="680426" cy="5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4" grpId="0" animBg="1"/>
      <p:bldP spid="15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B053-9302-4433-A0EE-928F053E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Without Ridge Structure…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It will fail to select highly correlated variables.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When the number of biomarkers greater than sample size,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dimension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number of selected genes is bounded by the sample size.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E3A06-EBAA-4965-8CF9-209DC7F7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28500-A9D8-47D3-8FAC-D951DC7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5842B-094D-4251-BF6D-9492E15A8993}"/>
              </a:ext>
            </a:extLst>
          </p:cNvPr>
          <p:cNvSpPr/>
          <p:nvPr/>
        </p:nvSpPr>
        <p:spPr>
          <a:xfrm>
            <a:off x="5220072" y="1419622"/>
            <a:ext cx="223224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DBAA3-DFB4-4B72-933E-70C9E117546A}"/>
              </a:ext>
            </a:extLst>
          </p:cNvPr>
          <p:cNvSpPr txBox="1"/>
          <p:nvPr/>
        </p:nvSpPr>
        <p:spPr>
          <a:xfrm>
            <a:off x="247167" y="3395196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Weight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A07FE0-D906-4F8B-BA56-443C9FB13696}"/>
              </a:ext>
            </a:extLst>
          </p:cNvPr>
          <p:cNvSpPr/>
          <p:nvPr/>
        </p:nvSpPr>
        <p:spPr>
          <a:xfrm>
            <a:off x="2123728" y="350785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A6E8DC9-E40C-4CD5-9856-9CF482BA5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group of prognostic and predictive effects for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 to allow each gene be equally likely to have nonzero prognostic effect,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A6E8DC9-E40C-4CD5-9856-9CF482BA5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  <a:blipFill rotWithShape="0">
                <a:blip r:embed="rId2"/>
                <a:stretch>
                  <a:fillRect l="-1841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534510"/>
            <a:ext cx="8281987" cy="24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2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97" y="927100"/>
            <a:ext cx="5757619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What is a predictive biomarker?</a:t>
            </a:r>
          </a:p>
          <a:p>
            <a:pPr lvl="1"/>
            <a:r>
              <a:rPr lang="en-US" dirty="0"/>
              <a:t>Variable Selection with Lasso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dirty="0"/>
              <a:t>Group Lasso penalty term design</a:t>
            </a:r>
          </a:p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Proportions of nonzero interactions</a:t>
            </a:r>
          </a:p>
          <a:p>
            <a:pPr lvl="1"/>
            <a:r>
              <a:rPr lang="en-US" dirty="0"/>
              <a:t>Signal to Noise ratio</a:t>
            </a:r>
          </a:p>
          <a:p>
            <a:pPr lvl="1"/>
            <a:r>
              <a:rPr lang="en-US" dirty="0"/>
              <a:t>Large-scale high dimensional data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 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Size: N=100</a:t>
            </a:r>
          </a:p>
          <a:p>
            <a:r>
              <a:rPr lang="en-US" dirty="0"/>
              <a:t>Dimensions for baseline </a:t>
            </a:r>
            <a:r>
              <a:rPr lang="en-US" altLang="zh-CN" dirty="0"/>
              <a:t>covariates</a:t>
            </a:r>
            <a:r>
              <a:rPr lang="en-US" dirty="0"/>
              <a:t> = </a:t>
            </a:r>
            <a:r>
              <a:rPr lang="en-US" altLang="zh-CN" dirty="0"/>
              <a:t>5 (</a:t>
            </a:r>
            <a:r>
              <a:rPr lang="en-US" dirty="0"/>
              <a:t>Standard Normal Distribution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Dimensions for treatment covariate = 1, (binary: +1,-1)</a:t>
            </a:r>
          </a:p>
          <a:p>
            <a:r>
              <a:rPr lang="en-US" b="1" dirty="0"/>
              <a:t>Dimensions for Genes = </a:t>
            </a:r>
            <a:r>
              <a:rPr lang="en-US" altLang="zh-CN" b="1" dirty="0"/>
              <a:t>5</a:t>
            </a:r>
            <a:r>
              <a:rPr lang="en-US" b="1" dirty="0"/>
              <a:t>0, 100,</a:t>
            </a:r>
            <a:r>
              <a:rPr lang="en-US" altLang="zh-CN" b="1" dirty="0"/>
              <a:t>200 (</a:t>
            </a:r>
            <a:r>
              <a:rPr lang="en-US" b="1" dirty="0"/>
              <a:t>Standard Normal Distribution/Binomial Distribution)</a:t>
            </a:r>
          </a:p>
          <a:p>
            <a:r>
              <a:rPr lang="en-US" dirty="0"/>
              <a:t>Coefficients for baseline and treatment variables: standard normal distribution</a:t>
            </a:r>
          </a:p>
          <a:p>
            <a:r>
              <a:rPr lang="en-US" altLang="zh-CN" dirty="0"/>
              <a:t>Coefficients for genes=+3,-3,+5,-5</a:t>
            </a:r>
          </a:p>
          <a:p>
            <a:r>
              <a:rPr lang="en-US" dirty="0"/>
              <a:t>Iterations: 100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7D96-4F48-402C-9A22-A3A89A5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415E-2814-47D8-8986-8A3A951F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4" y="927498"/>
            <a:ext cx="8281987" cy="3667125"/>
          </a:xfrm>
        </p:spPr>
        <p:txBody>
          <a:bodyPr/>
          <a:lstStyle/>
          <a:p>
            <a:r>
              <a:rPr lang="en-US" b="1" dirty="0"/>
              <a:t>10%, 20%, 30%, 40% of genes have prognostic effects</a:t>
            </a:r>
          </a:p>
          <a:p>
            <a:r>
              <a:rPr lang="en-US" b="1" dirty="0"/>
              <a:t>5%, 10%, 15%, 20% of genes have predictive effects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D5AE-8946-4C90-850A-598E06B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8FA2D-196C-4DEF-97C9-AFD64AE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E8327-D90B-419B-AEA4-71B82617F441}"/>
              </a:ext>
            </a:extLst>
          </p:cNvPr>
          <p:cNvSpPr/>
          <p:nvPr/>
        </p:nvSpPr>
        <p:spPr>
          <a:xfrm>
            <a:off x="3195034" y="3635041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7498B-D752-4299-93F1-89F70E6DC4C9}"/>
              </a:ext>
            </a:extLst>
          </p:cNvPr>
          <p:cNvSpPr/>
          <p:nvPr/>
        </p:nvSpPr>
        <p:spPr>
          <a:xfrm>
            <a:off x="3203848" y="3635041"/>
            <a:ext cx="1080120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3E299-3DD3-4BDC-872E-A723F2FEC289}"/>
              </a:ext>
            </a:extLst>
          </p:cNvPr>
          <p:cNvSpPr/>
          <p:nvPr/>
        </p:nvSpPr>
        <p:spPr>
          <a:xfrm>
            <a:off x="3203848" y="3003798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04703-0934-4088-8C30-08DC833DCA54}"/>
              </a:ext>
            </a:extLst>
          </p:cNvPr>
          <p:cNvSpPr/>
          <p:nvPr/>
        </p:nvSpPr>
        <p:spPr>
          <a:xfrm>
            <a:off x="3203848" y="3003798"/>
            <a:ext cx="2016224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6A90-5E97-4B18-984B-B7C50B1073AA}"/>
              </a:ext>
            </a:extLst>
          </p:cNvPr>
          <p:cNvSpPr txBox="1"/>
          <p:nvPr/>
        </p:nvSpPr>
        <p:spPr>
          <a:xfrm>
            <a:off x="3420742" y="36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34DA-6987-4ED4-BA76-BA3ABA99CCB9}"/>
              </a:ext>
            </a:extLst>
          </p:cNvPr>
          <p:cNvSpPr txBox="1"/>
          <p:nvPr/>
        </p:nvSpPr>
        <p:spPr>
          <a:xfrm>
            <a:off x="3703622" y="299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26A27-FC2B-4AAD-9133-6B217D6FB28F}"/>
              </a:ext>
            </a:extLst>
          </p:cNvPr>
          <p:cNvSpPr txBox="1"/>
          <p:nvPr/>
        </p:nvSpPr>
        <p:spPr>
          <a:xfrm>
            <a:off x="997129" y="362574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39FD6-633E-419B-B7F1-B9F75651991B}"/>
              </a:ext>
            </a:extLst>
          </p:cNvPr>
          <p:cNvSpPr txBox="1"/>
          <p:nvPr/>
        </p:nvSpPr>
        <p:spPr>
          <a:xfrm>
            <a:off x="997129" y="3003058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Prognostic Effects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2F2FAEA-93F8-4C3F-938B-B013F8C832BF}"/>
              </a:ext>
            </a:extLst>
          </p:cNvPr>
          <p:cNvSpPr/>
          <p:nvPr/>
        </p:nvSpPr>
        <p:spPr>
          <a:xfrm rot="5400000">
            <a:off x="5107652" y="2180115"/>
            <a:ext cx="360042" cy="416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/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genes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blipFill>
                <a:blip r:embed="rId2"/>
                <a:stretch>
                  <a:fillRect t="-9836" r="-28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C5DD18-D812-43C2-9EC9-E1F020D834D6}"/>
                  </a:ext>
                </a:extLst>
              </p:cNvPr>
              <p:cNvSpPr txBox="1"/>
              <p:nvPr/>
            </p:nvSpPr>
            <p:spPr>
              <a:xfrm>
                <a:off x="7661974" y="3003058"/>
                <a:ext cx="393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C5DD18-D812-43C2-9EC9-E1F020D83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974" y="3003058"/>
                <a:ext cx="3936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32C9F3-6CD8-4695-9D77-2E0F33F0A1AF}"/>
                  </a:ext>
                </a:extLst>
              </p:cNvPr>
              <p:cNvSpPr txBox="1"/>
              <p:nvPr/>
            </p:nvSpPr>
            <p:spPr>
              <a:xfrm>
                <a:off x="7661973" y="3614174"/>
                <a:ext cx="376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32C9F3-6CD8-4695-9D77-2E0F33F0A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973" y="3614174"/>
                <a:ext cx="37683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2" grpId="0"/>
      <p:bldP spid="14" grpId="0"/>
      <p:bldP spid="15" grpId="0"/>
      <p:bldP spid="16" grpId="0" animBg="1"/>
      <p:bldP spid="17" grpId="0"/>
      <p:bldP spid="11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EDA4-B6D3-49E9-B6F9-35CE16B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</a:t>
            </a:r>
          </a:p>
        </p:txBody>
      </p:sp>
      <p:pic>
        <p:nvPicPr>
          <p:cNvPr id="8" name="Content Placeholder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CE1E0D6-6F26-4032-8800-2CF4E7F2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2" y="923925"/>
            <a:ext cx="4349985" cy="3670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</p:spPr>
            <p:txBody>
              <a:bodyPr/>
              <a:lstStyle/>
              <a:p>
                <a:r>
                  <a:rPr lang="en-US" sz="1800" dirty="0"/>
                  <a:t>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and block structure.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  <a:blipFill>
                <a:blip r:embed="rId3"/>
                <a:stretch>
                  <a:fillRect l="-4582" t="-3067" b="-6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D325-324B-46FB-8992-11B6F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B01A-3AFA-492D-BC99-4E071A2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33CCF8-87B5-4D8D-A941-8EB5582DF6A2}"/>
              </a:ext>
            </a:extLst>
          </p:cNvPr>
          <p:cNvSpPr txBox="1">
            <a:spLocks/>
          </p:cNvSpPr>
          <p:nvPr/>
        </p:nvSpPr>
        <p:spPr>
          <a:xfrm>
            <a:off x="404814" y="2707106"/>
            <a:ext cx="3060700" cy="68341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Signal to Noise ratio (SNR)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 fontScale="925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For 100 genes: 1, 5, 10, 20, 100.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  <a:blipFill>
                <a:blip r:embed="rId4"/>
                <a:stretch>
                  <a:fillRect l="-4183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E17ECA68-FF04-4278-9440-FC0B19DC7E0C}"/>
              </a:ext>
            </a:extLst>
          </p:cNvPr>
          <p:cNvSpPr txBox="1">
            <a:spLocks/>
          </p:cNvSpPr>
          <p:nvPr/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b="0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4948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Proportion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pPr lvl="0"/>
            <a:r>
              <a:rPr lang="en-US" dirty="0"/>
              <a:t>SNR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Dimension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SNP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25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4" y="927499"/>
            <a:ext cx="8281987" cy="2436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Elastic Net without penalizing baseline and treatment variables (Lasso)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Bayesian Model Averaging (BMA)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Stepwise Variable Selection by likelihood (step)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Iterative Sure Independent Screening (SIS)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Proportion of nonzero interaction effects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SNR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069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287B-4B25-4805-91C7-B2172474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Results for different proportions of nonzero interaction effects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38E50-124F-453E-8E9C-9827E3C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6053E-02C5-4B4B-B1E2-45B43E0F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pic>
        <p:nvPicPr>
          <p:cNvPr id="16" name="Content Placeholder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612C34-983C-4000-BDC0-79E9DA743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71942"/>
            <a:ext cx="3796831" cy="3203576"/>
          </a:xfrm>
        </p:spPr>
      </p:pic>
      <p:pic>
        <p:nvPicPr>
          <p:cNvPr id="18" name="Content Placeholder 1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9AE66F6C-3CE4-47F4-9BCA-5B6657878E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12" y="1259417"/>
            <a:ext cx="3688928" cy="311253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70F91C-AE9D-41F1-B6A9-A8D8F345A35E}"/>
              </a:ext>
            </a:extLst>
          </p:cNvPr>
          <p:cNvSpPr txBox="1"/>
          <p:nvPr/>
        </p:nvSpPr>
        <p:spPr>
          <a:xfrm>
            <a:off x="899592" y="830818"/>
            <a:ext cx="26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PPV=Positive Predictive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C33D5-4CF1-4837-95F2-154485EE50F9}"/>
              </a:ext>
            </a:extLst>
          </p:cNvPr>
          <p:cNvSpPr txBox="1"/>
          <p:nvPr/>
        </p:nvSpPr>
        <p:spPr>
          <a:xfrm>
            <a:off x="5292080" y="830817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FNR=False Negative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BC95E0-225D-465F-A17D-6A819012275B}"/>
                  </a:ext>
                </a:extLst>
              </p:cNvPr>
              <p:cNvSpPr txBox="1"/>
              <p:nvPr/>
            </p:nvSpPr>
            <p:spPr>
              <a:xfrm>
                <a:off x="1120444" y="4309814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Proportion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BC95E0-225D-465F-A17D-6A8190122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44" y="4309814"/>
                <a:ext cx="1996059" cy="584775"/>
              </a:xfrm>
              <a:prstGeom prst="rect">
                <a:avLst/>
              </a:prstGeom>
              <a:blipFill>
                <a:blip r:embed="rId4"/>
                <a:stretch>
                  <a:fillRect l="-1835" t="-3125" r="-61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3734ABD-6C9C-4485-B458-387B4DC38E0F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151123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59D-B966-4D03-9A27-2F273A797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Lasso has the best performance.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8496-2167-4D9D-A7F1-E07F565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3F77-16A4-4D6A-864F-5E76552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14" name="Content Placeholder 1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8108ED2-CE41-4CF2-9B55-A91EEDDAB7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7574"/>
            <a:ext cx="3925769" cy="3312368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876B46F-79A6-44FA-B0B9-89AF6E35ECB6}"/>
              </a:ext>
            </a:extLst>
          </p:cNvPr>
          <p:cNvSpPr txBox="1">
            <a:spLocks/>
          </p:cNvSpPr>
          <p:nvPr/>
        </p:nvSpPr>
        <p:spPr>
          <a:xfrm>
            <a:off x="468363" y="113855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Results for different proportions of nonzero interaction effects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DA6270-EC71-488D-8E5F-D6DB48795941}"/>
              </a:ext>
            </a:extLst>
          </p:cNvPr>
          <p:cNvSpPr txBox="1"/>
          <p:nvPr/>
        </p:nvSpPr>
        <p:spPr>
          <a:xfrm>
            <a:off x="1027095" y="437498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6224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tx1"/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85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39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SNRs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pic>
        <p:nvPicPr>
          <p:cNvPr id="10" name="Content Placeholder 9" descr="A picture containing writing implement, stationary, pencil&#10;&#10;Description generated with very high confidence">
            <a:extLst>
              <a:ext uri="{FF2B5EF4-FFF2-40B4-BE49-F238E27FC236}">
                <a16:creationId xmlns:a16="http://schemas.microsoft.com/office/drawing/2014/main" id="{6A2279EC-6199-4550-A04B-49AEC7FAB4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0" y="1198162"/>
            <a:ext cx="3772957" cy="3183433"/>
          </a:xfrm>
        </p:spPr>
      </p:pic>
      <p:pic>
        <p:nvPicPr>
          <p:cNvPr id="14" name="Content Placeholder 13" descr="A picture containing stationary&#10;&#10;Description generated with high confidence">
            <a:extLst>
              <a:ext uri="{FF2B5EF4-FFF2-40B4-BE49-F238E27FC236}">
                <a16:creationId xmlns:a16="http://schemas.microsoft.com/office/drawing/2014/main" id="{81819DC7-CA2F-4965-A125-662C3B79A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54" y="1188516"/>
            <a:ext cx="3772958" cy="318343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E2EA99-4EA3-4FA6-A203-F59B82BB3CC4}"/>
                  </a:ext>
                </a:extLst>
              </p:cNvPr>
              <p:cNvSpPr txBox="1"/>
              <p:nvPr/>
            </p:nvSpPr>
            <p:spPr>
              <a:xfrm>
                <a:off x="1259632" y="4309234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SNR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E2EA99-4EA3-4FA6-A203-F59B82BB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309234"/>
                <a:ext cx="1996059" cy="584775"/>
              </a:xfrm>
              <a:prstGeom prst="rect">
                <a:avLst/>
              </a:prstGeom>
              <a:blipFill>
                <a:blip r:embed="rId4"/>
                <a:stretch>
                  <a:fillRect l="-1835" t="-3125" r="-61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71761C-517A-47EB-9DAD-CD5B55CE25E6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2543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SNRs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Group Lasso has the best performance.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pic>
        <p:nvPicPr>
          <p:cNvPr id="9" name="Content Placeholder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778F286-CFBD-4176-AB1C-36E819F125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9" y="1059582"/>
            <a:ext cx="3925769" cy="331236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4D3093-F089-4E18-A02C-1D06303D0AEA}"/>
              </a:ext>
            </a:extLst>
          </p:cNvPr>
          <p:cNvSpPr txBox="1"/>
          <p:nvPr/>
        </p:nvSpPr>
        <p:spPr>
          <a:xfrm>
            <a:off x="761137" y="437195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11445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tx1"/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554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985D-3AA4-4815-97D5-8FFAD0B4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pic>
        <p:nvPicPr>
          <p:cNvPr id="7" name="Content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B532FB5-3148-444B-AC79-34404074F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40167"/>
            <a:ext cx="7340694" cy="3667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3173-7F0A-4A6D-AD21-37FC4503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208DF-6244-4DA5-8048-3BEAA77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E71BF-8253-40FA-9FD5-8C483ADF4613}"/>
                  </a:ext>
                </a:extLst>
              </p:cNvPr>
              <p:cNvSpPr txBox="1"/>
              <p:nvPr/>
            </p:nvSpPr>
            <p:spPr>
              <a:xfrm>
                <a:off x="6804248" y="1203598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Dimension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E71BF-8253-40FA-9FD5-8C483ADF4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203598"/>
                <a:ext cx="1996059" cy="584775"/>
              </a:xfrm>
              <a:prstGeom prst="rect">
                <a:avLst/>
              </a:prstGeom>
              <a:blipFill>
                <a:blip r:embed="rId3"/>
                <a:stretch>
                  <a:fillRect l="-1524" t="-3125" r="-61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485A-8069-4667-8F25-BD25E677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pic>
        <p:nvPicPr>
          <p:cNvPr id="7" name="Content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77919D3-17BE-4A67-B79B-9CD313D0A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" y="940167"/>
            <a:ext cx="7437914" cy="3667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94539-2014-4F0D-8ACA-BE854275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CF67A-4C0D-42E8-8422-A0EC36F5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3A72-6DAB-49D2-BC00-5C345BFA13E3}"/>
              </a:ext>
            </a:extLst>
          </p:cNvPr>
          <p:cNvSpPr txBox="1"/>
          <p:nvPr/>
        </p:nvSpPr>
        <p:spPr>
          <a:xfrm>
            <a:off x="6948264" y="1419622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226562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pic>
        <p:nvPicPr>
          <p:cNvPr id="15" name="Content Placeholder 1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42A599A-433A-4488-AD6E-322AC6356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958887"/>
            <a:ext cx="6761261" cy="366712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334F2B-2C9C-4C17-909D-FE129119752B}"/>
              </a:ext>
            </a:extLst>
          </p:cNvPr>
          <p:cNvSpPr txBox="1"/>
          <p:nvPr/>
        </p:nvSpPr>
        <p:spPr>
          <a:xfrm>
            <a:off x="5940152" y="4441346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tx1"/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3478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5310-011B-4009-94E8-352B168B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SNP covariates</a:t>
            </a:r>
          </a:p>
        </p:txBody>
      </p:sp>
      <p:pic>
        <p:nvPicPr>
          <p:cNvPr id="8" name="Content Placeholder 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58C44BD-1178-4B33-8E41-5C4F08E773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23" y="1200150"/>
            <a:ext cx="3759169" cy="3171799"/>
          </a:xfrm>
        </p:spPr>
      </p:pic>
      <p:pic>
        <p:nvPicPr>
          <p:cNvPr id="10" name="Content Placeholder 9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A72824A-C3FD-4FEA-80BA-B1232E809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09" y="1200150"/>
            <a:ext cx="3779139" cy="318864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E054-49DD-41B0-A6B3-9D83BB88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E381-8CCB-46D5-98E3-44C23DFF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9F12B-E413-4B31-9EF5-E9F6AA1DDCE9}"/>
              </a:ext>
            </a:extLst>
          </p:cNvPr>
          <p:cNvSpPr txBox="1"/>
          <p:nvPr/>
        </p:nvSpPr>
        <p:spPr>
          <a:xfrm>
            <a:off x="1173005" y="438879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Almost highest PPV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68977-C6F8-425A-9843-30F24086AC98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41887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Proportion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pPr lvl="0"/>
            <a:r>
              <a:rPr lang="en-US" dirty="0"/>
              <a:t>SNR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Dimension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SNP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29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Lasso has the best performance in all different scenarios.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437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Biomarkers </a:t>
            </a:r>
            <a:r>
              <a:rPr lang="en-US" dirty="0"/>
              <a:t>and Prognostic Biomarkers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3D7664-7969-40A7-A2CA-66AF18DCC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9" y="2355727"/>
            <a:ext cx="2377440" cy="1751647"/>
          </a:xfrm>
          <a:prstGeom prst="rect">
            <a:avLst/>
          </a:prstGeom>
        </p:spPr>
      </p:pic>
      <p:pic>
        <p:nvPicPr>
          <p:cNvPr id="29" name="Picture 28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236E797F-9D1D-43B1-B27C-ED9F80B6F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959" y="2355726"/>
            <a:ext cx="2377440" cy="17659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376AA4-DC75-4ADE-AD3F-F55381E32C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554" y="2355726"/>
            <a:ext cx="2377440" cy="1765936"/>
          </a:xfrm>
          <a:prstGeom prst="rect">
            <a:avLst/>
          </a:prstGeom>
        </p:spPr>
      </p:pic>
      <p:pic>
        <p:nvPicPr>
          <p:cNvPr id="33" name="Picture 32" descr="A close up of a light&#10;&#10;Description generated with high confidence">
            <a:extLst>
              <a:ext uri="{FF2B5EF4-FFF2-40B4-BE49-F238E27FC236}">
                <a16:creationId xmlns:a16="http://schemas.microsoft.com/office/drawing/2014/main" id="{04867F30-F0D7-4BBC-BCDA-50F5C2FBC8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55726"/>
            <a:ext cx="2377440" cy="1765936"/>
          </a:xfrm>
          <a:prstGeom prst="rect">
            <a:avLst/>
          </a:prstGeom>
        </p:spPr>
      </p:pic>
      <p:pic>
        <p:nvPicPr>
          <p:cNvPr id="34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803ADF-AE0F-439B-9A5F-9E311C94D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90415"/>
            <a:ext cx="2240801" cy="1228346"/>
          </a:xfrm>
        </p:spPr>
      </p:pic>
    </p:spTree>
    <p:extLst>
      <p:ext uri="{BB962C8B-B14F-4D97-AF65-F5344CB8AC3E}">
        <p14:creationId xmlns:p14="http://schemas.microsoft.com/office/powerpoint/2010/main" val="778686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simulations without hierarchical structure</a:t>
            </a:r>
          </a:p>
          <a:p>
            <a:r>
              <a:rPr lang="en-US" dirty="0"/>
              <a:t>Stop criterion</a:t>
            </a:r>
          </a:p>
          <a:p>
            <a:r>
              <a:rPr lang="en-US" dirty="0"/>
              <a:t>Combination of Group Lasso with other methods</a:t>
            </a:r>
          </a:p>
          <a:p>
            <a:r>
              <a:rPr lang="en-US" dirty="0"/>
              <a:t>Generalization on other endpoints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Yuan, Ming, and Yi Lin. "Model selection and estimation in regression with grouped variables." </a:t>
            </a:r>
            <a:r>
              <a:rPr lang="en-US" altLang="en-US" i="1" dirty="0"/>
              <a:t>Journal of the Royal Statistical Society: Series B (Statistical Methodology)</a:t>
            </a:r>
            <a:r>
              <a:rPr lang="en-US" altLang="en-US" dirty="0"/>
              <a:t> 68.1 (2006): 49-67.</a:t>
            </a:r>
          </a:p>
          <a:p>
            <a:r>
              <a:rPr lang="en-US" altLang="en-US" dirty="0"/>
              <a:t>Jacob, Laurent, Guillaume </a:t>
            </a:r>
            <a:r>
              <a:rPr lang="en-US" altLang="en-US" dirty="0" err="1"/>
              <a:t>Obozinski</a:t>
            </a:r>
            <a:r>
              <a:rPr lang="en-US" altLang="en-US" dirty="0"/>
              <a:t>, and Jean-Philippe Vert. "Group lasso with overlap and graph lasso." </a:t>
            </a:r>
            <a:r>
              <a:rPr lang="en-US" altLang="en-US" i="1" dirty="0"/>
              <a:t>Proceedings of the 26th annual international conference on machine learning</a:t>
            </a:r>
            <a:r>
              <a:rPr lang="en-US" altLang="en-US" dirty="0"/>
              <a:t>. ACM, 2009.</a:t>
            </a:r>
          </a:p>
          <a:p>
            <a:r>
              <a:rPr lang="en-US" altLang="en-US" dirty="0" err="1"/>
              <a:t>O’donoghue</a:t>
            </a:r>
            <a:r>
              <a:rPr lang="en-US" altLang="en-US" dirty="0"/>
              <a:t>, Brendan, and Emmanuel </a:t>
            </a:r>
            <a:r>
              <a:rPr lang="en-US" altLang="en-US" dirty="0" err="1"/>
              <a:t>Candes</a:t>
            </a:r>
            <a:r>
              <a:rPr lang="en-US" altLang="en-US" dirty="0"/>
              <a:t>. "Adaptive restart for accelerated gradient schemes." </a:t>
            </a:r>
            <a:r>
              <a:rPr lang="en-US" altLang="en-US" i="1" dirty="0"/>
              <a:t>Foundations of computational mathematics</a:t>
            </a:r>
            <a:r>
              <a:rPr lang="en-US" altLang="en-US" dirty="0"/>
              <a:t> 15.3 (2015): 715-732.</a:t>
            </a:r>
          </a:p>
          <a:p>
            <a:r>
              <a:rPr lang="en-US" altLang="en-US" dirty="0"/>
              <a:t>Zhao, Peng, Guilherme Rocha, and Bin Yu. "The composite absolute penalties family for grouped and hierarchical variable selection." </a:t>
            </a:r>
            <a:r>
              <a:rPr lang="en-US" altLang="en-US" i="1" dirty="0"/>
              <a:t>The Annals of Statistics</a:t>
            </a:r>
            <a:r>
              <a:rPr lang="en-US" altLang="en-US" dirty="0"/>
              <a:t> 37.6A (2009): 3468-3497.</a:t>
            </a:r>
          </a:p>
          <a:p>
            <a:r>
              <a:rPr lang="en-US" altLang="en-US" dirty="0"/>
              <a:t>Miller, Alan J. "Selection of subsets of regression variables." </a:t>
            </a:r>
            <a:r>
              <a:rPr lang="en-US" altLang="en-US" i="1" dirty="0"/>
              <a:t>Journal of the Royal Statistical Society. Series A (General)</a:t>
            </a:r>
            <a:r>
              <a:rPr lang="en-US" altLang="en-US" dirty="0"/>
              <a:t>(1984): 389-425.</a:t>
            </a:r>
          </a:p>
          <a:p>
            <a:r>
              <a:rPr lang="en-US" altLang="en-US" dirty="0"/>
              <a:t>Beck, Amir, and Marc </a:t>
            </a:r>
            <a:r>
              <a:rPr lang="en-US" altLang="en-US" dirty="0" err="1"/>
              <a:t>Teboulle</a:t>
            </a:r>
            <a:r>
              <a:rPr lang="en-US" altLang="en-US" dirty="0"/>
              <a:t>. "A fast iterative shrinkage-thresholding algorithm for linear inverse problems." </a:t>
            </a:r>
            <a:r>
              <a:rPr lang="en-US" altLang="en-US" i="1" dirty="0"/>
              <a:t>SIAM journal on imaging sciences</a:t>
            </a:r>
            <a:r>
              <a:rPr lang="en-US" altLang="en-US" dirty="0"/>
              <a:t> 2.1 (2009): 183-202.</a:t>
            </a:r>
          </a:p>
          <a:p>
            <a:r>
              <a:rPr lang="en-US" altLang="en-US" dirty="0"/>
              <a:t>Zou, Hui, and Hao Helen Zhang. "On the adaptive elastic-net with a diverging number of parameters." </a:t>
            </a:r>
            <a:r>
              <a:rPr lang="en-US" altLang="en-US" i="1" dirty="0"/>
              <a:t>Annals of statistics</a:t>
            </a:r>
            <a:r>
              <a:rPr lang="en-US" altLang="en-US" dirty="0"/>
              <a:t>37.4 (2009): 1733.</a:t>
            </a:r>
          </a:p>
          <a:p>
            <a:r>
              <a:rPr lang="en-US" altLang="en-US" dirty="0"/>
              <a:t>Simon, Noah, et al. "A sparse-group lasso." </a:t>
            </a:r>
            <a:r>
              <a:rPr lang="en-US" altLang="en-US" i="1" dirty="0"/>
              <a:t>Journal of Computational and Graphical Statistics</a:t>
            </a:r>
            <a:r>
              <a:rPr lang="en-US" altLang="en-US" dirty="0"/>
              <a:t> 22.2 (2013): 231-245.</a:t>
            </a:r>
          </a:p>
          <a:p>
            <a:r>
              <a:rPr lang="en-US" altLang="en-US" dirty="0"/>
              <a:t>Liu, Jun, and </a:t>
            </a:r>
            <a:r>
              <a:rPr lang="en-US" altLang="en-US" dirty="0" err="1"/>
              <a:t>Jieping</a:t>
            </a:r>
            <a:r>
              <a:rPr lang="en-US" altLang="en-US" dirty="0"/>
              <a:t> Ye. "Fast overlapping group lasso." </a:t>
            </a:r>
            <a:r>
              <a:rPr lang="en-US" altLang="en-US" i="1" dirty="0" err="1"/>
              <a:t>arXiv</a:t>
            </a:r>
            <a:r>
              <a:rPr lang="en-US" altLang="en-US" i="1" dirty="0"/>
              <a:t> preprint arXiv:1009.0306</a:t>
            </a:r>
            <a:r>
              <a:rPr lang="en-US" altLang="en-US" dirty="0"/>
              <a:t> (2010).</a:t>
            </a:r>
          </a:p>
          <a:p>
            <a:r>
              <a:rPr lang="en-US" altLang="en-US" dirty="0"/>
              <a:t>Zou, Hui, and Trevor Hastie. "Regularization and variable selection via the elastic net." </a:t>
            </a:r>
            <a:r>
              <a:rPr lang="en-US" altLang="en-US" i="1" dirty="0"/>
              <a:t>Journal of the Royal Statistical Society: Series B (Statistical Methodology)</a:t>
            </a:r>
            <a:r>
              <a:rPr lang="en-US" altLang="en-US" dirty="0"/>
              <a:t> 67.2 (2005): 301-320.</a:t>
            </a:r>
          </a:p>
          <a:p>
            <a:r>
              <a:rPr lang="en-US" altLang="en-US" dirty="0"/>
              <a:t>Lim, Michael, and Trevor Hastie. "Learning interactions via hierarchical group-lasso regularization." </a:t>
            </a:r>
            <a:r>
              <a:rPr lang="en-US" altLang="en-US" i="1" dirty="0"/>
              <a:t>Journal of Computational and Graphical Statistics</a:t>
            </a:r>
            <a:r>
              <a:rPr lang="en-US" altLang="en-US" dirty="0"/>
              <a:t> 24.3 (2015): 627-654.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87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740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966E-6694-4F89-AFC2-98BF0D06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981C-CDAE-479D-AC14-3CE4B72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EB12A-E96E-4462-81D8-1E932FFBDDD4}"/>
              </a:ext>
            </a:extLst>
          </p:cNvPr>
          <p:cNvSpPr/>
          <p:nvPr/>
        </p:nvSpPr>
        <p:spPr>
          <a:xfrm>
            <a:off x="203015" y="818361"/>
            <a:ext cx="984609" cy="961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75960E-DBDE-45DA-AABF-71B555799A01}"/>
              </a:ext>
            </a:extLst>
          </p:cNvPr>
          <p:cNvSpPr/>
          <p:nvPr/>
        </p:nvSpPr>
        <p:spPr>
          <a:xfrm>
            <a:off x="1112575" y="814743"/>
            <a:ext cx="867137" cy="9613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3C499-4A50-4CB9-ABCA-40D4351CCDC1}"/>
              </a:ext>
            </a:extLst>
          </p:cNvPr>
          <p:cNvSpPr/>
          <p:nvPr/>
        </p:nvSpPr>
        <p:spPr>
          <a:xfrm>
            <a:off x="1926039" y="811126"/>
            <a:ext cx="867137" cy="968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2542BB-265D-40EA-B38F-B6F4D21B484C}"/>
              </a:ext>
            </a:extLst>
          </p:cNvPr>
          <p:cNvSpPr/>
          <p:nvPr/>
        </p:nvSpPr>
        <p:spPr>
          <a:xfrm>
            <a:off x="2718127" y="818361"/>
            <a:ext cx="930937" cy="95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5C2784-355B-43BC-80D7-C2A806ACB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8" y="2143272"/>
            <a:ext cx="3284001" cy="1800200"/>
          </a:xfrm>
        </p:spPr>
      </p:pic>
      <p:pic>
        <p:nvPicPr>
          <p:cNvPr id="21" name="Picture 20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DA6D2CC4-11E9-42A9-8EC9-7404781F73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5" y="992297"/>
            <a:ext cx="3446049" cy="7153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0679DF-CC0E-4830-8A5F-F5C0ED4FF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7" y="858538"/>
            <a:ext cx="5319478" cy="3919279"/>
          </a:xfrm>
          <a:prstGeom prst="rect">
            <a:avLst/>
          </a:prstGeom>
        </p:spPr>
      </p:pic>
      <p:pic>
        <p:nvPicPr>
          <p:cNvPr id="25" name="Picture 24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A8914C22-712A-4768-B264-A842A74A0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03" y="924130"/>
            <a:ext cx="5319478" cy="39512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2FEDFBC-9C89-4AC9-884D-AB1846B96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7" y="889951"/>
            <a:ext cx="5319478" cy="3951247"/>
          </a:xfrm>
          <a:prstGeom prst="rect">
            <a:avLst/>
          </a:prstGeom>
        </p:spPr>
      </p:pic>
      <p:pic>
        <p:nvPicPr>
          <p:cNvPr id="29" name="Picture 28" descr="A close up of a light&#10;&#10;Description generated with high confidence">
            <a:extLst>
              <a:ext uri="{FF2B5EF4-FFF2-40B4-BE49-F238E27FC236}">
                <a16:creationId xmlns:a16="http://schemas.microsoft.com/office/drawing/2014/main" id="{0AB5D88D-0260-47E5-8CAC-628A05C8E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11" y="912354"/>
            <a:ext cx="5319478" cy="3951247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488B36B3-FAA2-4721-B63C-7C3A8A9A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29397"/>
            <a:ext cx="7848600" cy="524054"/>
          </a:xfrm>
        </p:spPr>
        <p:txBody>
          <a:bodyPr/>
          <a:lstStyle/>
          <a:p>
            <a:r>
              <a:rPr lang="en-US" b="0" dirty="0"/>
              <a:t>Predictive Biomarkers and Prognostic Biomarkers</a:t>
            </a:r>
          </a:p>
        </p:txBody>
      </p:sp>
    </p:spTree>
    <p:extLst>
      <p:ext uri="{BB962C8B-B14F-4D97-AF65-F5344CB8AC3E}">
        <p14:creationId xmlns:p14="http://schemas.microsoft.com/office/powerpoint/2010/main" val="26714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2821-0822-4ECF-B77E-56916BDB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Subgroup Identification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E12F7-79CE-482C-9E7E-63491BFD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31794-C61F-44A0-AC04-8D8ADC34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pic>
        <p:nvPicPr>
          <p:cNvPr id="6" name="Picture 2" descr="https://www.almacgroup.com/wp-content/uploads/2017/05/image-two.png">
            <a:extLst>
              <a:ext uri="{FF2B5EF4-FFF2-40B4-BE49-F238E27FC236}">
                <a16:creationId xmlns:a16="http://schemas.microsoft.com/office/drawing/2014/main" id="{6E7CA511-765D-4103-ADD7-1385985A8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6053"/>
          <a:stretch/>
        </p:blipFill>
        <p:spPr bwMode="auto">
          <a:xfrm>
            <a:off x="535577" y="1071154"/>
            <a:ext cx="7929880" cy="30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621E01-E00C-4679-985A-31E52DDDBDDF}"/>
              </a:ext>
            </a:extLst>
          </p:cNvPr>
          <p:cNvSpPr/>
          <p:nvPr/>
        </p:nvSpPr>
        <p:spPr>
          <a:xfrm>
            <a:off x="6804248" y="1779662"/>
            <a:ext cx="8640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47084-96F2-445A-9EE3-02FACD58E6D8}"/>
              </a:ext>
            </a:extLst>
          </p:cNvPr>
          <p:cNvSpPr/>
          <p:nvPr/>
        </p:nvSpPr>
        <p:spPr>
          <a:xfrm>
            <a:off x="484647" y="915566"/>
            <a:ext cx="3151249" cy="108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CD2-0C35-4CD9-9D55-3AD27C4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DDAB4-5465-4C02-B012-5C239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CB517-DD7E-441C-B5C0-DA6D32B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Image result for variable selection">
            <a:extLst>
              <a:ext uri="{FF2B5EF4-FFF2-40B4-BE49-F238E27FC236}">
                <a16:creationId xmlns:a16="http://schemas.microsoft.com/office/drawing/2014/main" id="{4FE87B62-E8A2-4781-8542-17DA5F458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25212" r="18265"/>
          <a:stretch/>
        </p:blipFill>
        <p:spPr bwMode="auto">
          <a:xfrm>
            <a:off x="534475" y="1402452"/>
            <a:ext cx="3816424" cy="27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so">
            <a:extLst>
              <a:ext uri="{FF2B5EF4-FFF2-40B4-BE49-F238E27FC236}">
                <a16:creationId xmlns:a16="http://schemas.microsoft.com/office/drawing/2014/main" id="{FC74E8AF-26B6-489F-9DAA-748E12CF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1630"/>
            <a:ext cx="1590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B3A59-74C7-4D01-AFC3-2CF85B50385C}"/>
              </a:ext>
            </a:extLst>
          </p:cNvPr>
          <p:cNvSpPr txBox="1"/>
          <p:nvPr/>
        </p:nvSpPr>
        <p:spPr>
          <a:xfrm>
            <a:off x="6228184" y="3872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4211731"/>
            <a:ext cx="430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>
                <a:solidFill>
                  <a:schemeClr val="accent1"/>
                </a:solidFill>
              </a:rPr>
              <a:t>L</a:t>
            </a:r>
            <a:r>
              <a:rPr lang="en-US" sz="1400" dirty="0"/>
              <a:t>east </a:t>
            </a:r>
            <a:r>
              <a:rPr lang="en-US" sz="1400" dirty="0">
                <a:solidFill>
                  <a:schemeClr val="accent1"/>
                </a:solidFill>
              </a:rPr>
              <a:t>A</a:t>
            </a:r>
            <a:r>
              <a:rPr lang="en-US" sz="1400" dirty="0"/>
              <a:t>bsolute </a:t>
            </a:r>
            <a:r>
              <a:rPr lang="en-US" sz="1400" dirty="0">
                <a:solidFill>
                  <a:schemeClr val="accent1"/>
                </a:solidFill>
              </a:rPr>
              <a:t>S</a:t>
            </a:r>
            <a:r>
              <a:rPr lang="en-US" sz="1400" dirty="0"/>
              <a:t>hrinkage and </a:t>
            </a:r>
            <a:r>
              <a:rPr lang="en-US" sz="1400" dirty="0">
                <a:solidFill>
                  <a:schemeClr val="accent1"/>
                </a:solidFill>
              </a:rPr>
              <a:t>S</a:t>
            </a:r>
            <a:r>
              <a:rPr lang="en-US" sz="1400" dirty="0"/>
              <a:t>election </a:t>
            </a:r>
            <a:r>
              <a:rPr lang="en-US" sz="1400" dirty="0">
                <a:solidFill>
                  <a:schemeClr val="accent1"/>
                </a:solidFill>
              </a:rPr>
              <a:t>O</a:t>
            </a:r>
            <a:r>
              <a:rPr lang="en-US" sz="1400" dirty="0"/>
              <a:t>peration)</a:t>
            </a:r>
          </a:p>
        </p:txBody>
      </p:sp>
    </p:spTree>
    <p:extLst>
      <p:ext uri="{BB962C8B-B14F-4D97-AF65-F5344CB8AC3E}">
        <p14:creationId xmlns:p14="http://schemas.microsoft.com/office/powerpoint/2010/main" val="41563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CD07-ACD3-477C-A5E6-452B122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2D83B-F16B-463F-B120-60AA6E0B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4BC6C-FC32-4CD0-AD45-9F87F70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8" name="Picture 2" descr="Image result for lasso algorithm">
            <a:extLst>
              <a:ext uri="{FF2B5EF4-FFF2-40B4-BE49-F238E27FC236}">
                <a16:creationId xmlns:a16="http://schemas.microsoft.com/office/drawing/2014/main" id="{B7102A31-B859-49A4-A3C6-D4FDBD47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 t="18188"/>
          <a:stretch/>
        </p:blipFill>
        <p:spPr bwMode="auto">
          <a:xfrm>
            <a:off x="3735684" y="1563638"/>
            <a:ext cx="5708461" cy="31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FD113EF2-491B-4609-8921-03FCAB08BF1E}"/>
              </a:ext>
            </a:extLst>
          </p:cNvPr>
          <p:cNvSpPr/>
          <p:nvPr/>
        </p:nvSpPr>
        <p:spPr>
          <a:xfrm>
            <a:off x="2207722" y="2230615"/>
            <a:ext cx="216024" cy="524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7F1B6FA-577C-4BA6-B36B-E67253C71A96}"/>
              </a:ext>
            </a:extLst>
          </p:cNvPr>
          <p:cNvSpPr/>
          <p:nvPr/>
        </p:nvSpPr>
        <p:spPr>
          <a:xfrm>
            <a:off x="2291231" y="4093376"/>
            <a:ext cx="1476164" cy="502951"/>
          </a:xfrm>
          <a:prstGeom prst="borderCallout2">
            <a:avLst>
              <a:gd name="adj1" fmla="val -11794"/>
              <a:gd name="adj2" fmla="val 40727"/>
              <a:gd name="adj3" fmla="val -40883"/>
              <a:gd name="adj4" fmla="val 40817"/>
              <a:gd name="adj5" fmla="val -94368"/>
              <a:gd name="adj6" fmla="val 590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C9FD1-1820-4C6F-B16B-91B83527087D}"/>
              </a:ext>
            </a:extLst>
          </p:cNvPr>
          <p:cNvSpPr txBox="1"/>
          <p:nvPr/>
        </p:nvSpPr>
        <p:spPr>
          <a:xfrm>
            <a:off x="2342433" y="416018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92C7A8-5EB9-445F-A43B-5FD12C3D0885}"/>
              </a:ext>
            </a:extLst>
          </p:cNvPr>
          <p:cNvSpPr/>
          <p:nvPr/>
        </p:nvSpPr>
        <p:spPr>
          <a:xfrm>
            <a:off x="3227335" y="3003798"/>
            <a:ext cx="1080120" cy="563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15" y="927498"/>
                <a:ext cx="4023169" cy="366712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15" y="927498"/>
                <a:ext cx="4023169" cy="3667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9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58956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11663</TotalTime>
  <Words>1756</Words>
  <Application>Microsoft Office PowerPoint</Application>
  <PresentationFormat>On-screen Show (16:9)</PresentationFormat>
  <Paragraphs>409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Meiryo</vt:lpstr>
      <vt:lpstr>Meiryo</vt:lpstr>
      <vt:lpstr>MS PGothic</vt:lpstr>
      <vt:lpstr>Arial</vt:lpstr>
      <vt:lpstr>Arial Unicode MS</vt:lpstr>
      <vt:lpstr>Calibri</vt:lpstr>
      <vt:lpstr>Cambria Math</vt:lpstr>
      <vt:lpstr>HGPｺﾞｼｯｸM</vt:lpstr>
      <vt:lpstr>Wingdings</vt:lpstr>
      <vt:lpstr>Takeda_ppt_uroko_tpc_akanered</vt:lpstr>
      <vt:lpstr>Generalized Group Lasso for Predictive Biomarker Identification</vt:lpstr>
      <vt:lpstr>Outline</vt:lpstr>
      <vt:lpstr>Background</vt:lpstr>
      <vt:lpstr>Predictive Biomarkers and Prognostic Biomarkers</vt:lpstr>
      <vt:lpstr>Predictive Biomarkers and Prognostic Biomarkers</vt:lpstr>
      <vt:lpstr>Patient Subgroup Identification</vt:lpstr>
      <vt:lpstr>Variable Selection</vt:lpstr>
      <vt:lpstr>Lasso</vt:lpstr>
      <vt:lpstr>Model</vt:lpstr>
      <vt:lpstr>Model</vt:lpstr>
      <vt:lpstr>Model</vt:lpstr>
      <vt:lpstr>Hierarchical Structure Constraint</vt:lpstr>
      <vt:lpstr>Group Lasso</vt:lpstr>
      <vt:lpstr>Loss Function</vt:lpstr>
      <vt:lpstr>Geometrical Interpretation of Group Lasso Structure</vt:lpstr>
      <vt:lpstr>If Without Ridge Structure…</vt:lpstr>
      <vt:lpstr>Adaptive Weights</vt:lpstr>
      <vt:lpstr>Optimization Strategies</vt:lpstr>
      <vt:lpstr>Algorithm</vt:lpstr>
      <vt:lpstr>Simulations</vt:lpstr>
      <vt:lpstr>Simulation Setup</vt:lpstr>
      <vt:lpstr>Simulation Setup</vt:lpstr>
      <vt:lpstr>Correlation Structure</vt:lpstr>
      <vt:lpstr>Simulation Setup</vt:lpstr>
      <vt:lpstr>Other methods</vt:lpstr>
      <vt:lpstr>Simulation Setup</vt:lpstr>
      <vt:lpstr>Results for different proportions of nonzero interaction effects</vt:lpstr>
      <vt:lpstr>PowerPoint Presentation</vt:lpstr>
      <vt:lpstr>Simulation Setup</vt:lpstr>
      <vt:lpstr>Results for different SNRs</vt:lpstr>
      <vt:lpstr>Results for different SNRs</vt:lpstr>
      <vt:lpstr>Simulation Setup</vt:lpstr>
      <vt:lpstr>Results for different dimensions</vt:lpstr>
      <vt:lpstr>Results for different dimensions</vt:lpstr>
      <vt:lpstr>Results for different dimensions</vt:lpstr>
      <vt:lpstr>Simulation Setup</vt:lpstr>
      <vt:lpstr>Results for SNP covariates</vt:lpstr>
      <vt:lpstr>Simulation Setup</vt:lpstr>
      <vt:lpstr>Conclusions</vt:lpstr>
      <vt:lpstr>Future Steps</vt:lpstr>
      <vt:lpstr>Selected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Deng, Wenxuan</cp:lastModifiedBy>
  <cp:revision>147</cp:revision>
  <dcterms:created xsi:type="dcterms:W3CDTF">2017-03-10T10:19:28Z</dcterms:created>
  <dcterms:modified xsi:type="dcterms:W3CDTF">2018-08-23T21:52:27Z</dcterms:modified>
</cp:coreProperties>
</file>