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52"/>
  </p:notesMasterIdLst>
  <p:sldIdLst>
    <p:sldId id="260" r:id="rId2"/>
    <p:sldId id="320" r:id="rId3"/>
    <p:sldId id="318" r:id="rId4"/>
    <p:sldId id="319" r:id="rId5"/>
    <p:sldId id="321" r:id="rId6"/>
    <p:sldId id="322" r:id="rId7"/>
    <p:sldId id="323" r:id="rId8"/>
    <p:sldId id="325" r:id="rId9"/>
    <p:sldId id="326" r:id="rId10"/>
    <p:sldId id="324" r:id="rId11"/>
    <p:sldId id="316" r:id="rId12"/>
    <p:sldId id="315" r:id="rId13"/>
    <p:sldId id="317" r:id="rId14"/>
    <p:sldId id="261" r:id="rId15"/>
    <p:sldId id="262" r:id="rId16"/>
    <p:sldId id="293" r:id="rId17"/>
    <p:sldId id="309" r:id="rId18"/>
    <p:sldId id="310" r:id="rId19"/>
    <p:sldId id="311" r:id="rId20"/>
    <p:sldId id="312" r:id="rId21"/>
    <p:sldId id="282" r:id="rId22"/>
    <p:sldId id="278" r:id="rId23"/>
    <p:sldId id="279" r:id="rId24"/>
    <p:sldId id="280" r:id="rId25"/>
    <p:sldId id="281" r:id="rId26"/>
    <p:sldId id="295" r:id="rId27"/>
    <p:sldId id="296" r:id="rId28"/>
    <p:sldId id="297" r:id="rId29"/>
    <p:sldId id="298" r:id="rId30"/>
    <p:sldId id="283" r:id="rId31"/>
    <p:sldId id="284" r:id="rId32"/>
    <p:sldId id="286" r:id="rId33"/>
    <p:sldId id="287" r:id="rId34"/>
    <p:sldId id="294" r:id="rId35"/>
    <p:sldId id="288" r:id="rId36"/>
    <p:sldId id="299" r:id="rId37"/>
    <p:sldId id="300" r:id="rId38"/>
    <p:sldId id="301" r:id="rId39"/>
    <p:sldId id="302" r:id="rId40"/>
    <p:sldId id="303" r:id="rId41"/>
    <p:sldId id="304" r:id="rId42"/>
    <p:sldId id="305" r:id="rId43"/>
    <p:sldId id="290" r:id="rId44"/>
    <p:sldId id="289" r:id="rId45"/>
    <p:sldId id="292" r:id="rId46"/>
    <p:sldId id="291" r:id="rId47"/>
    <p:sldId id="314" r:id="rId48"/>
    <p:sldId id="307" r:id="rId49"/>
    <p:sldId id="313" r:id="rId50"/>
    <p:sldId id="308" r:id="rId51"/>
  </p:sldIdLst>
  <p:sldSz cx="9144000" cy="5143500" type="screen16x9"/>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g Wenxuan" initials="DW"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38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50000" autoAdjust="0"/>
  </p:normalViewPr>
  <p:slideViewPr>
    <p:cSldViewPr showGuides="1">
      <p:cViewPr varScale="1">
        <p:scale>
          <a:sx n="119" d="100"/>
          <a:sy n="119" d="100"/>
        </p:scale>
        <p:origin x="564"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16T02:09:23.248"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54450" y="0"/>
            <a:ext cx="2949575" cy="496888"/>
          </a:xfrm>
          <a:prstGeom prst="rect">
            <a:avLst/>
          </a:prstGeom>
        </p:spPr>
        <p:txBody>
          <a:bodyPr vert="horz" lIns="91440" tIns="45720" rIns="91440" bIns="45720" rtlCol="0"/>
          <a:lstStyle>
            <a:lvl1pPr algn="r">
              <a:defRPr sz="1200"/>
            </a:lvl1pPr>
          </a:lstStyle>
          <a:p>
            <a:fld id="{2A382978-60B3-41E0-9AD0-2E9E6E8B7873}" type="datetimeFigureOut">
              <a:rPr kumimoji="1" lang="ja-JP" altLang="en-US" smtClean="0"/>
              <a:pPr/>
              <a:t>2018/8/16</a:t>
            </a:fld>
            <a:endParaRPr kumimoji="1" lang="ja-JP" altLang="en-US"/>
          </a:p>
        </p:txBody>
      </p:sp>
      <p:sp>
        <p:nvSpPr>
          <p:cNvPr id="4" name="スライド イメージ プレースホルダ 3"/>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1038" y="4721225"/>
            <a:ext cx="5443537" cy="4471988"/>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54450" y="9440863"/>
            <a:ext cx="2949575" cy="496887"/>
          </a:xfrm>
          <a:prstGeom prst="rect">
            <a:avLst/>
          </a:prstGeom>
        </p:spPr>
        <p:txBody>
          <a:bodyPr vert="horz" lIns="91440" tIns="45720" rIns="91440" bIns="45720" rtlCol="0" anchor="b"/>
          <a:lstStyle>
            <a:lvl1pPr algn="r">
              <a:defRPr sz="1200"/>
            </a:lvl1pPr>
          </a:lstStyle>
          <a:p>
            <a:fld id="{CEDB620F-9065-4E0D-8D9D-4F204AB69C9B}" type="slidenum">
              <a:rPr kumimoji="1" lang="ja-JP" altLang="en-US" smtClean="0"/>
              <a:pPr/>
              <a:t>‹#›</a:t>
            </a:fld>
            <a:endParaRPr kumimoji="1" lang="ja-JP" altLang="en-US"/>
          </a:p>
        </p:txBody>
      </p:sp>
    </p:spTree>
    <p:extLst>
      <p:ext uri="{BB962C8B-B14F-4D97-AF65-F5344CB8AC3E}">
        <p14:creationId xmlns:p14="http://schemas.microsoft.com/office/powerpoint/2010/main" val="38516662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6_Title Image 2 a">
    <p:spTree>
      <p:nvGrpSpPr>
        <p:cNvPr id="1" name=""/>
        <p:cNvGrpSpPr/>
        <p:nvPr/>
      </p:nvGrpSpPr>
      <p:grpSpPr>
        <a:xfrm>
          <a:off x="0" y="0"/>
          <a:ext cx="0" cy="0"/>
          <a:chOff x="0" y="0"/>
          <a:chExt cx="0" cy="0"/>
        </a:xfrm>
      </p:grpSpPr>
      <p:pic>
        <p:nvPicPr>
          <p:cNvPr id="4" name="Grafik 1"/>
          <p:cNvPicPr>
            <a:picLocks noChangeAspect="1"/>
          </p:cNvPicPr>
          <p:nvPr/>
        </p:nvPicPr>
        <p:blipFill>
          <a:blip r:embed="rId2" cstate="print"/>
          <a:srcRect/>
          <a:stretch>
            <a:fillRect/>
          </a:stretch>
        </p:blipFill>
        <p:spPr bwMode="auto">
          <a:xfrm>
            <a:off x="0" y="971550"/>
            <a:ext cx="9144000" cy="2120900"/>
          </a:xfrm>
          <a:prstGeom prst="rect">
            <a:avLst/>
          </a:prstGeom>
          <a:noFill/>
          <a:ln w="9525">
            <a:noFill/>
            <a:miter lim="800000"/>
            <a:headEnd/>
            <a:tailEnd/>
          </a:ln>
        </p:spPr>
      </p:pic>
      <p:sp>
        <p:nvSpPr>
          <p:cNvPr id="5" name="Rectangle 4"/>
          <p:cNvSpPr/>
          <p:nvPr/>
        </p:nvSpPr>
        <p:spPr>
          <a:xfrm>
            <a:off x="-1" y="3086239"/>
            <a:ext cx="9144001" cy="1312619"/>
          </a:xfrm>
          <a:prstGeom prst="rect">
            <a:avLst/>
          </a:prstGeom>
          <a:gradFill>
            <a:gsLst>
              <a:gs pos="9000">
                <a:schemeClr val="accent1">
                  <a:alpha val="5000"/>
                </a:schemeClr>
              </a:gs>
              <a:gs pos="53000">
                <a:schemeClr val="accent1">
                  <a:alpha val="37000"/>
                </a:schemeClr>
              </a:gs>
              <a:gs pos="95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a:solidFill>
                <a:srgbClr val="FFFFFF"/>
              </a:solidFill>
              <a:ea typeface="Arial Unicode MS" pitchFamily="50" charset="-128"/>
            </a:endParaRPr>
          </a:p>
        </p:txBody>
      </p:sp>
      <p:pic>
        <p:nvPicPr>
          <p:cNvPr id="6" name="Bild 5" descr="better_health_rgb.ai"/>
          <p:cNvPicPr>
            <a:picLocks noChangeAspect="1"/>
          </p:cNvPicPr>
          <p:nvPr/>
        </p:nvPicPr>
        <p:blipFill>
          <a:blip r:embed="rId3" cstate="print"/>
          <a:srcRect/>
          <a:stretch>
            <a:fillRect/>
          </a:stretch>
        </p:blipFill>
        <p:spPr bwMode="auto">
          <a:xfrm>
            <a:off x="339725" y="361950"/>
            <a:ext cx="2479675" cy="312738"/>
          </a:xfrm>
          <a:prstGeom prst="rect">
            <a:avLst/>
          </a:prstGeom>
          <a:noFill/>
          <a:ln w="9525">
            <a:noFill/>
            <a:miter lim="800000"/>
            <a:headEnd/>
            <a:tailEnd/>
          </a:ln>
        </p:spPr>
      </p:pic>
      <p:sp>
        <p:nvSpPr>
          <p:cNvPr id="7" name="Rectangle 5"/>
          <p:cNvSpPr/>
          <p:nvPr/>
        </p:nvSpPr>
        <p:spPr>
          <a:xfrm>
            <a:off x="0" y="971551"/>
            <a:ext cx="9143911" cy="66592"/>
          </a:xfrm>
          <a:prstGeom prst="rect">
            <a:avLst/>
          </a:prstGeom>
          <a:gradFill flip="none" rotWithShape="1">
            <a:gsLst>
              <a:gs pos="38000">
                <a:srgbClr val="4B3C47">
                  <a:alpha val="22745"/>
                </a:srgbClr>
              </a:gs>
              <a:gs pos="0">
                <a:srgbClr val="4B3C47">
                  <a:alpha val="62745"/>
                </a:srgbClr>
              </a:gs>
              <a:gs pos="100000">
                <a:srgbClr val="A9A0A5">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a:solidFill>
                <a:srgbClr val="FFFFFF"/>
              </a:solidFill>
              <a:ea typeface="Arial Unicode MS" pitchFamily="50" charset="-128"/>
            </a:endParaRPr>
          </a:p>
        </p:txBody>
      </p:sp>
      <p:sp>
        <p:nvSpPr>
          <p:cNvPr id="8" name="Rectangle 5"/>
          <p:cNvSpPr/>
          <p:nvPr/>
        </p:nvSpPr>
        <p:spPr>
          <a:xfrm flipV="1">
            <a:off x="-5862" y="3019647"/>
            <a:ext cx="9143911" cy="66592"/>
          </a:xfrm>
          <a:prstGeom prst="rect">
            <a:avLst/>
          </a:prstGeom>
          <a:gradFill flip="none" rotWithShape="1">
            <a:gsLst>
              <a:gs pos="38000">
                <a:srgbClr val="4B3C47">
                  <a:alpha val="22353"/>
                </a:srgbClr>
              </a:gs>
              <a:gs pos="0">
                <a:srgbClr val="4B3C47">
                  <a:alpha val="62745"/>
                </a:srgbClr>
              </a:gs>
              <a:gs pos="100000">
                <a:srgbClr val="A9A0A5">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a:solidFill>
                <a:srgbClr val="FFFFFF"/>
              </a:solidFill>
              <a:ea typeface="Arial Unicode MS" pitchFamily="50" charset="-128"/>
            </a:endParaRPr>
          </a:p>
        </p:txBody>
      </p:sp>
      <p:sp>
        <p:nvSpPr>
          <p:cNvPr id="9" name="Rectangle 4"/>
          <p:cNvSpPr/>
          <p:nvPr/>
        </p:nvSpPr>
        <p:spPr>
          <a:xfrm>
            <a:off x="0" y="2751506"/>
            <a:ext cx="9143911" cy="333840"/>
          </a:xfrm>
          <a:prstGeom prst="rect">
            <a:avLst/>
          </a:prstGeom>
          <a:gradFill>
            <a:gsLst>
              <a:gs pos="5000">
                <a:schemeClr val="accent1">
                  <a:alpha val="3000"/>
                </a:schemeClr>
              </a:gs>
              <a:gs pos="70000">
                <a:schemeClr val="accent1">
                  <a:lumMod val="78000"/>
                  <a:alpha val="35000"/>
                </a:schemeClr>
              </a:gs>
              <a:gs pos="63000">
                <a:schemeClr val="accent1">
                  <a:lumMod val="55000"/>
                  <a:alpha val="5000"/>
                </a:schemeClr>
              </a:gs>
              <a:gs pos="58000">
                <a:schemeClr val="accent1">
                  <a:lumMod val="66000"/>
                  <a:alpha val="28000"/>
                </a:schemeClr>
              </a:gs>
              <a:gs pos="100000">
                <a:schemeClr val="accent1">
                  <a:lumMod val="64000"/>
                  <a:alpha val="76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a:solidFill>
                <a:srgbClr val="FFFFFF"/>
              </a:solidFill>
              <a:ea typeface="Arial Unicode MS" pitchFamily="50" charset="-128"/>
            </a:endParaRPr>
          </a:p>
        </p:txBody>
      </p:sp>
      <p:sp>
        <p:nvSpPr>
          <p:cNvPr id="10" name="Rectangle 6"/>
          <p:cNvSpPr/>
          <p:nvPr/>
        </p:nvSpPr>
        <p:spPr>
          <a:xfrm>
            <a:off x="0" y="2757488"/>
            <a:ext cx="96838" cy="16478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a:solidFill>
                <a:srgbClr val="FFFFFF"/>
              </a:solidFill>
              <a:ea typeface="Arial Unicode MS" pitchFamily="50" charset="-128"/>
            </a:endParaRPr>
          </a:p>
        </p:txBody>
      </p:sp>
      <p:sp>
        <p:nvSpPr>
          <p:cNvPr id="22" name="Subtitle 2"/>
          <p:cNvSpPr>
            <a:spLocks noGrp="1"/>
          </p:cNvSpPr>
          <p:nvPr>
            <p:ph type="subTitle" idx="1" hasCustomPrompt="1"/>
          </p:nvPr>
        </p:nvSpPr>
        <p:spPr>
          <a:xfrm>
            <a:off x="395288" y="4075938"/>
            <a:ext cx="4860712" cy="216000"/>
          </a:xfrm>
        </p:spPr>
        <p:txBody>
          <a:bodyPr>
            <a:normAutofit/>
          </a:bodyPr>
          <a:lstStyle>
            <a:lvl1pPr marL="0" indent="0" algn="l">
              <a:lnSpc>
                <a:spcPts val="1200"/>
              </a:lnSpc>
              <a:buNone/>
              <a:defRPr sz="1000" b="0" i="0">
                <a:solidFill>
                  <a:schemeClr val="accent2"/>
                </a:solidFill>
                <a:latin typeface="Calibri" pitchFamily="34" charset="0"/>
                <a:ea typeface="メイリオ" pitchFamily="50" charset="-128"/>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dirty="0"/>
              <a:t>subtitle</a:t>
            </a:r>
            <a:endParaRPr lang="en-GB" dirty="0"/>
          </a:p>
        </p:txBody>
      </p:sp>
      <p:sp>
        <p:nvSpPr>
          <p:cNvPr id="23" name="Title 1"/>
          <p:cNvSpPr>
            <a:spLocks noGrp="1"/>
          </p:cNvSpPr>
          <p:nvPr>
            <p:ph type="ctrTitle" hasCustomPrompt="1"/>
          </p:nvPr>
        </p:nvSpPr>
        <p:spPr>
          <a:xfrm>
            <a:off x="395288" y="3280410"/>
            <a:ext cx="4860712" cy="615553"/>
          </a:xfrm>
        </p:spPr>
        <p:txBody>
          <a:bodyPr>
            <a:noAutofit/>
          </a:bodyPr>
          <a:lstStyle>
            <a:lvl1pPr>
              <a:lnSpc>
                <a:spcPts val="2400"/>
              </a:lnSpc>
              <a:defRPr sz="2400" b="0" i="0" baseline="0">
                <a:solidFill>
                  <a:schemeClr val="accent2"/>
                </a:solidFill>
                <a:latin typeface="Calibri" pitchFamily="34" charset="0"/>
                <a:ea typeface="メイリオ" pitchFamily="50" charset="-128"/>
                <a:cs typeface="Calibri" pitchFamily="34" charset="0"/>
              </a:defRPr>
            </a:lvl1pPr>
          </a:lstStyle>
          <a:p>
            <a:r>
              <a:rPr lang="en-US" altLang="ja-JP" dirty="0"/>
              <a:t>Master title</a:t>
            </a:r>
            <a:endParaRPr lang="en-GB" dirty="0"/>
          </a:p>
        </p:txBody>
      </p:sp>
      <p:pic>
        <p:nvPicPr>
          <p:cNvPr id="12" name="Picture 12" descr="Takeda_Logo_Pos_RGB.emf"/>
          <p:cNvPicPr>
            <a:picLocks noChangeAspect="1"/>
          </p:cNvPicPr>
          <p:nvPr userDrawn="1"/>
        </p:nvPicPr>
        <p:blipFill>
          <a:blip r:embed="rId4" cstate="print"/>
          <a:srcRect/>
          <a:stretch>
            <a:fillRect/>
          </a:stretch>
        </p:blipFill>
        <p:spPr bwMode="auto">
          <a:xfrm>
            <a:off x="7772400" y="285750"/>
            <a:ext cx="1116013" cy="3746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hasCustomPrompt="1"/>
          </p:nvPr>
        </p:nvSpPr>
        <p:spPr>
          <a:xfrm>
            <a:off x="6629400" y="921544"/>
            <a:ext cx="2057400" cy="3673079"/>
          </a:xfrm>
          <a:prstGeom prst="rect">
            <a:avLst/>
          </a:prstGeom>
        </p:spPr>
        <p:txBody>
          <a:bodyPr vert="eaVert"/>
          <a:lstStyle>
            <a:lvl1pPr marL="0" marR="0" indent="0" defTabSz="914400" rtl="0" eaLnBrk="1" fontAlgn="auto" latinLnBrk="0" hangingPunct="1">
              <a:lnSpc>
                <a:spcPct val="100000"/>
              </a:lnSpc>
              <a:spcBef>
                <a:spcPct val="0"/>
              </a:spcBef>
              <a:spcAft>
                <a:spcPts val="0"/>
              </a:spcAft>
              <a:tabLst/>
              <a:defRPr/>
            </a:lvl1pPr>
          </a:lstStyle>
          <a:p>
            <a:pPr marL="0" marR="0" lvl="0" indent="0" defTabSz="914400" rtl="0" eaLnBrk="1" fontAlgn="auto" latinLnBrk="0" hangingPunct="1">
              <a:lnSpc>
                <a:spcPct val="100000"/>
              </a:lnSpc>
              <a:spcBef>
                <a:spcPct val="0"/>
              </a:spcBef>
              <a:spcAft>
                <a:spcPts val="0"/>
              </a:spcAft>
              <a:tabLst/>
              <a:defRPr/>
            </a:pPr>
            <a:r>
              <a:rPr kumimoji="1" lang="en-US" altLang="ja-JP"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3" name="縦書きテキスト プレースホルダ 2"/>
          <p:cNvSpPr>
            <a:spLocks noGrp="1"/>
          </p:cNvSpPr>
          <p:nvPr>
            <p:ph type="body" orient="vert" idx="1" hasCustomPrompt="1"/>
          </p:nvPr>
        </p:nvSpPr>
        <p:spPr>
          <a:xfrm>
            <a:off x="404814" y="921544"/>
            <a:ext cx="6072187" cy="3673079"/>
          </a:xfrm>
        </p:spPr>
        <p:txBody>
          <a:bodyPr vert="eaVert"/>
          <a:lstStyle>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3pPr>
          </a:lstStyle>
          <a:p>
            <a:pPr lvl="0"/>
            <a:r>
              <a:rPr kumimoji="1" lang="en-US" altLang="ja-JP" dirty="0"/>
              <a:t>Master text</a:t>
            </a:r>
            <a:endParaRPr kumimoji="1" lang="ja-JP" altLang="en-US" dirty="0"/>
          </a:p>
          <a:p>
            <a:pPr lvl="1"/>
            <a:r>
              <a:rPr kumimoji="1" lang="en-US" altLang="ja-JP" dirty="0"/>
              <a:t>Second level</a:t>
            </a:r>
            <a:endParaRPr kumimoji="1" lang="ja-JP" altLang="en-US" dirty="0"/>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dirty="0"/>
              <a:t>Third</a:t>
            </a:r>
            <a:r>
              <a:rPr kumimoji="1" lang="ja-JP" altLang="en-US" dirty="0"/>
              <a:t> </a:t>
            </a:r>
            <a:r>
              <a:rPr kumimoji="1" lang="en-US" altLang="ja-JP" dirty="0"/>
              <a:t>level</a:t>
            </a:r>
            <a:endParaRPr kumimoji="1" lang="ja-JP" altLang="en-US" dirty="0"/>
          </a:p>
          <a:p>
            <a:pPr lvl="3"/>
            <a:r>
              <a:rPr kumimoji="1" lang="en-US" altLang="ja-JP" dirty="0"/>
              <a:t>Fourth level</a:t>
            </a:r>
            <a:endParaRPr kumimoji="1" lang="ja-JP" altLang="en-US" dirty="0"/>
          </a:p>
          <a:p>
            <a:pPr lvl="4"/>
            <a:r>
              <a:rPr kumimoji="1" lang="en-US" altLang="ja-JP" dirty="0"/>
              <a:t>Fifth level</a:t>
            </a:r>
            <a:endParaRPr kumimoji="1" lang="ja-JP" altLang="en-US" dirty="0"/>
          </a:p>
        </p:txBody>
      </p:sp>
      <p:sp>
        <p:nvSpPr>
          <p:cNvPr id="4" name="日付プレースホルダ 3"/>
          <p:cNvSpPr>
            <a:spLocks noGrp="1"/>
          </p:cNvSpPr>
          <p:nvPr>
            <p:ph type="dt" sz="half" idx="10"/>
          </p:nvPr>
        </p:nvSpPr>
        <p:spPr/>
        <p:txBody>
          <a:bodyPr/>
          <a:lstStyle/>
          <a:p>
            <a:fld id="{0BD03392-274E-4A19-9716-EA1CE8085D71}" type="datetime1">
              <a:rPr kumimoji="1" lang="ja-JP" altLang="en-US" smtClean="0"/>
              <a:pPr/>
              <a:t>2018/8/16</a:t>
            </a:fld>
            <a:endParaRPr kumimoji="1" lang="ja-JP" altLang="en-US" dirty="0"/>
          </a:p>
        </p:txBody>
      </p:sp>
      <p:sp>
        <p:nvSpPr>
          <p:cNvPr id="5" name="フッター プレースホルダ 4"/>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6" name="スライド番号プレースホルダ 5"/>
          <p:cNvSpPr>
            <a:spLocks noGrp="1"/>
          </p:cNvSpPr>
          <p:nvPr>
            <p:ph type="sldNum" sz="quarter" idx="12"/>
          </p:nvPr>
        </p:nvSpPr>
        <p:spPr/>
        <p:txBody>
          <a:bodyPr/>
          <a:lstStyle/>
          <a:p>
            <a:fld id="{E9B57936-92EF-4126-AE48-1D9D36D15E98}" type="slidenum">
              <a:rPr kumimoji="1" lang="ja-JP" altLang="en-US" smtClean="0"/>
              <a:pPr/>
              <a: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裏表紙">
    <p:spTree>
      <p:nvGrpSpPr>
        <p:cNvPr id="1" name=""/>
        <p:cNvGrpSpPr/>
        <p:nvPr/>
      </p:nvGrpSpPr>
      <p:grpSpPr>
        <a:xfrm>
          <a:off x="0" y="0"/>
          <a:ext cx="0" cy="0"/>
          <a:chOff x="0" y="0"/>
          <a:chExt cx="0" cy="0"/>
        </a:xfrm>
      </p:grpSpPr>
      <p:sp>
        <p:nvSpPr>
          <p:cNvPr id="6" name="テキスト プレースホルダ 5"/>
          <p:cNvSpPr>
            <a:spLocks noGrp="1"/>
          </p:cNvSpPr>
          <p:nvPr>
            <p:ph type="body" sz="quarter" idx="10" hasCustomPrompt="1"/>
          </p:nvPr>
        </p:nvSpPr>
        <p:spPr>
          <a:xfrm>
            <a:off x="1935136" y="1924050"/>
            <a:ext cx="5256584" cy="1292352"/>
          </a:xfrm>
        </p:spPr>
        <p:txBody>
          <a:bodyPr/>
          <a:lstStyle>
            <a:lvl1pPr algn="ctr">
              <a:buNone/>
              <a:defRPr>
                <a:latin typeface="Calibri" pitchFamily="34" charset="0"/>
                <a:ea typeface="メイリオ" pitchFamily="50" charset="-128"/>
                <a:cs typeface="Calibri" pitchFamily="34" charset="0"/>
              </a:defRPr>
            </a:lvl1pPr>
          </a:lstStyle>
          <a:p>
            <a:pPr lvl="0"/>
            <a:r>
              <a:rPr kumimoji="1" lang="en-US" altLang="ja-JP" dirty="0"/>
              <a:t>Master text</a:t>
            </a:r>
            <a:endParaRPr kumimoji="1" lang="ja-JP" altLang="en-US" dirty="0"/>
          </a:p>
        </p:txBody>
      </p:sp>
      <p:pic>
        <p:nvPicPr>
          <p:cNvPr id="7" name="Picture 12" descr="Takeda_Logo_Pos_RGB.emf"/>
          <p:cNvPicPr>
            <a:picLocks noChangeAspect="1"/>
          </p:cNvPicPr>
          <p:nvPr userDrawn="1"/>
        </p:nvPicPr>
        <p:blipFill>
          <a:blip r:embed="rId2" cstate="print"/>
          <a:srcRect/>
          <a:stretch>
            <a:fillRect/>
          </a:stretch>
        </p:blipFill>
        <p:spPr bwMode="auto">
          <a:xfrm>
            <a:off x="3997263" y="3742928"/>
            <a:ext cx="1149474" cy="385883"/>
          </a:xfrm>
          <a:prstGeom prst="rect">
            <a:avLst/>
          </a:prstGeom>
          <a:noFill/>
          <a:ln w="9525">
            <a:noFill/>
            <a:miter lim="800000"/>
            <a:headEnd/>
            <a:tailEnd/>
          </a:ln>
        </p:spPr>
      </p:pic>
      <p:pic>
        <p:nvPicPr>
          <p:cNvPr id="10" name="Picture 2" descr="\\YANAGIDA-5\ws_011_share\タケダ_ロゴ_0310\logotype_En.emf"/>
          <p:cNvPicPr>
            <a:picLocks noChangeAspect="1" noChangeArrowheads="1"/>
          </p:cNvPicPr>
          <p:nvPr userDrawn="1"/>
        </p:nvPicPr>
        <p:blipFill>
          <a:blip r:embed="rId3" cstate="print"/>
          <a:srcRect/>
          <a:stretch>
            <a:fillRect/>
          </a:stretch>
        </p:blipFill>
        <p:spPr bwMode="auto">
          <a:xfrm>
            <a:off x="3341513" y="4445418"/>
            <a:ext cx="2448273" cy="11809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95288" y="129397"/>
            <a:ext cx="7848600" cy="524054"/>
          </a:xfrm>
          <a:prstGeom prst="rect">
            <a:avLst/>
          </a:prstGeom>
        </p:spPr>
        <p:txBody>
          <a:bodyPr/>
          <a:lstStyle>
            <a:lvl1pPr marL="0" marR="0" indent="0" defTabSz="914400" rtl="0" eaLnBrk="1" fontAlgn="auto" latinLnBrk="0" hangingPunct="1">
              <a:lnSpc>
                <a:spcPct val="100000"/>
              </a:lnSpc>
              <a:spcBef>
                <a:spcPct val="0"/>
              </a:spcBef>
              <a:spcAft>
                <a:spcPts val="0"/>
              </a:spcAft>
              <a:tabLst/>
              <a:defRPr sz="2200"/>
            </a:lvl1pPr>
          </a:lstStyle>
          <a:p>
            <a:pPr marL="0" marR="0" lvl="0" indent="0" defTabSz="914400" rtl="0" eaLnBrk="1" fontAlgn="auto" latinLnBrk="0" hangingPunct="1">
              <a:lnSpc>
                <a:spcPct val="100000"/>
              </a:lnSpc>
              <a:spcBef>
                <a:spcPct val="0"/>
              </a:spcBef>
              <a:spcAft>
                <a:spcPts val="0"/>
              </a:spcAft>
              <a:tabLst/>
              <a:defRPr/>
            </a:pPr>
            <a:r>
              <a:rPr kumimoji="1" lang="en-US" altLang="ja-JP"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3" name="日付プレースホルダ 2"/>
          <p:cNvSpPr>
            <a:spLocks noGrp="1"/>
          </p:cNvSpPr>
          <p:nvPr>
            <p:ph type="dt" sz="half" idx="10"/>
          </p:nvPr>
        </p:nvSpPr>
        <p:spPr/>
        <p:txBody>
          <a:bodyPr/>
          <a:lstStyle/>
          <a:p>
            <a:fld id="{D658E221-2E7A-48BA-8424-2A55A4736B68}" type="datetime1">
              <a:rPr kumimoji="1" lang="ja-JP" altLang="en-US" smtClean="0"/>
              <a:pPr/>
              <a:t>2018/8/16</a:t>
            </a:fld>
            <a:endParaRPr kumimoji="1" lang="ja-JP" altLang="en-US"/>
          </a:p>
        </p:txBody>
      </p:sp>
      <p:sp>
        <p:nvSpPr>
          <p:cNvPr id="4" name="フッター プレースホルダ 3"/>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5" name="スライド番号プレースホルダ 4"/>
          <p:cNvSpPr>
            <a:spLocks noGrp="1"/>
          </p:cNvSpPr>
          <p:nvPr>
            <p:ph type="sldNum" sz="quarter" idx="12"/>
          </p:nvPr>
        </p:nvSpPr>
        <p:spPr/>
        <p:txBody>
          <a:bodyPr/>
          <a:lstStyle/>
          <a:p>
            <a:fld id="{E9B57936-92EF-4126-AE48-1D9D36D15E9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C245638F-14AB-400C-9AF1-5CEBE1B672A1}" type="datetime1">
              <a:rPr kumimoji="1" lang="ja-JP" altLang="en-US" smtClean="0"/>
              <a:pPr/>
              <a:t>2018/8/16</a:t>
            </a:fld>
            <a:endParaRPr kumimoji="1" lang="ja-JP" altLang="en-US"/>
          </a:p>
        </p:txBody>
      </p:sp>
      <p:sp>
        <p:nvSpPr>
          <p:cNvPr id="3" name="フッター プレースホルダ 2"/>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4" name="スライド番号プレースホルダ 3"/>
          <p:cNvSpPr>
            <a:spLocks noGrp="1"/>
          </p:cNvSpPr>
          <p:nvPr>
            <p:ph type="sldNum" sz="quarter" idx="12"/>
          </p:nvPr>
        </p:nvSpPr>
        <p:spPr/>
        <p:txBody>
          <a:bodyPr/>
          <a:lstStyle/>
          <a:p>
            <a:fld id="{E9B57936-92EF-4126-AE48-1D9D36D15E98}"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95288" y="129397"/>
            <a:ext cx="7848600" cy="524054"/>
          </a:xfrm>
          <a:prstGeom prst="rect">
            <a:avLst/>
          </a:prstGeom>
        </p:spPr>
        <p:txBody>
          <a:bodyPr/>
          <a:lstStyle>
            <a:lvl1pPr marL="0" marR="0" indent="0" defTabSz="914400" rtl="0" eaLnBrk="1" fontAlgn="auto" latinLnBrk="0" hangingPunct="1">
              <a:lnSpc>
                <a:spcPct val="100000"/>
              </a:lnSpc>
              <a:spcBef>
                <a:spcPct val="0"/>
              </a:spcBef>
              <a:spcAft>
                <a:spcPts val="0"/>
              </a:spcAft>
              <a:tabLst/>
              <a:defRPr sz="2400"/>
            </a:lvl1pPr>
          </a:lstStyle>
          <a:p>
            <a:pPr marL="0" marR="0" lvl="0" indent="0" defTabSz="914400" rtl="0" eaLnBrk="1" fontAlgn="auto" latinLnBrk="0" hangingPunct="1">
              <a:lnSpc>
                <a:spcPct val="100000"/>
              </a:lnSpc>
              <a:spcBef>
                <a:spcPct val="0"/>
              </a:spcBef>
              <a:spcAft>
                <a:spcPts val="0"/>
              </a:spcAft>
              <a:tabLst/>
              <a:defRPr/>
            </a:pPr>
            <a:r>
              <a:rPr kumimoji="1" lang="en-US" altLang="ja-JP"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3" name="コンテンツ プレースホルダ 2"/>
          <p:cNvSpPr>
            <a:spLocks noGrp="1"/>
          </p:cNvSpPr>
          <p:nvPr>
            <p:ph idx="1" hasCustomPrompt="1"/>
          </p:nvPr>
        </p:nvSpPr>
        <p:spPr/>
        <p:txBody>
          <a:bodyPr>
            <a:norm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0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8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600"/>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400"/>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400"/>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Second level</a:t>
            </a:r>
            <a:endParaRPr kumimoji="1" lang="ja-JP" altLang="en-US"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Third</a:t>
            </a:r>
            <a:r>
              <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 </a:t>
            </a: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level</a:t>
            </a:r>
            <a:endPar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Fourth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Fifth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4" name="日付プレースホルダ 3"/>
          <p:cNvSpPr>
            <a:spLocks noGrp="1"/>
          </p:cNvSpPr>
          <p:nvPr>
            <p:ph type="dt" sz="half" idx="10"/>
          </p:nvPr>
        </p:nvSpPr>
        <p:spPr/>
        <p:txBody>
          <a:bodyPr/>
          <a:lstStyle/>
          <a:p>
            <a:fld id="{02A88367-5BB3-4793-B263-C2830A0855E0}" type="datetime1">
              <a:rPr kumimoji="1" lang="ja-JP" altLang="en-US" smtClean="0"/>
              <a:pPr/>
              <a:t>2018/8/16</a:t>
            </a:fld>
            <a:endParaRPr kumimoji="1" lang="ja-JP" altLang="en-US" dirty="0"/>
          </a:p>
        </p:txBody>
      </p:sp>
      <p:sp>
        <p:nvSpPr>
          <p:cNvPr id="5" name="フッター プレースホルダ 4"/>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6" name="スライド番号プレースホルダ 5"/>
          <p:cNvSpPr>
            <a:spLocks noGrp="1"/>
          </p:cNvSpPr>
          <p:nvPr>
            <p:ph type="sldNum" sz="quarter" idx="12"/>
          </p:nvPr>
        </p:nvSpPr>
        <p:spPr/>
        <p:txBody>
          <a:bodyPr/>
          <a:lstStyle/>
          <a:p>
            <a:fld id="{E9B57936-92EF-4126-AE48-1D9D36D15E98}" type="slidenum">
              <a:rPr kumimoji="1" lang="ja-JP" altLang="en-US" smtClean="0"/>
              <a:pPr/>
              <a: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95288" y="129397"/>
            <a:ext cx="7848600" cy="524054"/>
          </a:xfrm>
          <a:prstGeom prst="rect">
            <a:avLst/>
          </a:prstGeom>
        </p:spPr>
        <p:txBody>
          <a:bodyPr/>
          <a:lstStyle>
            <a:lvl1pPr marL="0" marR="0" indent="0" defTabSz="914400" rtl="0" eaLnBrk="1" fontAlgn="auto" latinLnBrk="0" hangingPunct="1">
              <a:lnSpc>
                <a:spcPct val="100000"/>
              </a:lnSpc>
              <a:spcBef>
                <a:spcPct val="0"/>
              </a:spcBef>
              <a:spcAft>
                <a:spcPts val="0"/>
              </a:spcAft>
              <a:tabLst/>
              <a:defRPr/>
            </a:lvl1pPr>
          </a:lstStyle>
          <a:p>
            <a:pPr marL="0" marR="0" lvl="0" indent="0" defTabSz="914400" rtl="0" eaLnBrk="1" fontAlgn="auto" latinLnBrk="0" hangingPunct="1">
              <a:lnSpc>
                <a:spcPct val="100000"/>
              </a:lnSpc>
              <a:spcBef>
                <a:spcPct val="0"/>
              </a:spcBef>
              <a:spcAft>
                <a:spcPts val="0"/>
              </a:spcAft>
              <a:tabLst/>
              <a:defRPr/>
            </a:pPr>
            <a:r>
              <a:rPr kumimoji="1" lang="en-US" altLang="ja-JP"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3" name="コンテンツ プレースホルダ 2"/>
          <p:cNvSpPr>
            <a:spLocks noGrp="1"/>
          </p:cNvSpPr>
          <p:nvPr>
            <p:ph sz="half" idx="1" hasCustomPrompt="1"/>
          </p:nvPr>
        </p:nvSpPr>
        <p:spPr>
          <a:xfrm>
            <a:off x="404814" y="1200151"/>
            <a:ext cx="4090987" cy="3394472"/>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800">
                <a:solidFill>
                  <a:srgbClr val="4C4948"/>
                </a:solidFill>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solidFill>
                  <a:srgbClr val="4C4948"/>
                </a:solidFill>
              </a:defRPr>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2000">
                <a:solidFill>
                  <a:srgbClr val="4C4948"/>
                </a:solidFill>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800">
                <a:solidFill>
                  <a:srgbClr val="4C4948"/>
                </a:solidFill>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800">
                <a:solidFill>
                  <a:srgbClr val="4C4948"/>
                </a:solidFill>
              </a:defRPr>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Second level</a:t>
            </a:r>
            <a:endParaRPr kumimoji="1" lang="ja-JP" altLang="en-US"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Third</a:t>
            </a:r>
            <a:r>
              <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 </a:t>
            </a: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level</a:t>
            </a:r>
            <a:endPar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Fourth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Fifth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4" name="コンテンツ プレースホルダ 3"/>
          <p:cNvSpPr>
            <a:spLocks noGrp="1"/>
          </p:cNvSpPr>
          <p:nvPr>
            <p:ph sz="half" idx="2" hasCustomPrompt="1"/>
          </p:nvPr>
        </p:nvSpPr>
        <p:spPr>
          <a:xfrm>
            <a:off x="4648200" y="1200151"/>
            <a:ext cx="4038600" cy="3394472"/>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800">
                <a:solidFill>
                  <a:srgbClr val="4C4948"/>
                </a:solidFill>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solidFill>
                  <a:srgbClr val="4C4948"/>
                </a:solidFill>
              </a:defRPr>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2000">
                <a:solidFill>
                  <a:srgbClr val="4C4948"/>
                </a:solidFill>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800">
                <a:solidFill>
                  <a:srgbClr val="4C4948"/>
                </a:solidFill>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800">
                <a:solidFill>
                  <a:srgbClr val="4C4948"/>
                </a:solidFill>
              </a:defRPr>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Second level</a:t>
            </a:r>
            <a:endParaRPr kumimoji="1" lang="ja-JP" altLang="en-US"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Third</a:t>
            </a:r>
            <a:r>
              <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 </a:t>
            </a: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level</a:t>
            </a:r>
            <a:endPar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Fourth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Fifth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5" name="日付プレースホルダ 4"/>
          <p:cNvSpPr>
            <a:spLocks noGrp="1"/>
          </p:cNvSpPr>
          <p:nvPr>
            <p:ph type="dt" sz="half" idx="10"/>
          </p:nvPr>
        </p:nvSpPr>
        <p:spPr/>
        <p:txBody>
          <a:bodyPr/>
          <a:lstStyle/>
          <a:p>
            <a:fld id="{961A4739-C8B6-4F30-A69C-01268F05198C}" type="datetime1">
              <a:rPr kumimoji="1" lang="ja-JP" altLang="en-US" smtClean="0"/>
              <a:pPr/>
              <a:t>2018/8/16</a:t>
            </a:fld>
            <a:endParaRPr kumimoji="1" lang="ja-JP" altLang="en-US" dirty="0"/>
          </a:p>
        </p:txBody>
      </p:sp>
      <p:sp>
        <p:nvSpPr>
          <p:cNvPr id="6" name="フッター プレースホルダ 5"/>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7" name="スライド番号プレースホルダ 6"/>
          <p:cNvSpPr>
            <a:spLocks noGrp="1"/>
          </p:cNvSpPr>
          <p:nvPr>
            <p:ph type="sldNum" sz="quarter" idx="12"/>
          </p:nvPr>
        </p:nvSpPr>
        <p:spPr/>
        <p:txBody>
          <a:bodyPr/>
          <a:lstStyle/>
          <a:p>
            <a:fld id="{E9B57936-92EF-4126-AE48-1D9D36D15E9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95288" y="129397"/>
            <a:ext cx="7848600" cy="524054"/>
          </a:xfrm>
          <a:prstGeom prst="rect">
            <a:avLst/>
          </a:prstGeom>
        </p:spPr>
        <p:txBody>
          <a:bodyPr/>
          <a:lstStyle>
            <a:lvl1pPr marL="0" marR="0" indent="0" defTabSz="914400" rtl="0" eaLnBrk="1" fontAlgn="auto" latinLnBrk="0" hangingPunct="1">
              <a:lnSpc>
                <a:spcPct val="100000"/>
              </a:lnSpc>
              <a:spcBef>
                <a:spcPct val="0"/>
              </a:spcBef>
              <a:spcAft>
                <a:spcPts val="0"/>
              </a:spcAft>
              <a:tabLst/>
              <a:defRPr/>
            </a:lvl1pPr>
          </a:lstStyle>
          <a:p>
            <a:pPr marL="0" marR="0" lvl="0" indent="0" defTabSz="914400" rtl="0" eaLnBrk="1" fontAlgn="auto" latinLnBrk="0" hangingPunct="1">
              <a:lnSpc>
                <a:spcPct val="100000"/>
              </a:lnSpc>
              <a:spcBef>
                <a:spcPct val="0"/>
              </a:spcBef>
              <a:spcAft>
                <a:spcPts val="0"/>
              </a:spcAft>
              <a:tabLst/>
              <a:defRPr/>
            </a:pPr>
            <a:r>
              <a:rPr kumimoji="1" lang="en-US" altLang="ja-JP"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3" name="テキスト プレースホルダ 2"/>
          <p:cNvSpPr>
            <a:spLocks noGrp="1"/>
          </p:cNvSpPr>
          <p:nvPr>
            <p:ph type="body" idx="1" hasCustomPrompt="1"/>
          </p:nvPr>
        </p:nvSpPr>
        <p:spPr>
          <a:xfrm>
            <a:off x="404814" y="921544"/>
            <a:ext cx="4092575" cy="422672"/>
          </a:xfrm>
        </p:spPr>
        <p:txBody>
          <a:bodyPr anchor="b"/>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4" name="コンテンツ プレースホルダ 3"/>
          <p:cNvSpPr>
            <a:spLocks noGrp="1"/>
          </p:cNvSpPr>
          <p:nvPr>
            <p:ph sz="half" idx="2" hasCustomPrompt="1"/>
          </p:nvPr>
        </p:nvSpPr>
        <p:spPr>
          <a:xfrm>
            <a:off x="404814" y="1403747"/>
            <a:ext cx="4092575" cy="296346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4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800"/>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600"/>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600"/>
            </a:lvl5pPr>
            <a:lvl6pPr>
              <a:defRPr sz="1600"/>
            </a:lvl6pPr>
            <a:lvl7pPr>
              <a:defRPr sz="1600"/>
            </a:lvl7pPr>
            <a:lvl8pPr>
              <a:defRPr sz="1600"/>
            </a:lvl8pPr>
            <a:lvl9pPr>
              <a:defRPr sz="16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Second level</a:t>
            </a:r>
            <a:endParaRPr kumimoji="1" lang="ja-JP" altLang="en-US"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Third</a:t>
            </a:r>
            <a:r>
              <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 </a:t>
            </a: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level</a:t>
            </a:r>
            <a:endPar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Fourth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Fifth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5" name="テキスト プレースホルダ 4"/>
          <p:cNvSpPr>
            <a:spLocks noGrp="1"/>
          </p:cNvSpPr>
          <p:nvPr>
            <p:ph type="body" sz="quarter" idx="3" hasCustomPrompt="1"/>
          </p:nvPr>
        </p:nvSpPr>
        <p:spPr>
          <a:xfrm>
            <a:off x="4645026" y="921544"/>
            <a:ext cx="4041775" cy="422672"/>
          </a:xfrm>
        </p:spPr>
        <p:txBody>
          <a:bodyPr anchor="b"/>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6" name="コンテンツ プレースホルダ 5"/>
          <p:cNvSpPr>
            <a:spLocks noGrp="1"/>
          </p:cNvSpPr>
          <p:nvPr>
            <p:ph sz="quarter" idx="4" hasCustomPrompt="1"/>
          </p:nvPr>
        </p:nvSpPr>
        <p:spPr>
          <a:xfrm>
            <a:off x="4645026" y="1403747"/>
            <a:ext cx="4041775" cy="296346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4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800"/>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600"/>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600"/>
            </a:lvl5pPr>
            <a:lvl6pPr>
              <a:defRPr sz="1600"/>
            </a:lvl6pPr>
            <a:lvl7pPr>
              <a:defRPr sz="1600"/>
            </a:lvl7pPr>
            <a:lvl8pPr>
              <a:defRPr sz="1600"/>
            </a:lvl8pPr>
            <a:lvl9pPr>
              <a:defRPr sz="16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Second level</a:t>
            </a:r>
            <a:endParaRPr kumimoji="1" lang="ja-JP" altLang="en-US"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Third</a:t>
            </a:r>
            <a:r>
              <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 </a:t>
            </a: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level</a:t>
            </a:r>
            <a:endPar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Fourth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Fifth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7" name="日付プレースホルダ 6"/>
          <p:cNvSpPr>
            <a:spLocks noGrp="1"/>
          </p:cNvSpPr>
          <p:nvPr>
            <p:ph type="dt" sz="half" idx="10"/>
          </p:nvPr>
        </p:nvSpPr>
        <p:spPr/>
        <p:txBody>
          <a:bodyPr/>
          <a:lstStyle/>
          <a:p>
            <a:fld id="{A55444AB-87B1-4B99-A470-0F837A8A1880}" type="datetime1">
              <a:rPr kumimoji="1" lang="ja-JP" altLang="en-US" smtClean="0"/>
              <a:pPr/>
              <a:t>2018/8/16</a:t>
            </a:fld>
            <a:endParaRPr kumimoji="1" lang="ja-JP" altLang="en-US" dirty="0"/>
          </a:p>
        </p:txBody>
      </p:sp>
      <p:sp>
        <p:nvSpPr>
          <p:cNvPr id="8" name="フッター プレースホルダ 7"/>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9" name="スライド番号プレースホルダ 8"/>
          <p:cNvSpPr>
            <a:spLocks noGrp="1"/>
          </p:cNvSpPr>
          <p:nvPr>
            <p:ph type="sldNum" sz="quarter" idx="12"/>
          </p:nvPr>
        </p:nvSpPr>
        <p:spPr/>
        <p:txBody>
          <a:bodyPr/>
          <a:lstStyle/>
          <a:p>
            <a:fld id="{E9B57936-92EF-4126-AE48-1D9D36D15E98}" type="slidenum">
              <a:rPr kumimoji="1" lang="ja-JP" altLang="en-US" smtClean="0"/>
              <a:pPr/>
              <a: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04814" y="923925"/>
            <a:ext cx="3060700" cy="683419"/>
          </a:xfrm>
          <a:prstGeom prst="rect">
            <a:avLst/>
          </a:prstGeom>
        </p:spPr>
        <p:txBody>
          <a:bodyPr anchor="b"/>
          <a:lstStyle>
            <a:lvl1pPr marL="0" marR="0" indent="0" algn="l" defTabSz="914400" rtl="0" eaLnBrk="1" fontAlgn="auto" latinLnBrk="0" hangingPunct="1">
              <a:lnSpc>
                <a:spcPct val="100000"/>
              </a:lnSpc>
              <a:spcBef>
                <a:spcPct val="0"/>
              </a:spcBef>
              <a:spcAft>
                <a:spcPts val="0"/>
              </a:spcAft>
              <a:tabLst/>
              <a:defRPr sz="2000" b="1"/>
            </a:lvl1pPr>
          </a:lstStyle>
          <a:p>
            <a:pPr marL="0" marR="0" lvl="0" indent="0" defTabSz="914400" rtl="0" eaLnBrk="1" fontAlgn="auto" latinLnBrk="0" hangingPunct="1">
              <a:lnSpc>
                <a:spcPct val="100000"/>
              </a:lnSpc>
              <a:spcBef>
                <a:spcPct val="0"/>
              </a:spcBef>
              <a:spcAft>
                <a:spcPts val="0"/>
              </a:spcAft>
              <a:tabLst/>
              <a:defRPr/>
            </a:pPr>
            <a:r>
              <a:rPr kumimoji="1" lang="en-US" altLang="ja-JP"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3" name="コンテンツ プレースホルダ 2"/>
          <p:cNvSpPr>
            <a:spLocks noGrp="1"/>
          </p:cNvSpPr>
          <p:nvPr>
            <p:ph idx="1" hasCustomPrompt="1"/>
          </p:nvPr>
        </p:nvSpPr>
        <p:spPr>
          <a:xfrm>
            <a:off x="3575050" y="923925"/>
            <a:ext cx="5111750" cy="3670697"/>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32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8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2400"/>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2000"/>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2000"/>
            </a:lvl5pPr>
            <a:lvl6pPr>
              <a:defRPr sz="2000"/>
            </a:lvl6pPr>
            <a:lvl7pPr>
              <a:defRPr sz="2000"/>
            </a:lvl7pPr>
            <a:lvl8pPr>
              <a:defRPr sz="2000"/>
            </a:lvl8pPr>
            <a:lvl9pPr>
              <a:defRPr sz="20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Second level</a:t>
            </a:r>
            <a:endParaRPr kumimoji="1" lang="ja-JP" altLang="en-US"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Third</a:t>
            </a:r>
            <a:r>
              <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 </a:t>
            </a: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level</a:t>
            </a:r>
            <a:endPar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Fourth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Fifth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4" name="テキスト プレースホルダ 3"/>
          <p:cNvSpPr>
            <a:spLocks noGrp="1"/>
          </p:cNvSpPr>
          <p:nvPr>
            <p:ph type="body" sz="half" idx="2" hasCustomPrompt="1"/>
          </p:nvPr>
        </p:nvSpPr>
        <p:spPr>
          <a:xfrm>
            <a:off x="404814" y="1653649"/>
            <a:ext cx="3060700" cy="2940974"/>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dirty="0"/>
              <a:t>Master text</a:t>
            </a:r>
            <a:endParaRPr kumimoji="1" lang="ja-JP" altLang="en-US" dirty="0"/>
          </a:p>
        </p:txBody>
      </p:sp>
      <p:sp>
        <p:nvSpPr>
          <p:cNvPr id="5" name="日付プレースホルダ 4"/>
          <p:cNvSpPr>
            <a:spLocks noGrp="1"/>
          </p:cNvSpPr>
          <p:nvPr>
            <p:ph type="dt" sz="half" idx="10"/>
          </p:nvPr>
        </p:nvSpPr>
        <p:spPr/>
        <p:txBody>
          <a:bodyPr/>
          <a:lstStyle/>
          <a:p>
            <a:fld id="{C2A19EB9-4440-4736-9A49-939819AB9C89}" type="datetime1">
              <a:rPr kumimoji="1" lang="ja-JP" altLang="en-US" smtClean="0"/>
              <a:pPr/>
              <a:t>2018/8/16</a:t>
            </a:fld>
            <a:endParaRPr kumimoji="1" lang="ja-JP" altLang="en-US" dirty="0"/>
          </a:p>
        </p:txBody>
      </p:sp>
      <p:sp>
        <p:nvSpPr>
          <p:cNvPr id="6" name="フッター プレースホルダ 5"/>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7" name="スライド番号プレースホルダ 6"/>
          <p:cNvSpPr>
            <a:spLocks noGrp="1"/>
          </p:cNvSpPr>
          <p:nvPr>
            <p:ph type="sldNum" sz="quarter" idx="12"/>
          </p:nvPr>
        </p:nvSpPr>
        <p:spPr/>
        <p:txBody>
          <a:bodyPr/>
          <a:lstStyle/>
          <a:p>
            <a:fld id="{E9B57936-92EF-4126-AE48-1D9D36D15E9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付きの図">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792288" y="3600450"/>
            <a:ext cx="5486400" cy="425054"/>
          </a:xfrm>
          <a:prstGeom prst="rect">
            <a:avLst/>
          </a:prstGeom>
        </p:spPr>
        <p:txBody>
          <a:bodyPr anchor="b"/>
          <a:lstStyle>
            <a:lvl1pPr marL="0" marR="0" indent="0" algn="l" defTabSz="914400" rtl="0" eaLnBrk="1" fontAlgn="auto" latinLnBrk="0" hangingPunct="1">
              <a:lnSpc>
                <a:spcPct val="100000"/>
              </a:lnSpc>
              <a:spcBef>
                <a:spcPct val="0"/>
              </a:spcBef>
              <a:spcAft>
                <a:spcPts val="0"/>
              </a:spcAft>
              <a:tabLst/>
              <a:defRPr sz="2000" b="1"/>
            </a:lvl1pPr>
          </a:lstStyle>
          <a:p>
            <a:pPr marL="0" marR="0" lvl="0" indent="0" defTabSz="914400" rtl="0" eaLnBrk="1" fontAlgn="auto" latinLnBrk="0" hangingPunct="1">
              <a:lnSpc>
                <a:spcPct val="100000"/>
              </a:lnSpc>
              <a:spcBef>
                <a:spcPct val="0"/>
              </a:spcBef>
              <a:spcAft>
                <a:spcPts val="0"/>
              </a:spcAft>
              <a:tabLst/>
              <a:defRPr/>
            </a:pPr>
            <a:r>
              <a:rPr kumimoji="1" lang="en-US" altLang="ja-JP"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3" name="図プレースホルダ 2"/>
          <p:cNvSpPr>
            <a:spLocks noGrp="1"/>
          </p:cNvSpPr>
          <p:nvPr>
            <p:ph type="pic" idx="1" hasCustomPrompt="1"/>
          </p:nvPr>
        </p:nvSpPr>
        <p:spPr>
          <a:xfrm>
            <a:off x="1792288" y="864394"/>
            <a:ext cx="5486400" cy="2681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ja-JP" dirty="0"/>
              <a:t>I click an icon and add a figure</a:t>
            </a:r>
            <a:endParaRPr kumimoji="1" lang="ja-JP" altLang="en-US" dirty="0"/>
          </a:p>
        </p:txBody>
      </p:sp>
      <p:sp>
        <p:nvSpPr>
          <p:cNvPr id="4" name="テキスト プレースホルダ 3"/>
          <p:cNvSpPr>
            <a:spLocks noGrp="1"/>
          </p:cNvSpPr>
          <p:nvPr>
            <p:ph type="body" sz="half" idx="2" hasCustomPrompt="1"/>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dirty="0"/>
              <a:t>Master text</a:t>
            </a:r>
            <a:endParaRPr kumimoji="1" lang="ja-JP" altLang="en-US" dirty="0"/>
          </a:p>
        </p:txBody>
      </p:sp>
      <p:sp>
        <p:nvSpPr>
          <p:cNvPr id="5" name="日付プレースホルダ 4"/>
          <p:cNvSpPr>
            <a:spLocks noGrp="1"/>
          </p:cNvSpPr>
          <p:nvPr>
            <p:ph type="dt" sz="half" idx="10"/>
          </p:nvPr>
        </p:nvSpPr>
        <p:spPr/>
        <p:txBody>
          <a:bodyPr/>
          <a:lstStyle/>
          <a:p>
            <a:fld id="{207CE768-5AA7-4F09-BE2B-CECF21207030}" type="datetime1">
              <a:rPr kumimoji="1" lang="ja-JP" altLang="en-US" smtClean="0"/>
              <a:pPr/>
              <a:t>2018/8/16</a:t>
            </a:fld>
            <a:endParaRPr kumimoji="1" lang="ja-JP" altLang="en-US" dirty="0"/>
          </a:p>
        </p:txBody>
      </p:sp>
      <p:sp>
        <p:nvSpPr>
          <p:cNvPr id="6" name="フッター プレースホルダ 5"/>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7" name="スライド番号プレースホルダ 6"/>
          <p:cNvSpPr>
            <a:spLocks noGrp="1"/>
          </p:cNvSpPr>
          <p:nvPr>
            <p:ph type="sldNum" sz="quarter" idx="12"/>
          </p:nvPr>
        </p:nvSpPr>
        <p:spPr/>
        <p:txBody>
          <a:bodyPr/>
          <a:lstStyle/>
          <a:p>
            <a:fld id="{E9B57936-92EF-4126-AE48-1D9D36D15E9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95288" y="129397"/>
            <a:ext cx="7848600" cy="524054"/>
          </a:xfrm>
          <a:prstGeom prst="rect">
            <a:avLst/>
          </a:prstGeom>
        </p:spPr>
        <p:txBody>
          <a:bodyPr/>
          <a:lstStyle>
            <a:lvl1pPr marL="0" marR="0" indent="0" defTabSz="914400" rtl="0" eaLnBrk="1" fontAlgn="auto" latinLnBrk="0" hangingPunct="1">
              <a:lnSpc>
                <a:spcPct val="100000"/>
              </a:lnSpc>
              <a:spcBef>
                <a:spcPct val="0"/>
              </a:spcBef>
              <a:spcAft>
                <a:spcPts val="0"/>
              </a:spcAft>
              <a:tabLst/>
              <a:defRPr/>
            </a:lvl1pPr>
          </a:lstStyle>
          <a:p>
            <a:pPr marL="0" marR="0" lvl="0" indent="0" defTabSz="914400" rtl="0" eaLnBrk="1" fontAlgn="auto" latinLnBrk="0" hangingPunct="1">
              <a:lnSpc>
                <a:spcPct val="100000"/>
              </a:lnSpc>
              <a:spcBef>
                <a:spcPct val="0"/>
              </a:spcBef>
              <a:spcAft>
                <a:spcPts val="0"/>
              </a:spcAft>
              <a:tabLst/>
              <a:defRPr/>
            </a:pPr>
            <a:r>
              <a:rPr kumimoji="1" lang="en-US" altLang="ja-JP"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3" name="縦書きテキスト プレースホルダ 2"/>
          <p:cNvSpPr>
            <a:spLocks noGrp="1"/>
          </p:cNvSpPr>
          <p:nvPr>
            <p:ph type="body" orient="vert" idx="1" hasCustomPrompt="1"/>
          </p:nvPr>
        </p:nvSpPr>
        <p:spPr>
          <a:xfrm>
            <a:off x="404814" y="921544"/>
            <a:ext cx="8281987" cy="3673079"/>
          </a:xfrm>
        </p:spPr>
        <p:txBody>
          <a:bodyPr vert="eaVert"/>
          <a:lstStyle/>
          <a:p>
            <a:pPr lvl="0"/>
            <a:r>
              <a:rPr kumimoji="1" lang="en-US" altLang="ja-JP" dirty="0"/>
              <a:t>Master text</a:t>
            </a:r>
            <a:endParaRPr kumimoji="1" lang="ja-JP" altLang="en-US" dirty="0"/>
          </a:p>
          <a:p>
            <a:pPr lvl="1"/>
            <a:r>
              <a:rPr kumimoji="1" lang="en-US" altLang="ja-JP" dirty="0"/>
              <a:t>Second level</a:t>
            </a:r>
            <a:endParaRPr kumimoji="1" lang="ja-JP" altLang="en-US" dirty="0"/>
          </a:p>
          <a:p>
            <a:pPr lvl="2"/>
            <a:r>
              <a:rPr kumimoji="1" lang="en-US" altLang="ja-JP" dirty="0"/>
              <a:t>Third</a:t>
            </a:r>
            <a:r>
              <a:rPr kumimoji="1" lang="ja-JP" altLang="en-US" dirty="0"/>
              <a:t> </a:t>
            </a:r>
            <a:r>
              <a:rPr kumimoji="1" lang="en-US" altLang="ja-JP" dirty="0"/>
              <a:t>level</a:t>
            </a:r>
            <a:endParaRPr kumimoji="1" lang="ja-JP" altLang="en-US" dirty="0"/>
          </a:p>
          <a:p>
            <a:pPr lvl="3"/>
            <a:r>
              <a:rPr kumimoji="1" lang="en-US" altLang="ja-JP" dirty="0"/>
              <a:t>Fourth level</a:t>
            </a:r>
            <a:endParaRPr kumimoji="1" lang="ja-JP" altLang="en-US" dirty="0"/>
          </a:p>
          <a:p>
            <a:pPr lvl="4"/>
            <a:r>
              <a:rPr kumimoji="1" lang="en-US" altLang="ja-JP" dirty="0"/>
              <a:t>Fifth level</a:t>
            </a:r>
            <a:endParaRPr kumimoji="1" lang="ja-JP" altLang="en-US" dirty="0"/>
          </a:p>
        </p:txBody>
      </p:sp>
      <p:sp>
        <p:nvSpPr>
          <p:cNvPr id="4" name="日付プレースホルダ 3"/>
          <p:cNvSpPr>
            <a:spLocks noGrp="1"/>
          </p:cNvSpPr>
          <p:nvPr>
            <p:ph type="dt" sz="half" idx="10"/>
          </p:nvPr>
        </p:nvSpPr>
        <p:spPr/>
        <p:txBody>
          <a:bodyPr/>
          <a:lstStyle/>
          <a:p>
            <a:fld id="{973F8ED2-2E1E-42CA-8611-E2CA1599FB5D}" type="datetime1">
              <a:rPr kumimoji="1" lang="ja-JP" altLang="en-US" smtClean="0"/>
              <a:pPr/>
              <a:t>2018/8/16</a:t>
            </a:fld>
            <a:endParaRPr kumimoji="1" lang="ja-JP" altLang="en-US" dirty="0"/>
          </a:p>
        </p:txBody>
      </p:sp>
      <p:sp>
        <p:nvSpPr>
          <p:cNvPr id="5" name="フッター プレースホルダ 4"/>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6" name="スライド番号プレースホルダ 5"/>
          <p:cNvSpPr>
            <a:spLocks noGrp="1"/>
          </p:cNvSpPr>
          <p:nvPr>
            <p:ph type="sldNum" sz="quarter" idx="12"/>
          </p:nvPr>
        </p:nvSpPr>
        <p:spPr/>
        <p:txBody>
          <a:bodyPr/>
          <a:lstStyle/>
          <a:p>
            <a:fld id="{E9B57936-92EF-4126-AE48-1D9D36D15E98}" type="slidenum">
              <a:rPr kumimoji="1" lang="ja-JP" altLang="en-US" smtClean="0"/>
              <a:pPr/>
              <a: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図 12" descr="PPT_Sub_WhiteBackground.png"/>
          <p:cNvPicPr>
            <a:picLocks noChangeAspect="1"/>
          </p:cNvPicPr>
          <p:nvPr/>
        </p:nvPicPr>
        <p:blipFill>
          <a:blip r:embed="rId13" cstate="print"/>
          <a:stretch>
            <a:fillRect/>
          </a:stretch>
        </p:blipFill>
        <p:spPr>
          <a:xfrm>
            <a:off x="0" y="745716"/>
            <a:ext cx="9144000" cy="4083460"/>
          </a:xfrm>
          <a:prstGeom prst="rect">
            <a:avLst/>
          </a:prstGeom>
        </p:spPr>
      </p:pic>
      <p:sp>
        <p:nvSpPr>
          <p:cNvPr id="3" name="テキスト プレースホルダ 2"/>
          <p:cNvSpPr>
            <a:spLocks noGrp="1"/>
          </p:cNvSpPr>
          <p:nvPr>
            <p:ph type="body" idx="1"/>
          </p:nvPr>
        </p:nvSpPr>
        <p:spPr>
          <a:xfrm>
            <a:off x="404814" y="927498"/>
            <a:ext cx="8281987" cy="3667125"/>
          </a:xfrm>
          <a:prstGeom prst="rect">
            <a:avLst/>
          </a:prstGeom>
        </p:spPr>
        <p:txBody>
          <a:bodyPr vert="horz" lIns="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Second level</a:t>
            </a:r>
            <a:endParaRPr kumimoji="1" lang="ja-JP" altLang="en-US"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Third</a:t>
            </a:r>
            <a:r>
              <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 </a:t>
            </a: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level</a:t>
            </a:r>
            <a:endPar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Fourth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Fifth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4" name="日付プレースホルダ 3"/>
          <p:cNvSpPr>
            <a:spLocks noGrp="1"/>
          </p:cNvSpPr>
          <p:nvPr>
            <p:ph type="dt" sz="half" idx="2"/>
          </p:nvPr>
        </p:nvSpPr>
        <p:spPr>
          <a:xfrm>
            <a:off x="5143959" y="4894009"/>
            <a:ext cx="2133600" cy="147098"/>
          </a:xfrm>
          <a:prstGeom prst="rect">
            <a:avLst/>
          </a:prstGeom>
        </p:spPr>
        <p:txBody>
          <a:bodyPr vert="horz" lIns="91440" tIns="45720" rIns="91440" bIns="45720" rtlCol="0" anchor="ctr"/>
          <a:lstStyle>
            <a:lvl1pPr algn="l">
              <a:defRPr sz="900">
                <a:solidFill>
                  <a:srgbClr val="898989"/>
                </a:solidFill>
                <a:latin typeface="Calibri" pitchFamily="34" charset="0"/>
                <a:ea typeface="メイリオ" pitchFamily="50" charset="-128"/>
                <a:cs typeface="Calibri" pitchFamily="34" charset="0"/>
              </a:defRPr>
            </a:lvl1pPr>
          </a:lstStyle>
          <a:p>
            <a:fld id="{A5182719-F20C-4B32-BD5B-859B9127D393}" type="datetime1">
              <a:rPr lang="ja-JP" altLang="en-US" smtClean="0"/>
              <a:pPr/>
              <a:t>2018/8/16</a:t>
            </a:fld>
            <a:endParaRPr lang="ja-JP" altLang="en-US" dirty="0"/>
          </a:p>
        </p:txBody>
      </p:sp>
      <p:sp>
        <p:nvSpPr>
          <p:cNvPr id="5" name="フッター プレースホルダ 4"/>
          <p:cNvSpPr>
            <a:spLocks noGrp="1"/>
          </p:cNvSpPr>
          <p:nvPr>
            <p:ph type="ftr" sz="quarter" idx="3"/>
          </p:nvPr>
        </p:nvSpPr>
        <p:spPr>
          <a:xfrm>
            <a:off x="484647" y="4894009"/>
            <a:ext cx="4608512" cy="147098"/>
          </a:xfrm>
          <a:prstGeom prst="rect">
            <a:avLst/>
          </a:prstGeom>
        </p:spPr>
        <p:txBody>
          <a:bodyPr vert="horz" lIns="0" tIns="45720" rIns="0" bIns="45720" rtlCol="0" anchor="ctr"/>
          <a:lstStyle>
            <a:lvl1pPr algn="l">
              <a:defRPr sz="900">
                <a:solidFill>
                  <a:srgbClr val="898989"/>
                </a:solidFill>
                <a:latin typeface="Calibri" pitchFamily="34" charset="0"/>
                <a:ea typeface="メイリオ" pitchFamily="50" charset="-128"/>
                <a:cs typeface="Calibri" pitchFamily="34" charset="0"/>
              </a:defRPr>
            </a:lvl1p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6" name="スライド番号プレースホルダ 5"/>
          <p:cNvSpPr>
            <a:spLocks noGrp="1"/>
          </p:cNvSpPr>
          <p:nvPr>
            <p:ph type="sldNum" sz="quarter" idx="4"/>
          </p:nvPr>
        </p:nvSpPr>
        <p:spPr>
          <a:xfrm>
            <a:off x="25971" y="4894009"/>
            <a:ext cx="442392" cy="147098"/>
          </a:xfrm>
          <a:prstGeom prst="rect">
            <a:avLst/>
          </a:prstGeom>
        </p:spPr>
        <p:txBody>
          <a:bodyPr vert="horz" lIns="0" tIns="45720" rIns="0" bIns="45720" rtlCol="0" anchor="ctr"/>
          <a:lstStyle>
            <a:lvl1pPr algn="r">
              <a:defRPr sz="900">
                <a:solidFill>
                  <a:srgbClr val="898989"/>
                </a:solidFill>
                <a:latin typeface="Calibri" pitchFamily="34" charset="0"/>
                <a:ea typeface="メイリオ" pitchFamily="50" charset="-128"/>
                <a:cs typeface="Calibri" pitchFamily="34" charset="0"/>
              </a:defRPr>
            </a:lvl1pPr>
          </a:lstStyle>
          <a:p>
            <a:fld id="{E9B57936-92EF-4126-AE48-1D9D36D15E98}" type="slidenum">
              <a:rPr lang="ja-JP" altLang="en-US" smtClean="0"/>
              <a:pPr/>
              <a:t>‹#›</a:t>
            </a:fld>
            <a:endParaRPr lang="ja-JP" altLang="en-US" dirty="0"/>
          </a:p>
        </p:txBody>
      </p:sp>
      <p:sp>
        <p:nvSpPr>
          <p:cNvPr id="15" name="タイトル プレースホルダ 1"/>
          <p:cNvSpPr>
            <a:spLocks noGrp="1"/>
          </p:cNvSpPr>
          <p:nvPr>
            <p:ph type="title"/>
          </p:nvPr>
        </p:nvSpPr>
        <p:spPr>
          <a:xfrm>
            <a:off x="395288" y="114301"/>
            <a:ext cx="7848600" cy="527957"/>
          </a:xfrm>
          <a:prstGeom prst="rect">
            <a:avLst/>
          </a:prstGeom>
        </p:spPr>
        <p:txBody>
          <a:bodyPr vert="horz" lIns="0" tIns="45720" rIns="91440" bIns="45720" rtlCol="0" anchor="ctr">
            <a:noAutofit/>
          </a:bodyPr>
          <a:lstStyle/>
          <a:p>
            <a:pPr marL="0" marR="0" lvl="0" indent="0" defTabSz="914400" rtl="0" eaLnBrk="1" fontAlgn="auto" latinLnBrk="0" hangingPunct="1">
              <a:lnSpc>
                <a:spcPct val="100000"/>
              </a:lnSpc>
              <a:spcBef>
                <a:spcPct val="0"/>
              </a:spcBef>
              <a:spcAft>
                <a:spcPts val="0"/>
              </a:spcAft>
              <a:tabLst/>
              <a:defRPr/>
            </a:pPr>
            <a:r>
              <a:rPr kumimoji="1" lang="en-US" altLang="ja-JP"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pic>
        <p:nvPicPr>
          <p:cNvPr id="11" name="Picture 12" descr="Takeda_Logo_Pos_RGB.emf"/>
          <p:cNvPicPr>
            <a:picLocks noChangeAspect="1"/>
          </p:cNvPicPr>
          <p:nvPr userDrawn="1"/>
        </p:nvPicPr>
        <p:blipFill>
          <a:blip r:embed="rId14" cstate="print"/>
          <a:srcRect/>
          <a:stretch>
            <a:fillRect/>
          </a:stretch>
        </p:blipFill>
        <p:spPr bwMode="auto">
          <a:xfrm>
            <a:off x="8331274" y="248444"/>
            <a:ext cx="716013" cy="240368"/>
          </a:xfrm>
          <a:prstGeom prst="rect">
            <a:avLst/>
          </a:prstGeom>
          <a:noFill/>
          <a:ln w="9525">
            <a:noFill/>
            <a:miter lim="800000"/>
            <a:headEnd/>
            <a:tailEnd/>
          </a:ln>
        </p:spPr>
      </p:pic>
      <p:pic>
        <p:nvPicPr>
          <p:cNvPr id="18" name="Picture 2" descr="\\YANAGIDA-5\ws_011_share\タケダ_ロゴ_0310\logotype_En.emf"/>
          <p:cNvPicPr>
            <a:picLocks noChangeAspect="1" noChangeArrowheads="1"/>
          </p:cNvPicPr>
          <p:nvPr userDrawn="1"/>
        </p:nvPicPr>
        <p:blipFill>
          <a:blip r:embed="rId15" cstate="print"/>
          <a:srcRect/>
          <a:stretch>
            <a:fillRect/>
          </a:stretch>
        </p:blipFill>
        <p:spPr bwMode="auto">
          <a:xfrm>
            <a:off x="7386344" y="4932774"/>
            <a:ext cx="1691680" cy="81596"/>
          </a:xfrm>
          <a:prstGeom prst="rect">
            <a:avLst/>
          </a:prstGeom>
          <a:noFill/>
        </p:spPr>
      </p:pic>
    </p:spTree>
  </p:cSld>
  <p:clrMap bg1="lt1" tx1="dk1" bg2="lt2" tx2="dk2" accent1="accent1" accent2="accent2" accent3="accent3" accent4="accent4" accent5="accent5" accent6="accent6" hlink="hlink" folHlink="folHlink"/>
  <p:sldLayoutIdLst>
    <p:sldLayoutId id="2147483706" r:id="rId1"/>
    <p:sldLayoutId id="2147483654" r:id="rId2"/>
    <p:sldLayoutId id="2147483655" r:id="rId3"/>
    <p:sldLayoutId id="2147483650" r:id="rId4"/>
    <p:sldLayoutId id="2147483652" r:id="rId5"/>
    <p:sldLayoutId id="2147483653" r:id="rId6"/>
    <p:sldLayoutId id="2147483656" r:id="rId7"/>
    <p:sldLayoutId id="2147483657" r:id="rId8"/>
    <p:sldLayoutId id="2147483658" r:id="rId9"/>
    <p:sldLayoutId id="2147483659" r:id="rId10"/>
    <p:sldLayoutId id="2147483669" r:id="rId11"/>
  </p:sldLayoutIdLst>
  <p:hf hdr="0" dt="0"/>
  <p:txStyles>
    <p:titleStyle>
      <a:lvl1pPr marL="0" marR="0" indent="0" algn="l" defTabSz="914400" rtl="0" eaLnBrk="1" fontAlgn="auto" latinLnBrk="0" hangingPunct="1">
        <a:lnSpc>
          <a:spcPct val="100000"/>
        </a:lnSpc>
        <a:spcBef>
          <a:spcPct val="0"/>
        </a:spcBef>
        <a:spcAft>
          <a:spcPts val="0"/>
        </a:spcAft>
        <a:buNone/>
        <a:tabLst/>
        <a:defRPr kumimoji="1" lang="ja-JP" altLang="en-US" sz="2400" b="0" i="0" u="none" strike="noStrike" kern="1200" cap="none" spc="0" normalizeH="0" baseline="0" noProof="0">
          <a:ln>
            <a:noFill/>
          </a:ln>
          <a:solidFill>
            <a:srgbClr val="4C4948"/>
          </a:solidFill>
          <a:effectLst/>
          <a:uLnTx/>
          <a:uFillTx/>
          <a:latin typeface="Meiryo" panose="020B0604030504040204" pitchFamily="34" charset="-128"/>
          <a:ea typeface="Meiryo" panose="020B0604030504040204" pitchFamily="34" charset="-128"/>
          <a:cs typeface="Meiryo" panose="020B0604030504040204" pitchFamily="34" charset="-128"/>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kumimoji="1" lang="ja-JP" altLang="en-US" sz="3200" b="0" i="0" u="none" strike="noStrike" kern="1200" cap="none" spc="0" normalizeH="0" baseline="0" noProof="0">
          <a:ln>
            <a:noFill/>
          </a:ln>
          <a:solidFill>
            <a:srgbClr val="4C4948"/>
          </a:solidFill>
          <a:effectLst/>
          <a:uLnTx/>
          <a:uFillTx/>
          <a:latin typeface="Calibri" pitchFamily="34" charset="0"/>
          <a:ea typeface="メイリオ" pitchFamily="50" charset="-128"/>
          <a:cs typeface="Calibri"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kumimoji="1" lang="ja-JP" altLang="en-US" sz="2800" b="0" i="0" u="none" strike="noStrike" kern="1200" cap="none" spc="0" normalizeH="0" baseline="0" noProof="0">
          <a:ln>
            <a:noFill/>
          </a:ln>
          <a:solidFill>
            <a:srgbClr val="4C4948"/>
          </a:solidFill>
          <a:effectLst/>
          <a:uLnTx/>
          <a:uFillTx/>
          <a:latin typeface="Calibri" pitchFamily="34" charset="0"/>
          <a:ea typeface="メイリオ" pitchFamily="50" charset="-128"/>
          <a:cs typeface="Calibri" pitchFamily="34" charset="0"/>
        </a:defRPr>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kumimoji="1" lang="ja-JP" altLang="en-US" sz="2400" b="0" i="0" u="none" strike="noStrike" kern="1200" cap="none" spc="0" normalizeH="0" baseline="0" noProof="0">
          <a:ln>
            <a:noFill/>
          </a:ln>
          <a:solidFill>
            <a:srgbClr val="4C4948"/>
          </a:solidFill>
          <a:effectLst/>
          <a:uLnTx/>
          <a:uFillTx/>
          <a:latin typeface="Calibri" pitchFamily="34" charset="0"/>
          <a:ea typeface="メイリオ" pitchFamily="50" charset="-128"/>
          <a:cs typeface="Calibri" pitchFamily="34" charset="0"/>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kumimoji="1" lang="ja-JP" altLang="en-US" sz="2000" b="0" i="0" u="none" strike="noStrike" kern="1200" cap="none" spc="0" normalizeH="0" baseline="0" noProof="0">
          <a:ln>
            <a:noFill/>
          </a:ln>
          <a:solidFill>
            <a:srgbClr val="4C4948"/>
          </a:solidFill>
          <a:effectLst/>
          <a:uLnTx/>
          <a:uFillTx/>
          <a:latin typeface="Calibri" pitchFamily="34" charset="0"/>
          <a:ea typeface="メイリオ" pitchFamily="50" charset="-128"/>
          <a:cs typeface="Calibri" pitchFamily="34" charset="0"/>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kumimoji="1" lang="ja-JP" altLang="en-US" sz="2000" b="0" i="0" u="none" strike="noStrike" kern="1200" cap="none" spc="0" normalizeH="0" baseline="0" noProof="0">
          <a:ln>
            <a:noFill/>
          </a:ln>
          <a:solidFill>
            <a:srgbClr val="4C4948"/>
          </a:solidFill>
          <a:effectLst/>
          <a:uLnTx/>
          <a:uFillTx/>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a:xfrm>
            <a:off x="395288" y="3939902"/>
            <a:ext cx="4860712" cy="216000"/>
          </a:xfrm>
        </p:spPr>
        <p:txBody>
          <a:bodyPr>
            <a:noAutofit/>
          </a:bodyPr>
          <a:lstStyle/>
          <a:p>
            <a:r>
              <a:rPr kumimoji="1" lang="en-US" altLang="ja-JP" sz="2000" dirty="0"/>
              <a:t>Wenxuan Deng</a:t>
            </a:r>
          </a:p>
          <a:p>
            <a:r>
              <a:rPr lang="en-US" altLang="ja-JP" sz="2000" dirty="0"/>
              <a:t>Working with Kevin </a:t>
            </a:r>
            <a:r>
              <a:rPr lang="en-US" altLang="ja-JP" sz="2000" dirty="0" err="1"/>
              <a:t>Galinsky</a:t>
            </a:r>
            <a:r>
              <a:rPr lang="en-US" altLang="ja-JP" sz="2000" dirty="0"/>
              <a:t> and Jacob Zhang</a:t>
            </a:r>
            <a:endParaRPr kumimoji="1" lang="ja-JP" altLang="en-US" sz="2000" dirty="0"/>
          </a:p>
        </p:txBody>
      </p:sp>
      <p:sp>
        <p:nvSpPr>
          <p:cNvPr id="3" name="タイトル 2"/>
          <p:cNvSpPr>
            <a:spLocks noGrp="1"/>
          </p:cNvSpPr>
          <p:nvPr>
            <p:ph type="ctrTitle"/>
          </p:nvPr>
        </p:nvSpPr>
        <p:spPr/>
        <p:txBody>
          <a:bodyPr/>
          <a:lstStyle/>
          <a:p>
            <a:r>
              <a:rPr lang="en-US" dirty="0"/>
              <a:t>Generalized Group Lasso for Predictive Biomarkers Selection</a:t>
            </a:r>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Weights</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9</a:t>
            </a:fld>
            <a:endParaRPr kumimoji="1" lang="ja-JP" altLang="en-US" dirty="0"/>
          </a:p>
        </p:txBody>
      </p:sp>
      <p:pic>
        <p:nvPicPr>
          <p:cNvPr id="15" name="Content Placeholder 14"/>
          <p:cNvPicPr>
            <a:picLocks noGrp="1" noChangeAspect="1"/>
          </p:cNvPicPr>
          <p:nvPr>
            <p:ph idx="1"/>
          </p:nvPr>
        </p:nvPicPr>
        <p:blipFill>
          <a:blip r:embed="rId2"/>
          <a:stretch>
            <a:fillRect/>
          </a:stretch>
        </p:blipFill>
        <p:spPr>
          <a:xfrm>
            <a:off x="1135694" y="927100"/>
            <a:ext cx="6820225" cy="3667125"/>
          </a:xfrm>
          <a:prstGeom prst="rect">
            <a:avLst/>
          </a:prstGeom>
        </p:spPr>
      </p:pic>
    </p:spTree>
    <p:extLst>
      <p:ext uri="{BB962C8B-B14F-4D97-AF65-F5344CB8AC3E}">
        <p14:creationId xmlns:p14="http://schemas.microsoft.com/office/powerpoint/2010/main" val="62425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Strategies</a:t>
            </a:r>
          </a:p>
        </p:txBody>
      </p:sp>
      <p:pic>
        <p:nvPicPr>
          <p:cNvPr id="6" name="Content Placeholder 5"/>
          <p:cNvPicPr>
            <a:picLocks noGrp="1" noChangeAspect="1"/>
          </p:cNvPicPr>
          <p:nvPr>
            <p:ph idx="1"/>
          </p:nvPr>
        </p:nvPicPr>
        <p:blipFill>
          <a:blip r:embed="rId2"/>
          <a:stretch>
            <a:fillRect/>
          </a:stretch>
        </p:blipFill>
        <p:spPr>
          <a:xfrm>
            <a:off x="404813" y="1534510"/>
            <a:ext cx="8281987" cy="2452305"/>
          </a:xfrm>
          <a:prstGeom prst="rect">
            <a:avLst/>
          </a:prstGeom>
        </p:spPr>
      </p:pic>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10</a:t>
            </a:fld>
            <a:endParaRPr kumimoji="1" lang="ja-JP" altLang="en-US" dirty="0"/>
          </a:p>
        </p:txBody>
      </p:sp>
    </p:spTree>
    <p:extLst>
      <p:ext uri="{BB962C8B-B14F-4D97-AF65-F5344CB8AC3E}">
        <p14:creationId xmlns:p14="http://schemas.microsoft.com/office/powerpoint/2010/main" val="1358225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pic>
        <p:nvPicPr>
          <p:cNvPr id="6" name="Content Placeholder 5"/>
          <p:cNvPicPr>
            <a:picLocks noGrp="1" noChangeAspect="1"/>
          </p:cNvPicPr>
          <p:nvPr>
            <p:ph idx="1"/>
          </p:nvPr>
        </p:nvPicPr>
        <p:blipFill>
          <a:blip r:embed="rId2"/>
          <a:stretch>
            <a:fillRect/>
          </a:stretch>
        </p:blipFill>
        <p:spPr>
          <a:xfrm>
            <a:off x="1666997" y="927100"/>
            <a:ext cx="5757619" cy="3667125"/>
          </a:xfrm>
          <a:prstGeom prst="rect">
            <a:avLst/>
          </a:prstGeom>
        </p:spPr>
      </p:pic>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11</a:t>
            </a:fld>
            <a:endParaRPr kumimoji="1" lang="ja-JP" altLang="en-US" dirty="0"/>
          </a:p>
        </p:txBody>
      </p:sp>
    </p:spTree>
    <p:extLst>
      <p:ext uri="{BB962C8B-B14F-4D97-AF65-F5344CB8AC3E}">
        <p14:creationId xmlns:p14="http://schemas.microsoft.com/office/powerpoint/2010/main" val="311283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Simulations</a:t>
            </a:r>
          </a:p>
        </p:txBody>
      </p:sp>
    </p:spTree>
    <p:extLst>
      <p:ext uri="{BB962C8B-B14F-4D97-AF65-F5344CB8AC3E}">
        <p14:creationId xmlns:p14="http://schemas.microsoft.com/office/powerpoint/2010/main" val="83271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675AA-6913-48BC-85A2-5C1947B70467}"/>
              </a:ext>
            </a:extLst>
          </p:cNvPr>
          <p:cNvSpPr>
            <a:spLocks noGrp="1"/>
          </p:cNvSpPr>
          <p:nvPr>
            <p:ph type="title"/>
          </p:nvPr>
        </p:nvSpPr>
        <p:spPr/>
        <p:txBody>
          <a:bodyPr/>
          <a:lstStyle/>
          <a:p>
            <a:r>
              <a:rPr lang="en-US" dirty="0"/>
              <a:t>Simulation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9FB236-54CE-4723-A388-7B2C26E5DA92}"/>
                  </a:ext>
                </a:extLst>
              </p:cNvPr>
              <p:cNvSpPr>
                <a:spLocks noGrp="1"/>
              </p:cNvSpPr>
              <p:nvPr>
                <p:ph idx="1"/>
              </p:nvPr>
            </p:nvSpPr>
            <p:spPr/>
            <p:txBody>
              <a:bodyPr>
                <a:normAutofit lnSpcReduction="10000"/>
              </a:bodyPr>
              <a:lstStyle/>
              <a:p>
                <a:r>
                  <a:rPr lang="en-US" dirty="0"/>
                  <a:t>N=100</a:t>
                </a:r>
              </a:p>
              <a:p>
                <a:r>
                  <a:rPr lang="en-US" dirty="0"/>
                  <a:t>Dimensions for baseline variables = </a:t>
                </a:r>
                <a:r>
                  <a:rPr lang="en-US" altLang="zh-CN" dirty="0"/>
                  <a:t>5 (</a:t>
                </a:r>
                <a:r>
                  <a:rPr lang="en-US" dirty="0"/>
                  <a:t>Standard Normal Distribution</a:t>
                </a:r>
                <a:r>
                  <a:rPr lang="en-US" altLang="zh-CN" dirty="0"/>
                  <a:t>)</a:t>
                </a:r>
                <a:endParaRPr lang="en-US" dirty="0"/>
              </a:p>
              <a:p>
                <a:r>
                  <a:rPr lang="en-US" dirty="0"/>
                  <a:t>Dimensions for treatment variable = 1, (binary: +1,-1)</a:t>
                </a:r>
              </a:p>
              <a:p>
                <a:r>
                  <a:rPr lang="en-US" dirty="0"/>
                  <a:t>Dimensions for Genes = </a:t>
                </a:r>
                <a:r>
                  <a:rPr lang="en-US" altLang="zh-CN" dirty="0"/>
                  <a:t>5</a:t>
                </a:r>
                <a:r>
                  <a:rPr lang="en-US" dirty="0"/>
                  <a:t>0, 100,</a:t>
                </a:r>
                <a:r>
                  <a:rPr lang="en-US" altLang="zh-CN" dirty="0"/>
                  <a:t>200 (</a:t>
                </a:r>
                <a:r>
                  <a:rPr lang="en-US" dirty="0"/>
                  <a:t>Standard Normal Distribution/Binomial Distribution)</a:t>
                </a:r>
              </a:p>
              <a:p>
                <a:r>
                  <a:rPr lang="en-US" altLang="zh-CN" dirty="0"/>
                  <a:t>Coefficients=+3,-3,+5,-5</a:t>
                </a:r>
              </a:p>
              <a:p>
                <a:r>
                  <a:rPr lang="en-US" dirty="0"/>
                  <a:t>5%, 10%, 15%, 20% of hierarchical interaction effects are non-zero randomly</a:t>
                </a:r>
              </a:p>
              <a:p>
                <a:r>
                  <a:rPr lang="en-US" dirty="0"/>
                  <a:t>10%, 20%, 30%, 40% of gene main effects are non-zero</a:t>
                </a:r>
              </a:p>
              <a:p>
                <a:r>
                  <a:rPr lang="en-US" dirty="0"/>
                  <a:t>Iterations: 100</a:t>
                </a:r>
              </a:p>
              <a:p>
                <a:r>
                  <a:rPr lang="en-US" dirty="0"/>
                  <a:t>Correlation: Block Autocorrelation Matrix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𝑝</m:t>
                        </m:r>
                      </m:e>
                      <m:sub>
                        <m:r>
                          <a:rPr lang="en-US" b="0" i="1" smtClean="0">
                            <a:latin typeface="Cambria Math" charset="0"/>
                          </a:rPr>
                          <m:t>𝑖</m:t>
                        </m:r>
                        <m:r>
                          <a:rPr lang="en-US" b="0" i="1" smtClean="0">
                            <a:latin typeface="Cambria Math" charset="0"/>
                          </a:rPr>
                          <m:t>,</m:t>
                        </m:r>
                        <m:r>
                          <a:rPr lang="en-US" b="0" i="1" smtClean="0">
                            <a:latin typeface="Cambria Math" charset="0"/>
                          </a:rPr>
                          <m:t>𝑗</m:t>
                        </m:r>
                      </m:sub>
                    </m:sSub>
                    <m:r>
                      <a:rPr lang="en-US" b="0" i="1" smtClean="0">
                        <a:latin typeface="Cambria Math" charset="0"/>
                      </a:rPr>
                      <m:t>=</m:t>
                    </m:r>
                    <m:sSup>
                      <m:sSupPr>
                        <m:ctrlPr>
                          <a:rPr lang="en-US" b="0" i="1" smtClean="0">
                            <a:latin typeface="Cambria Math" panose="02040503050406030204" pitchFamily="18" charset="0"/>
                          </a:rPr>
                        </m:ctrlPr>
                      </m:sSupPr>
                      <m:e>
                        <m:r>
                          <a:rPr lang="en-US" b="0" i="1" smtClean="0">
                            <a:latin typeface="Cambria Math" charset="0"/>
                          </a:rPr>
                          <m:t>0.3</m:t>
                        </m:r>
                      </m:e>
                      <m:sup>
                        <m:d>
                          <m:dPr>
                            <m:begChr m:val="|"/>
                            <m:endChr m:val="|"/>
                            <m:ctrlPr>
                              <a:rPr lang="en-US" b="0" i="1" smtClean="0">
                                <a:latin typeface="Cambria Math" panose="02040503050406030204" pitchFamily="18" charset="0"/>
                              </a:rPr>
                            </m:ctrlPr>
                          </m:dPr>
                          <m:e>
                            <m:r>
                              <a:rPr lang="en-US" b="0" i="1" smtClean="0">
                                <a:latin typeface="Cambria Math" charset="0"/>
                              </a:rPr>
                              <m:t>𝑖</m:t>
                            </m:r>
                            <m:r>
                              <a:rPr lang="en-US" b="0" i="1" smtClean="0">
                                <a:latin typeface="Cambria Math" charset="0"/>
                              </a:rPr>
                              <m:t>−</m:t>
                            </m:r>
                            <m:r>
                              <a:rPr lang="en-US" b="0" i="1" smtClean="0">
                                <a:latin typeface="Cambria Math" charset="0"/>
                              </a:rPr>
                              <m:t>𝑗</m:t>
                            </m:r>
                          </m:e>
                        </m:d>
                      </m:sup>
                    </m:sSup>
                  </m:oMath>
                </a14:m>
                <a:r>
                  <a:rPr lang="en-US" dirty="0"/>
                  <a:t> inside blocks.</a:t>
                </a:r>
              </a:p>
              <a:p>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F79FB236-54CE-4723-A388-7B2C26E5DA92}"/>
                  </a:ext>
                </a:extLst>
              </p:cNvPr>
              <p:cNvSpPr>
                <a:spLocks noGrp="1" noRot="1" noChangeAspect="1" noMove="1" noResize="1" noEditPoints="1" noAdjustHandles="1" noChangeArrowheads="1" noChangeShapeType="1" noTextEdit="1"/>
              </p:cNvSpPr>
              <p:nvPr>
                <p:ph idx="1"/>
              </p:nvPr>
            </p:nvSpPr>
            <p:spPr>
              <a:blipFill rotWithShape="0">
                <a:blip r:embed="rId2"/>
                <a:stretch>
                  <a:fillRect l="-1766" t="-1661" b="-21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DDDA0BE-FB94-44D9-8026-4299635DFDB4}"/>
              </a:ext>
            </a:extLst>
          </p:cNvPr>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a:extLst>
              <a:ext uri="{FF2B5EF4-FFF2-40B4-BE49-F238E27FC236}">
                <a16:creationId xmlns:a16="http://schemas.microsoft.com/office/drawing/2014/main" id="{89272EAA-7658-4CAB-B263-CD4B022CF97A}"/>
              </a:ext>
            </a:extLst>
          </p:cNvPr>
          <p:cNvSpPr>
            <a:spLocks noGrp="1"/>
          </p:cNvSpPr>
          <p:nvPr>
            <p:ph type="sldNum" sz="quarter" idx="12"/>
          </p:nvPr>
        </p:nvSpPr>
        <p:spPr/>
        <p:txBody>
          <a:bodyPr/>
          <a:lstStyle/>
          <a:p>
            <a:fld id="{E9B57936-92EF-4126-AE48-1D9D36D15E98}" type="slidenum">
              <a:rPr kumimoji="1" lang="ja-JP" altLang="en-US" smtClean="0"/>
              <a:pPr/>
              <a:t>13</a:t>
            </a:fld>
            <a:endParaRPr kumimoji="1" lang="ja-JP" altLang="en-US" dirty="0"/>
          </a:p>
        </p:txBody>
      </p:sp>
    </p:spTree>
    <p:extLst>
      <p:ext uri="{BB962C8B-B14F-4D97-AF65-F5344CB8AC3E}">
        <p14:creationId xmlns:p14="http://schemas.microsoft.com/office/powerpoint/2010/main" val="3456974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3E7C-7A88-4C8B-A31F-9219AB09B092}"/>
              </a:ext>
            </a:extLst>
          </p:cNvPr>
          <p:cNvSpPr>
            <a:spLocks noGrp="1"/>
          </p:cNvSpPr>
          <p:nvPr>
            <p:ph type="title"/>
          </p:nvPr>
        </p:nvSpPr>
        <p:spPr/>
        <p:txBody>
          <a:bodyPr/>
          <a:lstStyle/>
          <a:p>
            <a:r>
              <a:rPr lang="en-US" dirty="0"/>
              <a:t>Signal/Noise ratio (SNR)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1BED14-16C4-4C60-B13C-6FAE776570E9}"/>
                  </a:ext>
                </a:extLst>
              </p:cNvPr>
              <p:cNvSpPr>
                <a:spLocks noGrp="1"/>
              </p:cNvSpPr>
              <p:nvPr>
                <p:ph idx="1"/>
              </p:nvPr>
            </p:nvSpPr>
            <p:spPr/>
            <p:txBody>
              <a:bodyPr/>
              <a:lstStyle/>
              <a:p>
                <a:r>
                  <a:rPr lang="en-US" dirty="0"/>
                  <a:t>For 100 genes: 1, 5, 10, 20, 100.</a:t>
                </a:r>
              </a:p>
              <a:p>
                <a:endParaRPr lang="en-US" dirty="0"/>
              </a:p>
              <a:p>
                <a14:m>
                  <m:oMath xmlns:m="http://schemas.openxmlformats.org/officeDocument/2006/math">
                    <m:r>
                      <a:rPr lang="en-US" b="0" i="1" smtClean="0">
                        <a:latin typeface="Cambria Math" panose="02040503050406030204" pitchFamily="18" charset="0"/>
                      </a:rPr>
                      <m:t>𝑆𝑁𝑅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𝑣𝑎𝑟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𝑣𝑎𝑟</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rPr>
                          <m:t>)</m:t>
                        </m:r>
                      </m:den>
                    </m:f>
                  </m:oMath>
                </a14:m>
                <a:r>
                  <a:rPr lang="en-US" dirty="0"/>
                  <a:t>, where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oMath>
                </a14:m>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CB1BED14-16C4-4C60-B13C-6FAE776570E9}"/>
                  </a:ext>
                </a:extLst>
              </p:cNvPr>
              <p:cNvSpPr>
                <a:spLocks noGrp="1" noRot="1" noChangeAspect="1" noMove="1" noResize="1" noEditPoints="1" noAdjustHandles="1" noChangeArrowheads="1" noChangeShapeType="1" noTextEdit="1"/>
              </p:cNvSpPr>
              <p:nvPr>
                <p:ph idx="1"/>
              </p:nvPr>
            </p:nvSpPr>
            <p:spPr>
              <a:blipFill rotWithShape="0">
                <a:blip r:embed="rId2"/>
                <a:stretch>
                  <a:fillRect l="-1766" t="-83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96D4A9B-31AF-4EC2-9F47-5F2F9B70E61B}"/>
              </a:ext>
            </a:extLst>
          </p:cNvPr>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a:extLst>
              <a:ext uri="{FF2B5EF4-FFF2-40B4-BE49-F238E27FC236}">
                <a16:creationId xmlns:a16="http://schemas.microsoft.com/office/drawing/2014/main" id="{D87DD39C-DFBD-411D-A2CD-463D3D2CDC47}"/>
              </a:ext>
            </a:extLst>
          </p:cNvPr>
          <p:cNvSpPr>
            <a:spLocks noGrp="1"/>
          </p:cNvSpPr>
          <p:nvPr>
            <p:ph type="sldNum" sz="quarter" idx="12"/>
          </p:nvPr>
        </p:nvSpPr>
        <p:spPr/>
        <p:txBody>
          <a:bodyPr/>
          <a:lstStyle/>
          <a:p>
            <a:fld id="{E9B57936-92EF-4126-AE48-1D9D36D15E98}" type="slidenum">
              <a:rPr kumimoji="1" lang="ja-JP" altLang="en-US" smtClean="0"/>
              <a:pPr/>
              <a:t>14</a:t>
            </a:fld>
            <a:endParaRPr kumimoji="1" lang="ja-JP" altLang="en-US" dirty="0"/>
          </a:p>
        </p:txBody>
      </p:sp>
    </p:spTree>
    <p:extLst>
      <p:ext uri="{BB962C8B-B14F-4D97-AF65-F5344CB8AC3E}">
        <p14:creationId xmlns:p14="http://schemas.microsoft.com/office/powerpoint/2010/main" val="3977275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methods</a:t>
            </a:r>
          </a:p>
        </p:txBody>
      </p:sp>
      <p:sp>
        <p:nvSpPr>
          <p:cNvPr id="3" name="Content Placeholder 2"/>
          <p:cNvSpPr>
            <a:spLocks noGrp="1"/>
          </p:cNvSpPr>
          <p:nvPr>
            <p:ph idx="1"/>
          </p:nvPr>
        </p:nvSpPr>
        <p:spPr/>
        <p:txBody>
          <a:bodyPr/>
          <a:lstStyle/>
          <a:p>
            <a:r>
              <a:rPr lang="en-US" dirty="0"/>
              <a:t>General Elastic Net without penalizing baseline and treatment variables (Lasso)</a:t>
            </a:r>
          </a:p>
          <a:p>
            <a:r>
              <a:rPr lang="en-US" dirty="0"/>
              <a:t>Bayesian Model Averaging (BMA)</a:t>
            </a:r>
          </a:p>
          <a:p>
            <a:r>
              <a:rPr lang="en-US" dirty="0"/>
              <a:t>Stepwise Variable Selection by likelihood (step)</a:t>
            </a:r>
          </a:p>
          <a:p>
            <a:r>
              <a:rPr lang="en-US" dirty="0"/>
              <a:t>Iterative Sure Independent Screening (SIS)</a:t>
            </a:r>
          </a:p>
          <a:p>
            <a:r>
              <a:rPr lang="en-US" dirty="0"/>
              <a:t>Random Forest</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15</a:t>
            </a:fld>
            <a:endParaRPr kumimoji="1" lang="ja-JP" altLang="en-US" dirty="0"/>
          </a:p>
        </p:txBody>
      </p:sp>
    </p:spTree>
    <p:extLst>
      <p:ext uri="{BB962C8B-B14F-4D97-AF65-F5344CB8AC3E}">
        <p14:creationId xmlns:p14="http://schemas.microsoft.com/office/powerpoint/2010/main" val="77469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Cross Validation and Optimal Penalty Parameters</a:t>
            </a:r>
          </a:p>
        </p:txBody>
      </p:sp>
    </p:spTree>
    <p:extLst>
      <p:ext uri="{BB962C8B-B14F-4D97-AF65-F5344CB8AC3E}">
        <p14:creationId xmlns:p14="http://schemas.microsoft.com/office/powerpoint/2010/main" val="834732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Distributions of MSE and SSE by Penalty Parameters</a:t>
            </a:r>
          </a:p>
        </p:txBody>
      </p:sp>
      <p:sp>
        <p:nvSpPr>
          <p:cNvPr id="3" name="Text Placeholder 2"/>
          <p:cNvSpPr>
            <a:spLocks noGrp="1"/>
          </p:cNvSpPr>
          <p:nvPr>
            <p:ph type="body" idx="1"/>
          </p:nvPr>
        </p:nvSpPr>
        <p:spPr/>
        <p:txBody>
          <a:bodyPr>
            <a:normAutofit lnSpcReduction="10000"/>
          </a:bodyPr>
          <a:lstStyle/>
          <a:p>
            <a:r>
              <a:rPr lang="en-US" dirty="0"/>
              <a:t>SSE</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69169" y="1403350"/>
            <a:ext cx="2963863" cy="2963863"/>
          </a:xfrm>
        </p:spPr>
      </p:pic>
      <p:sp>
        <p:nvSpPr>
          <p:cNvPr id="5" name="Text Placeholder 4"/>
          <p:cNvSpPr>
            <a:spLocks noGrp="1"/>
          </p:cNvSpPr>
          <p:nvPr>
            <p:ph type="body" sz="quarter" idx="3"/>
          </p:nvPr>
        </p:nvSpPr>
        <p:spPr/>
        <p:txBody>
          <a:bodyPr>
            <a:normAutofit lnSpcReduction="10000"/>
          </a:bodyPr>
          <a:lstStyle/>
          <a:p>
            <a:r>
              <a:rPr lang="en-US" dirty="0"/>
              <a:t>MSE</a:t>
            </a:r>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83981" y="1403350"/>
            <a:ext cx="2963863" cy="2963863"/>
          </a:xfrm>
        </p:spPr>
      </p:pic>
      <p:sp>
        <p:nvSpPr>
          <p:cNvPr id="7" name="Footer Placeholder 6"/>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8" name="Slide Number Placeholder 7"/>
          <p:cNvSpPr>
            <a:spLocks noGrp="1"/>
          </p:cNvSpPr>
          <p:nvPr>
            <p:ph type="sldNum" sz="quarter" idx="12"/>
          </p:nvPr>
        </p:nvSpPr>
        <p:spPr/>
        <p:txBody>
          <a:bodyPr/>
          <a:lstStyle/>
          <a:p>
            <a:fld id="{E9B57936-92EF-4126-AE48-1D9D36D15E98}" type="slidenum">
              <a:rPr kumimoji="1" lang="ja-JP" altLang="en-US" smtClean="0"/>
              <a:pPr/>
              <a:t>17</a:t>
            </a:fld>
            <a:endParaRPr kumimoji="1" lang="ja-JP" altLang="en-US" dirty="0"/>
          </a:p>
        </p:txBody>
      </p:sp>
    </p:spTree>
    <p:extLst>
      <p:ext uri="{BB962C8B-B14F-4D97-AF65-F5344CB8AC3E}">
        <p14:creationId xmlns:p14="http://schemas.microsoft.com/office/powerpoint/2010/main" val="359362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Selected Model Size</a:t>
            </a:r>
          </a:p>
        </p:txBody>
      </p:sp>
      <p:sp>
        <p:nvSpPr>
          <p:cNvPr id="3" name="Text Placeholder 2"/>
          <p:cNvSpPr>
            <a:spLocks noGrp="1"/>
          </p:cNvSpPr>
          <p:nvPr>
            <p:ph type="body" idx="1"/>
          </p:nvPr>
        </p:nvSpPr>
        <p:spPr/>
        <p:txBody>
          <a:bodyPr>
            <a:normAutofit lnSpcReduction="10000"/>
          </a:bodyPr>
          <a:lstStyle/>
          <a:p>
            <a:r>
              <a:rPr lang="en-US" dirty="0"/>
              <a:t>Mean of Model Size</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69169" y="1403350"/>
            <a:ext cx="2963863" cy="2963863"/>
          </a:xfrm>
        </p:spPr>
      </p:pic>
      <p:sp>
        <p:nvSpPr>
          <p:cNvPr id="5" name="Text Placeholder 4"/>
          <p:cNvSpPr>
            <a:spLocks noGrp="1"/>
          </p:cNvSpPr>
          <p:nvPr>
            <p:ph type="body" sz="quarter" idx="3"/>
          </p:nvPr>
        </p:nvSpPr>
        <p:spPr/>
        <p:txBody>
          <a:bodyPr>
            <a:normAutofit lnSpcReduction="10000"/>
          </a:bodyPr>
          <a:lstStyle/>
          <a:p>
            <a:r>
              <a:rPr lang="en-US" dirty="0"/>
              <a:t>Variance of Model Size</a:t>
            </a:r>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83981" y="1403350"/>
            <a:ext cx="2963863" cy="2963863"/>
          </a:xfrm>
        </p:spPr>
      </p:pic>
      <p:sp>
        <p:nvSpPr>
          <p:cNvPr id="7" name="Footer Placeholder 6"/>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8" name="Slide Number Placeholder 7"/>
          <p:cNvSpPr>
            <a:spLocks noGrp="1"/>
          </p:cNvSpPr>
          <p:nvPr>
            <p:ph type="sldNum" sz="quarter" idx="12"/>
          </p:nvPr>
        </p:nvSpPr>
        <p:spPr/>
        <p:txBody>
          <a:bodyPr/>
          <a:lstStyle/>
          <a:p>
            <a:fld id="{E9B57936-92EF-4126-AE48-1D9D36D15E98}" type="slidenum">
              <a:rPr kumimoji="1" lang="ja-JP" altLang="en-US" smtClean="0"/>
              <a:pPr/>
              <a:t>18</a:t>
            </a:fld>
            <a:endParaRPr kumimoji="1" lang="ja-JP" altLang="en-US" dirty="0"/>
          </a:p>
        </p:txBody>
      </p:sp>
    </p:spTree>
    <p:extLst>
      <p:ext uri="{BB962C8B-B14F-4D97-AF65-F5344CB8AC3E}">
        <p14:creationId xmlns:p14="http://schemas.microsoft.com/office/powerpoint/2010/main" val="6509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Background</a:t>
            </a:r>
          </a:p>
          <a:p>
            <a:r>
              <a:rPr lang="en-US" dirty="0"/>
              <a:t>Model</a:t>
            </a:r>
          </a:p>
          <a:p>
            <a:r>
              <a:rPr lang="en-US" dirty="0"/>
              <a:t>Simulations</a:t>
            </a:r>
          </a:p>
          <a:p>
            <a:r>
              <a:rPr lang="en-US" dirty="0"/>
              <a:t>Conclusions</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1</a:t>
            </a:fld>
            <a:endParaRPr kumimoji="1" lang="ja-JP" altLang="en-US" dirty="0"/>
          </a:p>
        </p:txBody>
      </p:sp>
    </p:spTree>
    <p:extLst>
      <p:ext uri="{BB962C8B-B14F-4D97-AF65-F5344CB8AC3E}">
        <p14:creationId xmlns:p14="http://schemas.microsoft.com/office/powerpoint/2010/main" val="164264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Regularization Parameters</a:t>
            </a:r>
          </a:p>
        </p:txBody>
      </p:sp>
      <p:sp>
        <p:nvSpPr>
          <p:cNvPr id="3" name="Content Placeholder 2"/>
          <p:cNvSpPr>
            <a:spLocks noGrp="1"/>
          </p:cNvSpPr>
          <p:nvPr>
            <p:ph idx="1"/>
          </p:nvPr>
        </p:nvSpPr>
        <p:spPr/>
        <p:txBody>
          <a:bodyPr/>
          <a:lstStyle/>
          <a:p>
            <a:r>
              <a:rPr lang="en-US" dirty="0"/>
              <a:t>Minimize AIC-like estimator may be a proper way for model selection, especially when we are more interested in predictive biomarkers.</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19</a:t>
            </a:fld>
            <a:endParaRPr kumimoji="1" lang="ja-JP" altLang="en-US" dirty="0"/>
          </a:p>
        </p:txBody>
      </p:sp>
    </p:spTree>
    <p:extLst>
      <p:ext uri="{BB962C8B-B14F-4D97-AF65-F5344CB8AC3E}">
        <p14:creationId xmlns:p14="http://schemas.microsoft.com/office/powerpoint/2010/main" val="976138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Proportion of nonzero interactions</a:t>
            </a:r>
          </a:p>
        </p:txBody>
      </p:sp>
    </p:spTree>
    <p:extLst>
      <p:ext uri="{BB962C8B-B14F-4D97-AF65-F5344CB8AC3E}">
        <p14:creationId xmlns:p14="http://schemas.microsoft.com/office/powerpoint/2010/main" val="905650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Nonzero Interaction Effects Proportion=5%</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21</a:t>
            </a:fld>
            <a:endParaRPr kumimoji="1" lang="ja-JP" alt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1" y="843558"/>
            <a:ext cx="8281987" cy="2366282"/>
          </a:xfrm>
        </p:spPr>
      </p:pic>
      <mc:AlternateContent xmlns:mc="http://schemas.openxmlformats.org/markup-compatibility/2006" xmlns:a14="http://schemas.microsoft.com/office/drawing/2010/main">
        <mc:Choice Requires="a14">
          <p:sp>
            <p:nvSpPr>
              <p:cNvPr id="7" name="TextBox 6"/>
              <p:cNvSpPr txBox="1"/>
              <p:nvPr/>
            </p:nvSpPr>
            <p:spPr>
              <a:xfrm>
                <a:off x="582026" y="2859782"/>
                <a:ext cx="7475123" cy="1929887"/>
              </a:xfrm>
              <a:prstGeom prst="rect">
                <a:avLst/>
              </a:prstGeom>
              <a:noFill/>
            </p:spPr>
            <p:txBody>
              <a:bodyPr wrap="none" rtlCol="0">
                <a:spAutoFit/>
              </a:bodyPr>
              <a:lstStyle/>
              <a:p>
                <a:r>
                  <a:rPr lang="en-US" sz="1400" dirty="0"/>
                  <a:t>L2: Mean(</a:t>
                </a:r>
                <a14:m>
                  <m:oMath xmlns:m="http://schemas.openxmlformats.org/officeDocument/2006/math">
                    <m:sSub>
                      <m:sSubPr>
                        <m:ctrlPr>
                          <a:rPr lang="en-US" sz="1400" b="0" i="1" dirty="0" smtClean="0">
                            <a:latin typeface="Cambria Math" panose="02040503050406030204" pitchFamily="18" charset="0"/>
                          </a:rPr>
                        </m:ctrlPr>
                      </m:sSubPr>
                      <m:e>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charset="0"/>
                                  </a:rPr>
                                  <m:t>𝛽</m:t>
                                </m:r>
                              </m:e>
                            </m:acc>
                            <m:r>
                              <a:rPr lang="en-US" sz="1400" b="0" i="1" dirty="0" smtClean="0">
                                <a:latin typeface="Cambria Math" charset="0"/>
                              </a:rPr>
                              <m:t>−</m:t>
                            </m:r>
                            <m:r>
                              <a:rPr lang="en-US" sz="1400" b="0" i="1" dirty="0" smtClean="0">
                                <a:latin typeface="Cambria Math" charset="0"/>
                              </a:rPr>
                              <m:t>𝛽</m:t>
                            </m:r>
                          </m:e>
                        </m:d>
                      </m:e>
                      <m:sub>
                        <m:r>
                          <a:rPr lang="en-US" sz="1400" b="0" i="1" dirty="0" smtClean="0">
                            <a:latin typeface="Cambria Math" charset="0"/>
                          </a:rPr>
                          <m:t>2</m:t>
                        </m:r>
                      </m:sub>
                    </m:sSub>
                  </m:oMath>
                </a14:m>
                <a:r>
                  <a:rPr lang="en-US" sz="1400" dirty="0"/>
                  <a:t> )</a:t>
                </a:r>
              </a:p>
              <a:p>
                <a:r>
                  <a:rPr lang="en-US" sz="1400" dirty="0"/>
                  <a:t>L1: Mean(</a:t>
                </a:r>
                <a14:m>
                  <m:oMath xmlns:m="http://schemas.openxmlformats.org/officeDocument/2006/math">
                    <m:sSub>
                      <m:sSubPr>
                        <m:ctrlPr>
                          <a:rPr lang="en-US" sz="1400" i="1" dirty="0">
                            <a:latin typeface="Cambria Math" panose="02040503050406030204" pitchFamily="18" charset="0"/>
                          </a:rPr>
                        </m:ctrlPr>
                      </m:sSubPr>
                      <m:e>
                        <m:d>
                          <m:dPr>
                            <m:begChr m:val="|"/>
                            <m:endChr m:val="|"/>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charset="0"/>
                                  </a:rPr>
                                  <m:t>𝛽</m:t>
                                </m:r>
                              </m:e>
                            </m:acc>
                            <m:r>
                              <a:rPr lang="en-US" sz="1400" i="1" dirty="0">
                                <a:latin typeface="Cambria Math" charset="0"/>
                              </a:rPr>
                              <m:t>−</m:t>
                            </m:r>
                            <m:r>
                              <a:rPr lang="en-US" sz="1400" i="1" dirty="0">
                                <a:latin typeface="Cambria Math" charset="0"/>
                              </a:rPr>
                              <m:t>𝛽</m:t>
                            </m:r>
                          </m:e>
                        </m:d>
                      </m:e>
                      <m:sub>
                        <m:r>
                          <a:rPr lang="en-US" sz="1400" b="0" i="1" dirty="0" smtClean="0">
                            <a:latin typeface="Cambria Math" charset="0"/>
                          </a:rPr>
                          <m:t>1</m:t>
                        </m:r>
                      </m:sub>
                    </m:sSub>
                  </m:oMath>
                </a14:m>
                <a:r>
                  <a:rPr lang="en-US" sz="1400" dirty="0"/>
                  <a:t> )</a:t>
                </a:r>
              </a:p>
              <a:p>
                <a:r>
                  <a:rPr lang="en-US" sz="1400" dirty="0"/>
                  <a:t>SSE: Sum of Squared Error on outcome Prediction</a:t>
                </a:r>
              </a:p>
              <a:p>
                <a:r>
                  <a:rPr lang="en-US" sz="1400" dirty="0"/>
                  <a:t>TP: True </a:t>
                </a:r>
                <a:r>
                  <a:rPr lang="en-US" sz="1400" dirty="0" err="1"/>
                  <a:t>Postive</a:t>
                </a:r>
                <a:endParaRPr lang="en-US" sz="1400" dirty="0"/>
              </a:p>
              <a:p>
                <a:r>
                  <a:rPr lang="en-US" sz="1400" dirty="0"/>
                  <a:t>all: all biomarker covariates (including both prognostic biomarkers and predictive </a:t>
                </a:r>
                <a:r>
                  <a:rPr lang="en-US" sz="1400" dirty="0" err="1"/>
                  <a:t>biomakers</a:t>
                </a:r>
                <a:r>
                  <a:rPr lang="en-US" sz="1400" dirty="0"/>
                  <a:t>)</a:t>
                </a:r>
              </a:p>
              <a:p>
                <a:r>
                  <a:rPr lang="en-US" sz="1400" dirty="0" err="1"/>
                  <a:t>prog</a:t>
                </a:r>
                <a:r>
                  <a:rPr lang="en-US" sz="1400" dirty="0"/>
                  <a:t>: Only on prognostic biomarkers</a:t>
                </a:r>
              </a:p>
              <a:p>
                <a:r>
                  <a:rPr lang="en-US" sz="1400" dirty="0" err="1"/>
                  <a:t>pred</a:t>
                </a:r>
                <a:r>
                  <a:rPr lang="en-US" sz="1400" dirty="0"/>
                  <a:t>: Only on predictive biomarkers</a:t>
                </a:r>
              </a:p>
              <a:p>
                <a:r>
                  <a:rPr lang="en-US" sz="1400" dirty="0" err="1"/>
                  <a:t>num</a:t>
                </a:r>
                <a:r>
                  <a:rPr lang="en-US" sz="1400" dirty="0"/>
                  <a:t>: Model Size </a:t>
                </a:r>
              </a:p>
            </p:txBody>
          </p:sp>
        </mc:Choice>
        <mc:Fallback xmlns="">
          <p:sp>
            <p:nvSpPr>
              <p:cNvPr id="7" name="TextBox 6"/>
              <p:cNvSpPr txBox="1">
                <a:spLocks noRot="1" noChangeAspect="1" noMove="1" noResize="1" noEditPoints="1" noAdjustHandles="1" noChangeArrowheads="1" noChangeShapeType="1" noTextEdit="1"/>
              </p:cNvSpPr>
              <p:nvPr/>
            </p:nvSpPr>
            <p:spPr>
              <a:xfrm>
                <a:off x="582026" y="2859782"/>
                <a:ext cx="7475123" cy="1929887"/>
              </a:xfrm>
              <a:prstGeom prst="rect">
                <a:avLst/>
              </a:prstGeom>
              <a:blipFill rotWithShape="0">
                <a:blip r:embed="rId3"/>
                <a:stretch>
                  <a:fillRect l="-244" b="-2524"/>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AB780432-ADBE-4B81-8C7B-188C78577B9C}"/>
              </a:ext>
            </a:extLst>
          </p:cNvPr>
          <p:cNvSpPr/>
          <p:nvPr/>
        </p:nvSpPr>
        <p:spPr>
          <a:xfrm>
            <a:off x="5123809" y="1550945"/>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9867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Nonzero Interaction Effects Proportion=10%</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22</a:t>
            </a:fld>
            <a:endParaRPr kumimoji="1" lang="ja-JP" alt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1" y="843558"/>
            <a:ext cx="8281987" cy="2366282"/>
          </a:xfrm>
        </p:spPr>
      </p:pic>
      <mc:AlternateContent xmlns:mc="http://schemas.openxmlformats.org/markup-compatibility/2006" xmlns:a14="http://schemas.microsoft.com/office/drawing/2010/main">
        <mc:Choice Requires="a14">
          <p:sp>
            <p:nvSpPr>
              <p:cNvPr id="8" name="TextBox 7"/>
              <p:cNvSpPr txBox="1"/>
              <p:nvPr/>
            </p:nvSpPr>
            <p:spPr>
              <a:xfrm>
                <a:off x="582026" y="2859782"/>
                <a:ext cx="7475123" cy="1929887"/>
              </a:xfrm>
              <a:prstGeom prst="rect">
                <a:avLst/>
              </a:prstGeom>
              <a:noFill/>
            </p:spPr>
            <p:txBody>
              <a:bodyPr wrap="none" rtlCol="0">
                <a:spAutoFit/>
              </a:bodyPr>
              <a:lstStyle/>
              <a:p>
                <a:r>
                  <a:rPr lang="en-US" sz="1400" dirty="0"/>
                  <a:t>L2: Mean(</a:t>
                </a:r>
                <a14:m>
                  <m:oMath xmlns:m="http://schemas.openxmlformats.org/officeDocument/2006/math">
                    <m:sSub>
                      <m:sSubPr>
                        <m:ctrlPr>
                          <a:rPr lang="en-US" sz="1400" b="0" i="1" dirty="0" smtClean="0">
                            <a:latin typeface="Cambria Math" panose="02040503050406030204" pitchFamily="18" charset="0"/>
                          </a:rPr>
                        </m:ctrlPr>
                      </m:sSubPr>
                      <m:e>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charset="0"/>
                                  </a:rPr>
                                  <m:t>𝛽</m:t>
                                </m:r>
                              </m:e>
                            </m:acc>
                            <m:r>
                              <a:rPr lang="en-US" sz="1400" b="0" i="1" dirty="0" smtClean="0">
                                <a:latin typeface="Cambria Math" charset="0"/>
                              </a:rPr>
                              <m:t>−</m:t>
                            </m:r>
                            <m:r>
                              <a:rPr lang="en-US" sz="1400" b="0" i="1" dirty="0" smtClean="0">
                                <a:latin typeface="Cambria Math" charset="0"/>
                              </a:rPr>
                              <m:t>𝛽</m:t>
                            </m:r>
                          </m:e>
                        </m:d>
                      </m:e>
                      <m:sub>
                        <m:r>
                          <a:rPr lang="en-US" sz="1400" b="0" i="1" dirty="0" smtClean="0">
                            <a:latin typeface="Cambria Math" charset="0"/>
                          </a:rPr>
                          <m:t>2</m:t>
                        </m:r>
                      </m:sub>
                    </m:sSub>
                  </m:oMath>
                </a14:m>
                <a:r>
                  <a:rPr lang="en-US" sz="1400" dirty="0"/>
                  <a:t> )</a:t>
                </a:r>
              </a:p>
              <a:p>
                <a:r>
                  <a:rPr lang="en-US" sz="1400" dirty="0"/>
                  <a:t>L1: Mean(</a:t>
                </a:r>
                <a14:m>
                  <m:oMath xmlns:m="http://schemas.openxmlformats.org/officeDocument/2006/math">
                    <m:sSub>
                      <m:sSubPr>
                        <m:ctrlPr>
                          <a:rPr lang="en-US" sz="1400" i="1" dirty="0">
                            <a:latin typeface="Cambria Math" panose="02040503050406030204" pitchFamily="18" charset="0"/>
                          </a:rPr>
                        </m:ctrlPr>
                      </m:sSubPr>
                      <m:e>
                        <m:d>
                          <m:dPr>
                            <m:begChr m:val="|"/>
                            <m:endChr m:val="|"/>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charset="0"/>
                                  </a:rPr>
                                  <m:t>𝛽</m:t>
                                </m:r>
                              </m:e>
                            </m:acc>
                            <m:r>
                              <a:rPr lang="en-US" sz="1400" i="1" dirty="0">
                                <a:latin typeface="Cambria Math" charset="0"/>
                              </a:rPr>
                              <m:t>−</m:t>
                            </m:r>
                            <m:r>
                              <a:rPr lang="en-US" sz="1400" i="1" dirty="0">
                                <a:latin typeface="Cambria Math" charset="0"/>
                              </a:rPr>
                              <m:t>𝛽</m:t>
                            </m:r>
                          </m:e>
                        </m:d>
                      </m:e>
                      <m:sub>
                        <m:r>
                          <a:rPr lang="en-US" sz="1400" b="0" i="1" dirty="0" smtClean="0">
                            <a:latin typeface="Cambria Math" charset="0"/>
                          </a:rPr>
                          <m:t>1</m:t>
                        </m:r>
                      </m:sub>
                    </m:sSub>
                  </m:oMath>
                </a14:m>
                <a:r>
                  <a:rPr lang="en-US" sz="1400" dirty="0"/>
                  <a:t> )</a:t>
                </a:r>
              </a:p>
              <a:p>
                <a:r>
                  <a:rPr lang="en-US" sz="1400" dirty="0"/>
                  <a:t>SSE: Sum of Squared Error on outcome Prediction</a:t>
                </a:r>
              </a:p>
              <a:p>
                <a:r>
                  <a:rPr lang="en-US" sz="1400" dirty="0"/>
                  <a:t>TP: True </a:t>
                </a:r>
                <a:r>
                  <a:rPr lang="en-US" sz="1400" dirty="0" err="1"/>
                  <a:t>Postive</a:t>
                </a:r>
                <a:endParaRPr lang="en-US" sz="1400" dirty="0"/>
              </a:p>
              <a:p>
                <a:r>
                  <a:rPr lang="en-US" sz="1400" dirty="0"/>
                  <a:t>all: all biomarker covariates (including both prognostic biomarkers and predictive </a:t>
                </a:r>
                <a:r>
                  <a:rPr lang="en-US" sz="1400" dirty="0" err="1"/>
                  <a:t>biomakers</a:t>
                </a:r>
                <a:r>
                  <a:rPr lang="en-US" sz="1400" dirty="0"/>
                  <a:t>)</a:t>
                </a:r>
              </a:p>
              <a:p>
                <a:r>
                  <a:rPr lang="en-US" sz="1400" dirty="0" err="1"/>
                  <a:t>prog</a:t>
                </a:r>
                <a:r>
                  <a:rPr lang="en-US" sz="1400" dirty="0"/>
                  <a:t>: Only on prognostic biomarkers</a:t>
                </a:r>
              </a:p>
              <a:p>
                <a:r>
                  <a:rPr lang="en-US" sz="1400" dirty="0" err="1"/>
                  <a:t>pred</a:t>
                </a:r>
                <a:r>
                  <a:rPr lang="en-US" sz="1400" dirty="0"/>
                  <a:t>: Only on predictive biomarkers</a:t>
                </a:r>
              </a:p>
              <a:p>
                <a:r>
                  <a:rPr lang="en-US" sz="1400" dirty="0" err="1"/>
                  <a:t>num</a:t>
                </a:r>
                <a:r>
                  <a:rPr lang="en-US" sz="1400" dirty="0"/>
                  <a:t>: Model Size </a:t>
                </a:r>
              </a:p>
            </p:txBody>
          </p:sp>
        </mc:Choice>
        <mc:Fallback xmlns="">
          <p:sp>
            <p:nvSpPr>
              <p:cNvPr id="8" name="TextBox 7"/>
              <p:cNvSpPr txBox="1">
                <a:spLocks noRot="1" noChangeAspect="1" noMove="1" noResize="1" noEditPoints="1" noAdjustHandles="1" noChangeArrowheads="1" noChangeShapeType="1" noTextEdit="1"/>
              </p:cNvSpPr>
              <p:nvPr/>
            </p:nvSpPr>
            <p:spPr>
              <a:xfrm>
                <a:off x="582026" y="2859782"/>
                <a:ext cx="7475123" cy="1929887"/>
              </a:xfrm>
              <a:prstGeom prst="rect">
                <a:avLst/>
              </a:prstGeom>
              <a:blipFill rotWithShape="0">
                <a:blip r:embed="rId3"/>
                <a:stretch>
                  <a:fillRect l="-244" b="-2524"/>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CA8A3337-10D4-4CF8-ADB4-3378E5DF373A}"/>
              </a:ext>
            </a:extLst>
          </p:cNvPr>
          <p:cNvSpPr/>
          <p:nvPr/>
        </p:nvSpPr>
        <p:spPr>
          <a:xfrm>
            <a:off x="5123809" y="1550945"/>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699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Nonzero Interaction Effects Proportion=0.15</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23</a:t>
            </a:fld>
            <a:endParaRPr kumimoji="1" lang="ja-JP" altLang="en-US" dirty="0"/>
          </a:p>
        </p:txBody>
      </p:sp>
      <mc:AlternateContent xmlns:mc="http://schemas.openxmlformats.org/markup-compatibility/2006" xmlns:a14="http://schemas.microsoft.com/office/drawing/2010/main">
        <mc:Choice Requires="a14">
          <p:sp>
            <p:nvSpPr>
              <p:cNvPr id="6" name="TextBox 5"/>
              <p:cNvSpPr txBox="1"/>
              <p:nvPr/>
            </p:nvSpPr>
            <p:spPr>
              <a:xfrm>
                <a:off x="582026" y="2859782"/>
                <a:ext cx="7475123" cy="1929887"/>
              </a:xfrm>
              <a:prstGeom prst="rect">
                <a:avLst/>
              </a:prstGeom>
              <a:noFill/>
            </p:spPr>
            <p:txBody>
              <a:bodyPr wrap="none" rtlCol="0">
                <a:spAutoFit/>
              </a:bodyPr>
              <a:lstStyle/>
              <a:p>
                <a:r>
                  <a:rPr lang="en-US" sz="1400" dirty="0"/>
                  <a:t>L2: Mean(</a:t>
                </a:r>
                <a14:m>
                  <m:oMath xmlns:m="http://schemas.openxmlformats.org/officeDocument/2006/math">
                    <m:sSub>
                      <m:sSubPr>
                        <m:ctrlPr>
                          <a:rPr lang="en-US" sz="1400" b="0" i="1" dirty="0" smtClean="0">
                            <a:latin typeface="Cambria Math" panose="02040503050406030204" pitchFamily="18" charset="0"/>
                          </a:rPr>
                        </m:ctrlPr>
                      </m:sSubPr>
                      <m:e>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charset="0"/>
                                  </a:rPr>
                                  <m:t>𝛽</m:t>
                                </m:r>
                              </m:e>
                            </m:acc>
                            <m:r>
                              <a:rPr lang="en-US" sz="1400" b="0" i="1" dirty="0" smtClean="0">
                                <a:latin typeface="Cambria Math" charset="0"/>
                              </a:rPr>
                              <m:t>−</m:t>
                            </m:r>
                            <m:r>
                              <a:rPr lang="en-US" sz="1400" b="0" i="1" dirty="0" smtClean="0">
                                <a:latin typeface="Cambria Math" charset="0"/>
                              </a:rPr>
                              <m:t>𝛽</m:t>
                            </m:r>
                          </m:e>
                        </m:d>
                      </m:e>
                      <m:sub>
                        <m:r>
                          <a:rPr lang="en-US" sz="1400" b="0" i="1" dirty="0" smtClean="0">
                            <a:latin typeface="Cambria Math" charset="0"/>
                          </a:rPr>
                          <m:t>2</m:t>
                        </m:r>
                      </m:sub>
                    </m:sSub>
                  </m:oMath>
                </a14:m>
                <a:r>
                  <a:rPr lang="en-US" sz="1400" dirty="0"/>
                  <a:t> )</a:t>
                </a:r>
              </a:p>
              <a:p>
                <a:r>
                  <a:rPr lang="en-US" sz="1400" dirty="0"/>
                  <a:t>L1: Mean(</a:t>
                </a:r>
                <a14:m>
                  <m:oMath xmlns:m="http://schemas.openxmlformats.org/officeDocument/2006/math">
                    <m:sSub>
                      <m:sSubPr>
                        <m:ctrlPr>
                          <a:rPr lang="en-US" sz="1400" i="1" dirty="0">
                            <a:latin typeface="Cambria Math" panose="02040503050406030204" pitchFamily="18" charset="0"/>
                          </a:rPr>
                        </m:ctrlPr>
                      </m:sSubPr>
                      <m:e>
                        <m:d>
                          <m:dPr>
                            <m:begChr m:val="|"/>
                            <m:endChr m:val="|"/>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charset="0"/>
                                  </a:rPr>
                                  <m:t>𝛽</m:t>
                                </m:r>
                              </m:e>
                            </m:acc>
                            <m:r>
                              <a:rPr lang="en-US" sz="1400" i="1" dirty="0">
                                <a:latin typeface="Cambria Math" charset="0"/>
                              </a:rPr>
                              <m:t>−</m:t>
                            </m:r>
                            <m:r>
                              <a:rPr lang="en-US" sz="1400" i="1" dirty="0">
                                <a:latin typeface="Cambria Math" charset="0"/>
                              </a:rPr>
                              <m:t>𝛽</m:t>
                            </m:r>
                          </m:e>
                        </m:d>
                      </m:e>
                      <m:sub>
                        <m:r>
                          <a:rPr lang="en-US" sz="1400" b="0" i="1" dirty="0" smtClean="0">
                            <a:latin typeface="Cambria Math" charset="0"/>
                          </a:rPr>
                          <m:t>1</m:t>
                        </m:r>
                      </m:sub>
                    </m:sSub>
                  </m:oMath>
                </a14:m>
                <a:r>
                  <a:rPr lang="en-US" sz="1400" dirty="0"/>
                  <a:t> )</a:t>
                </a:r>
              </a:p>
              <a:p>
                <a:r>
                  <a:rPr lang="en-US" sz="1400" dirty="0"/>
                  <a:t>SSE: Sum of Squared Error on outcome Prediction</a:t>
                </a:r>
              </a:p>
              <a:p>
                <a:r>
                  <a:rPr lang="en-US" sz="1400" dirty="0"/>
                  <a:t>TP: True </a:t>
                </a:r>
                <a:r>
                  <a:rPr lang="en-US" sz="1400" dirty="0" err="1"/>
                  <a:t>Postive</a:t>
                </a:r>
                <a:endParaRPr lang="en-US" sz="1400" dirty="0"/>
              </a:p>
              <a:p>
                <a:r>
                  <a:rPr lang="en-US" sz="1400" dirty="0"/>
                  <a:t>all: all biomarker covariates (including both prognostic biomarkers and predictive </a:t>
                </a:r>
                <a:r>
                  <a:rPr lang="en-US" sz="1400" dirty="0" err="1"/>
                  <a:t>biomakers</a:t>
                </a:r>
                <a:r>
                  <a:rPr lang="en-US" sz="1400" dirty="0"/>
                  <a:t>)</a:t>
                </a:r>
              </a:p>
              <a:p>
                <a:r>
                  <a:rPr lang="en-US" sz="1400" dirty="0" err="1"/>
                  <a:t>prog</a:t>
                </a:r>
                <a:r>
                  <a:rPr lang="en-US" sz="1400" dirty="0"/>
                  <a:t>: Only on prognostic biomarkers</a:t>
                </a:r>
              </a:p>
              <a:p>
                <a:r>
                  <a:rPr lang="en-US" sz="1400" dirty="0" err="1"/>
                  <a:t>pred</a:t>
                </a:r>
                <a:r>
                  <a:rPr lang="en-US" sz="1400" dirty="0"/>
                  <a:t>: Only on predictive biomarkers</a:t>
                </a:r>
              </a:p>
              <a:p>
                <a:r>
                  <a:rPr lang="en-US" sz="1400" dirty="0" err="1"/>
                  <a:t>num</a:t>
                </a:r>
                <a:r>
                  <a:rPr lang="en-US" sz="1400" dirty="0"/>
                  <a:t>: Model Size </a:t>
                </a:r>
              </a:p>
            </p:txBody>
          </p:sp>
        </mc:Choice>
        <mc:Fallback xmlns="">
          <p:sp>
            <p:nvSpPr>
              <p:cNvPr id="6" name="TextBox 5"/>
              <p:cNvSpPr txBox="1">
                <a:spLocks noRot="1" noChangeAspect="1" noMove="1" noResize="1" noEditPoints="1" noAdjustHandles="1" noChangeArrowheads="1" noChangeShapeType="1" noTextEdit="1"/>
              </p:cNvSpPr>
              <p:nvPr/>
            </p:nvSpPr>
            <p:spPr>
              <a:xfrm>
                <a:off x="582026" y="2859782"/>
                <a:ext cx="7475123" cy="1929887"/>
              </a:xfrm>
              <a:prstGeom prst="rect">
                <a:avLst/>
              </a:prstGeom>
              <a:blipFill rotWithShape="0">
                <a:blip r:embed="rId2"/>
                <a:stretch>
                  <a:fillRect l="-244" b="-2524"/>
                </a:stretch>
              </a:blipFill>
            </p:spPr>
            <p:txBody>
              <a:bodyPr/>
              <a:lstStyle/>
              <a:p>
                <a:r>
                  <a:rPr lang="en-US">
                    <a:noFill/>
                  </a:rPr>
                  <a:t> </a:t>
                </a:r>
              </a:p>
            </p:txBody>
          </p:sp>
        </mc:Fallback>
      </mc:AlternateContent>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71" y="843558"/>
            <a:ext cx="8281987" cy="2366282"/>
          </a:xfrm>
        </p:spPr>
      </p:pic>
      <p:sp>
        <p:nvSpPr>
          <p:cNvPr id="9" name="Rectangle 8"/>
          <p:cNvSpPr/>
          <p:nvPr/>
        </p:nvSpPr>
        <p:spPr>
          <a:xfrm>
            <a:off x="5123809" y="1550945"/>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23809" y="2283718"/>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624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Nonzero Interaction Effects Proportion=0.2</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24</a:t>
            </a:fld>
            <a:endParaRPr kumimoji="1" lang="ja-JP" altLang="en-US" dirty="0"/>
          </a:p>
        </p:txBody>
      </p:sp>
      <mc:AlternateContent xmlns:mc="http://schemas.openxmlformats.org/markup-compatibility/2006" xmlns:a14="http://schemas.microsoft.com/office/drawing/2010/main">
        <mc:Choice Requires="a14">
          <p:sp>
            <p:nvSpPr>
              <p:cNvPr id="7" name="TextBox 6"/>
              <p:cNvSpPr txBox="1"/>
              <p:nvPr/>
            </p:nvSpPr>
            <p:spPr>
              <a:xfrm>
                <a:off x="582026" y="2859782"/>
                <a:ext cx="7475123" cy="1929887"/>
              </a:xfrm>
              <a:prstGeom prst="rect">
                <a:avLst/>
              </a:prstGeom>
              <a:noFill/>
            </p:spPr>
            <p:txBody>
              <a:bodyPr wrap="none" rtlCol="0">
                <a:spAutoFit/>
              </a:bodyPr>
              <a:lstStyle/>
              <a:p>
                <a:r>
                  <a:rPr lang="en-US" sz="1400" dirty="0"/>
                  <a:t>L2: Mean(</a:t>
                </a:r>
                <a14:m>
                  <m:oMath xmlns:m="http://schemas.openxmlformats.org/officeDocument/2006/math">
                    <m:sSub>
                      <m:sSubPr>
                        <m:ctrlPr>
                          <a:rPr lang="en-US" sz="1400" b="0" i="1" dirty="0" smtClean="0">
                            <a:latin typeface="Cambria Math" panose="02040503050406030204" pitchFamily="18" charset="0"/>
                          </a:rPr>
                        </m:ctrlPr>
                      </m:sSubPr>
                      <m:e>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charset="0"/>
                                  </a:rPr>
                                  <m:t>𝛽</m:t>
                                </m:r>
                              </m:e>
                            </m:acc>
                            <m:r>
                              <a:rPr lang="en-US" sz="1400" b="0" i="1" dirty="0" smtClean="0">
                                <a:latin typeface="Cambria Math" charset="0"/>
                              </a:rPr>
                              <m:t>−</m:t>
                            </m:r>
                            <m:r>
                              <a:rPr lang="en-US" sz="1400" b="0" i="1" dirty="0" smtClean="0">
                                <a:latin typeface="Cambria Math" charset="0"/>
                              </a:rPr>
                              <m:t>𝛽</m:t>
                            </m:r>
                          </m:e>
                        </m:d>
                      </m:e>
                      <m:sub>
                        <m:r>
                          <a:rPr lang="en-US" sz="1400" b="0" i="1" dirty="0" smtClean="0">
                            <a:latin typeface="Cambria Math" charset="0"/>
                          </a:rPr>
                          <m:t>2</m:t>
                        </m:r>
                      </m:sub>
                    </m:sSub>
                  </m:oMath>
                </a14:m>
                <a:r>
                  <a:rPr lang="en-US" sz="1400" dirty="0"/>
                  <a:t> )</a:t>
                </a:r>
              </a:p>
              <a:p>
                <a:r>
                  <a:rPr lang="en-US" sz="1400" dirty="0"/>
                  <a:t>L1: Mean(</a:t>
                </a:r>
                <a14:m>
                  <m:oMath xmlns:m="http://schemas.openxmlformats.org/officeDocument/2006/math">
                    <m:sSub>
                      <m:sSubPr>
                        <m:ctrlPr>
                          <a:rPr lang="en-US" sz="1400" i="1" dirty="0">
                            <a:latin typeface="Cambria Math" panose="02040503050406030204" pitchFamily="18" charset="0"/>
                          </a:rPr>
                        </m:ctrlPr>
                      </m:sSubPr>
                      <m:e>
                        <m:d>
                          <m:dPr>
                            <m:begChr m:val="|"/>
                            <m:endChr m:val="|"/>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charset="0"/>
                                  </a:rPr>
                                  <m:t>𝛽</m:t>
                                </m:r>
                              </m:e>
                            </m:acc>
                            <m:r>
                              <a:rPr lang="en-US" sz="1400" i="1" dirty="0">
                                <a:latin typeface="Cambria Math" charset="0"/>
                              </a:rPr>
                              <m:t>−</m:t>
                            </m:r>
                            <m:r>
                              <a:rPr lang="en-US" sz="1400" i="1" dirty="0">
                                <a:latin typeface="Cambria Math" charset="0"/>
                              </a:rPr>
                              <m:t>𝛽</m:t>
                            </m:r>
                          </m:e>
                        </m:d>
                      </m:e>
                      <m:sub>
                        <m:r>
                          <a:rPr lang="en-US" sz="1400" b="0" i="1" dirty="0" smtClean="0">
                            <a:latin typeface="Cambria Math" charset="0"/>
                          </a:rPr>
                          <m:t>1</m:t>
                        </m:r>
                      </m:sub>
                    </m:sSub>
                  </m:oMath>
                </a14:m>
                <a:r>
                  <a:rPr lang="en-US" sz="1400" dirty="0"/>
                  <a:t> )</a:t>
                </a:r>
              </a:p>
              <a:p>
                <a:r>
                  <a:rPr lang="en-US" sz="1400" dirty="0"/>
                  <a:t>SSE: Sum of Squared Error on outcome Prediction</a:t>
                </a:r>
              </a:p>
              <a:p>
                <a:r>
                  <a:rPr lang="en-US" sz="1400" dirty="0"/>
                  <a:t>TP: True </a:t>
                </a:r>
                <a:r>
                  <a:rPr lang="en-US" sz="1400" dirty="0" err="1"/>
                  <a:t>Postive</a:t>
                </a:r>
                <a:endParaRPr lang="en-US" sz="1400" dirty="0"/>
              </a:p>
              <a:p>
                <a:r>
                  <a:rPr lang="en-US" sz="1400" dirty="0"/>
                  <a:t>all: all biomarker covariates (including both prognostic biomarkers and predictive </a:t>
                </a:r>
                <a:r>
                  <a:rPr lang="en-US" sz="1400" dirty="0" err="1"/>
                  <a:t>biomakers</a:t>
                </a:r>
                <a:r>
                  <a:rPr lang="en-US" sz="1400" dirty="0"/>
                  <a:t>)</a:t>
                </a:r>
              </a:p>
              <a:p>
                <a:r>
                  <a:rPr lang="en-US" sz="1400" dirty="0" err="1"/>
                  <a:t>prog</a:t>
                </a:r>
                <a:r>
                  <a:rPr lang="en-US" sz="1400" dirty="0"/>
                  <a:t>: Only on prognostic biomarkers</a:t>
                </a:r>
              </a:p>
              <a:p>
                <a:r>
                  <a:rPr lang="en-US" sz="1400" dirty="0" err="1"/>
                  <a:t>pred</a:t>
                </a:r>
                <a:r>
                  <a:rPr lang="en-US" sz="1400" dirty="0"/>
                  <a:t>: Only on predictive biomarkers</a:t>
                </a:r>
              </a:p>
              <a:p>
                <a:r>
                  <a:rPr lang="en-US" sz="1400" dirty="0" err="1"/>
                  <a:t>num</a:t>
                </a:r>
                <a:r>
                  <a:rPr lang="en-US" sz="1400" dirty="0"/>
                  <a:t>: Model Size </a:t>
                </a:r>
              </a:p>
            </p:txBody>
          </p:sp>
        </mc:Choice>
        <mc:Fallback xmlns="">
          <p:sp>
            <p:nvSpPr>
              <p:cNvPr id="7" name="TextBox 6"/>
              <p:cNvSpPr txBox="1">
                <a:spLocks noRot="1" noChangeAspect="1" noMove="1" noResize="1" noEditPoints="1" noAdjustHandles="1" noChangeArrowheads="1" noChangeShapeType="1" noTextEdit="1"/>
              </p:cNvSpPr>
              <p:nvPr/>
            </p:nvSpPr>
            <p:spPr>
              <a:xfrm>
                <a:off x="582026" y="2859782"/>
                <a:ext cx="7475123" cy="1929887"/>
              </a:xfrm>
              <a:prstGeom prst="rect">
                <a:avLst/>
              </a:prstGeom>
              <a:blipFill rotWithShape="0">
                <a:blip r:embed="rId2"/>
                <a:stretch>
                  <a:fillRect l="-244" b="-2524"/>
                </a:stretch>
              </a:blipFill>
            </p:spPr>
            <p:txBody>
              <a:bodyPr/>
              <a:lstStyle/>
              <a:p>
                <a:r>
                  <a:rPr lang="en-US">
                    <a:noFill/>
                  </a:rPr>
                  <a:t> </a:t>
                </a:r>
              </a:p>
            </p:txBody>
          </p:sp>
        </mc:Fallback>
      </mc:AlternateContent>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71" y="843558"/>
            <a:ext cx="8281987" cy="2366282"/>
          </a:xfrm>
        </p:spPr>
      </p:pic>
      <p:sp>
        <p:nvSpPr>
          <p:cNvPr id="9" name="Rectangle 8"/>
          <p:cNvSpPr/>
          <p:nvPr/>
        </p:nvSpPr>
        <p:spPr>
          <a:xfrm>
            <a:off x="5148064" y="1527634"/>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99097" y="2261972"/>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5738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Distributions of TPR on Predictive Biomarkers Across All Simulations</a:t>
            </a:r>
          </a:p>
        </p:txBody>
      </p:sp>
      <p:sp>
        <p:nvSpPr>
          <p:cNvPr id="3" name="Text Placeholder 2"/>
          <p:cNvSpPr>
            <a:spLocks noGrp="1"/>
          </p:cNvSpPr>
          <p:nvPr>
            <p:ph type="body" idx="1"/>
          </p:nvPr>
        </p:nvSpPr>
        <p:spPr/>
        <p:txBody>
          <a:bodyPr>
            <a:normAutofit lnSpcReduction="10000"/>
          </a:bodyPr>
          <a:lstStyle/>
          <a:p>
            <a:r>
              <a:rPr lang="en-US" dirty="0"/>
              <a:t>Proportion=5%</a:t>
            </a:r>
          </a:p>
        </p:txBody>
      </p:sp>
      <p:sp>
        <p:nvSpPr>
          <p:cNvPr id="5" name="Text Placeholder 4"/>
          <p:cNvSpPr>
            <a:spLocks noGrp="1"/>
          </p:cNvSpPr>
          <p:nvPr>
            <p:ph type="body" sz="quarter" idx="3"/>
          </p:nvPr>
        </p:nvSpPr>
        <p:spPr/>
        <p:txBody>
          <a:bodyPr>
            <a:normAutofit lnSpcReduction="10000"/>
          </a:bodyPr>
          <a:lstStyle/>
          <a:p>
            <a:r>
              <a:rPr lang="en-US" dirty="0"/>
              <a:t>Proportion=10%</a:t>
            </a:r>
          </a:p>
        </p:txBody>
      </p:sp>
      <p:sp>
        <p:nvSpPr>
          <p:cNvPr id="7" name="Footer Placeholder 6"/>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8" name="Slide Number Placeholder 7"/>
          <p:cNvSpPr>
            <a:spLocks noGrp="1"/>
          </p:cNvSpPr>
          <p:nvPr>
            <p:ph type="sldNum" sz="quarter" idx="12"/>
          </p:nvPr>
        </p:nvSpPr>
        <p:spPr/>
        <p:txBody>
          <a:bodyPr/>
          <a:lstStyle/>
          <a:p>
            <a:fld id="{E9B57936-92EF-4126-AE48-1D9D36D15E98}" type="slidenum">
              <a:rPr kumimoji="1" lang="ja-JP" altLang="en-US" smtClean="0"/>
              <a:pPr/>
              <a:t>25</a:t>
            </a:fld>
            <a:endParaRPr kumimoji="1" lang="ja-JP" altLang="en-US" dirty="0"/>
          </a:p>
        </p:txBody>
      </p:sp>
      <p:pic>
        <p:nvPicPr>
          <p:cNvPr id="14" name="Content Placeholder 13"/>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29926" y="1403350"/>
            <a:ext cx="3442349" cy="2963863"/>
          </a:xfrm>
        </p:spPr>
      </p:pic>
      <p:pic>
        <p:nvPicPr>
          <p:cNvPr id="16" name="Content Placeholder 15"/>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944738" y="1403350"/>
            <a:ext cx="3442349" cy="2963863"/>
          </a:xfrm>
        </p:spPr>
      </p:pic>
    </p:spTree>
    <p:extLst>
      <p:ext uri="{BB962C8B-B14F-4D97-AF65-F5344CB8AC3E}">
        <p14:creationId xmlns:p14="http://schemas.microsoft.com/office/powerpoint/2010/main" val="1982208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Distributions of TPR on Predictive Biomarkers Across All Simulations</a:t>
            </a:r>
          </a:p>
        </p:txBody>
      </p:sp>
      <p:sp>
        <p:nvSpPr>
          <p:cNvPr id="3" name="Text Placeholder 2"/>
          <p:cNvSpPr>
            <a:spLocks noGrp="1"/>
          </p:cNvSpPr>
          <p:nvPr>
            <p:ph type="body" idx="1"/>
          </p:nvPr>
        </p:nvSpPr>
        <p:spPr/>
        <p:txBody>
          <a:bodyPr>
            <a:normAutofit lnSpcReduction="10000"/>
          </a:bodyPr>
          <a:lstStyle/>
          <a:p>
            <a:r>
              <a:rPr lang="en-US" dirty="0"/>
              <a:t>Proportion=15%</a:t>
            </a:r>
          </a:p>
        </p:txBody>
      </p:sp>
      <p:sp>
        <p:nvSpPr>
          <p:cNvPr id="5" name="Text Placeholder 4"/>
          <p:cNvSpPr>
            <a:spLocks noGrp="1"/>
          </p:cNvSpPr>
          <p:nvPr>
            <p:ph type="body" sz="quarter" idx="3"/>
          </p:nvPr>
        </p:nvSpPr>
        <p:spPr/>
        <p:txBody>
          <a:bodyPr>
            <a:normAutofit lnSpcReduction="10000"/>
          </a:bodyPr>
          <a:lstStyle/>
          <a:p>
            <a:r>
              <a:rPr lang="en-US" dirty="0"/>
              <a:t>Proportion=20%</a:t>
            </a:r>
          </a:p>
        </p:txBody>
      </p:sp>
      <p:sp>
        <p:nvSpPr>
          <p:cNvPr id="7" name="Footer Placeholder 6"/>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8" name="Slide Number Placeholder 7"/>
          <p:cNvSpPr>
            <a:spLocks noGrp="1"/>
          </p:cNvSpPr>
          <p:nvPr>
            <p:ph type="sldNum" sz="quarter" idx="12"/>
          </p:nvPr>
        </p:nvSpPr>
        <p:spPr/>
        <p:txBody>
          <a:bodyPr/>
          <a:lstStyle/>
          <a:p>
            <a:fld id="{E9B57936-92EF-4126-AE48-1D9D36D15E98}" type="slidenum">
              <a:rPr kumimoji="1" lang="ja-JP" altLang="en-US" smtClean="0"/>
              <a:pPr/>
              <a:t>26</a:t>
            </a:fld>
            <a:endParaRPr kumimoji="1" lang="ja-JP" altLang="en-US"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29926" y="1403350"/>
            <a:ext cx="3442349" cy="2963863"/>
          </a:xfrm>
        </p:spPr>
      </p:pic>
      <p:pic>
        <p:nvPicPr>
          <p:cNvPr id="11" name="Content Placeholder 10"/>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944738" y="1403350"/>
            <a:ext cx="3442349" cy="2963863"/>
          </a:xfrm>
        </p:spPr>
      </p:pic>
    </p:spTree>
    <p:extLst>
      <p:ext uri="{BB962C8B-B14F-4D97-AF65-F5344CB8AC3E}">
        <p14:creationId xmlns:p14="http://schemas.microsoft.com/office/powerpoint/2010/main" val="1517979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2106" y="927100"/>
            <a:ext cx="5867400" cy="3667125"/>
          </a:xfrm>
        </p:spPr>
      </p:pic>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27</a:t>
            </a:fld>
            <a:endParaRPr kumimoji="1" lang="ja-JP" altLang="en-US" dirty="0"/>
          </a:p>
        </p:txBody>
      </p:sp>
    </p:spTree>
    <p:extLst>
      <p:ext uri="{BB962C8B-B14F-4D97-AF65-F5344CB8AC3E}">
        <p14:creationId xmlns:p14="http://schemas.microsoft.com/office/powerpoint/2010/main" val="257836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9869" y="927100"/>
            <a:ext cx="6111875" cy="3667125"/>
          </a:xfrm>
        </p:spPr>
      </p:pic>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28</a:t>
            </a:fld>
            <a:endParaRPr kumimoji="1" lang="ja-JP" altLang="en-US" dirty="0"/>
          </a:p>
        </p:txBody>
      </p:sp>
    </p:spTree>
    <p:extLst>
      <p:ext uri="{BB962C8B-B14F-4D97-AF65-F5344CB8AC3E}">
        <p14:creationId xmlns:p14="http://schemas.microsoft.com/office/powerpoint/2010/main" val="1983438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Prognostic Biomarkers and Predictive Biomarkers</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2</a:t>
            </a:fld>
            <a:endParaRPr kumimoji="1" lang="ja-JP" altLang="en-US" dirty="0"/>
          </a:p>
        </p:txBody>
      </p:sp>
      <p:pic>
        <p:nvPicPr>
          <p:cNvPr id="6" name="Picture 2" descr="Prognostic versus predictive biomarkers. An idealized example of the interrogation of the prognostic versus predictive properties of a biomarker (BM) are shown. (A) An experimental treatment (Exp Treatment) is tested in a randomized controlled fashion against a placebo or control arm and shown to confer a survival advantage. A biomarker (BM) has been shown to correlate with improved benefit with the Exp Treatment in prior uncontrolled studies without a control arm. By segregating the groups based on their treatment arms and BM status (BM+/Placebo; BM+/Exp Treatment; BM-/Placebo; and BM-/Exp Treatment) it is possible to distinguish whether the BM is purely prognostic versus predictive. (B) The BM is purely prognostic and therefore independent of the treatment effect. The relative magnitude of the benefit from the Exp Treatment is similar for each BM group. (C) The BM is purely predictive for the Exp Treatment and all the benefit from the Exp treatment is exhibited only for patients in the BM+ group.Â ">
            <a:extLst>
              <a:ext uri="{FF2B5EF4-FFF2-40B4-BE49-F238E27FC236}">
                <a16:creationId xmlns:a16="http://schemas.microsoft.com/office/drawing/2014/main" id="{E1F2FD62-70D4-4F80-A988-F11F499B72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1974" y="987574"/>
            <a:ext cx="4855227" cy="36671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948264" y="4011910"/>
            <a:ext cx="1837301" cy="577081"/>
          </a:xfrm>
          <a:prstGeom prst="rect">
            <a:avLst/>
          </a:prstGeom>
          <a:noFill/>
        </p:spPr>
        <p:txBody>
          <a:bodyPr wrap="square" rtlCol="0">
            <a:spAutoFit/>
          </a:bodyPr>
          <a:lstStyle/>
          <a:p>
            <a:r>
              <a:rPr lang="en-US" sz="1050" dirty="0"/>
              <a:t>T Tran, P., et al. </a:t>
            </a:r>
            <a:r>
              <a:rPr lang="en-US" sz="1050" i="1" dirty="0"/>
              <a:t>Current molecular medicine</a:t>
            </a:r>
            <a:r>
              <a:rPr lang="en-US" sz="1050" dirty="0"/>
              <a:t> 12.6 (2012)</a:t>
            </a:r>
          </a:p>
        </p:txBody>
      </p:sp>
    </p:spTree>
    <p:extLst>
      <p:ext uri="{BB962C8B-B14F-4D97-AF65-F5344CB8AC3E}">
        <p14:creationId xmlns:p14="http://schemas.microsoft.com/office/powerpoint/2010/main" val="778686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CN" dirty="0"/>
              <a:t>Signal Noise Ratio</a:t>
            </a:r>
            <a:endParaRPr lang="en-US" dirty="0"/>
          </a:p>
        </p:txBody>
      </p:sp>
    </p:spTree>
    <p:extLst>
      <p:ext uri="{BB962C8B-B14F-4D97-AF65-F5344CB8AC3E}">
        <p14:creationId xmlns:p14="http://schemas.microsoft.com/office/powerpoint/2010/main" val="1403057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SNR=1</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30</a:t>
            </a:fld>
            <a:endParaRPr kumimoji="1" lang="ja-JP" altLang="en-US" dirty="0"/>
          </a:p>
        </p:txBody>
      </p:sp>
      <mc:AlternateContent xmlns:mc="http://schemas.openxmlformats.org/markup-compatibility/2006" xmlns:a14="http://schemas.microsoft.com/office/drawing/2010/main">
        <mc:Choice Requires="a14">
          <p:sp>
            <p:nvSpPr>
              <p:cNvPr id="6" name="TextBox 5"/>
              <p:cNvSpPr txBox="1"/>
              <p:nvPr/>
            </p:nvSpPr>
            <p:spPr>
              <a:xfrm>
                <a:off x="582026" y="2859782"/>
                <a:ext cx="7475123" cy="1929887"/>
              </a:xfrm>
              <a:prstGeom prst="rect">
                <a:avLst/>
              </a:prstGeom>
              <a:noFill/>
            </p:spPr>
            <p:txBody>
              <a:bodyPr wrap="none" rtlCol="0">
                <a:spAutoFit/>
              </a:bodyPr>
              <a:lstStyle/>
              <a:p>
                <a:r>
                  <a:rPr lang="en-US" sz="1400" dirty="0"/>
                  <a:t>L2: Mean(</a:t>
                </a:r>
                <a14:m>
                  <m:oMath xmlns:m="http://schemas.openxmlformats.org/officeDocument/2006/math">
                    <m:sSub>
                      <m:sSubPr>
                        <m:ctrlPr>
                          <a:rPr lang="en-US" sz="1400" b="0" i="1" dirty="0" smtClean="0">
                            <a:latin typeface="Cambria Math" panose="02040503050406030204" pitchFamily="18" charset="0"/>
                          </a:rPr>
                        </m:ctrlPr>
                      </m:sSubPr>
                      <m:e>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charset="0"/>
                                  </a:rPr>
                                  <m:t>𝛽</m:t>
                                </m:r>
                              </m:e>
                            </m:acc>
                            <m:r>
                              <a:rPr lang="en-US" sz="1400" b="0" i="1" dirty="0" smtClean="0">
                                <a:latin typeface="Cambria Math" charset="0"/>
                              </a:rPr>
                              <m:t>−</m:t>
                            </m:r>
                            <m:r>
                              <a:rPr lang="en-US" sz="1400" b="0" i="1" dirty="0" smtClean="0">
                                <a:latin typeface="Cambria Math" charset="0"/>
                              </a:rPr>
                              <m:t>𝛽</m:t>
                            </m:r>
                          </m:e>
                        </m:d>
                      </m:e>
                      <m:sub>
                        <m:r>
                          <a:rPr lang="en-US" sz="1400" b="0" i="1" dirty="0" smtClean="0">
                            <a:latin typeface="Cambria Math" charset="0"/>
                          </a:rPr>
                          <m:t>2</m:t>
                        </m:r>
                      </m:sub>
                    </m:sSub>
                  </m:oMath>
                </a14:m>
                <a:r>
                  <a:rPr lang="en-US" sz="1400" dirty="0"/>
                  <a:t> )</a:t>
                </a:r>
              </a:p>
              <a:p>
                <a:r>
                  <a:rPr lang="en-US" sz="1400" dirty="0"/>
                  <a:t>L1: Mean(</a:t>
                </a:r>
                <a14:m>
                  <m:oMath xmlns:m="http://schemas.openxmlformats.org/officeDocument/2006/math">
                    <m:sSub>
                      <m:sSubPr>
                        <m:ctrlPr>
                          <a:rPr lang="en-US" sz="1400" i="1" dirty="0">
                            <a:latin typeface="Cambria Math" panose="02040503050406030204" pitchFamily="18" charset="0"/>
                          </a:rPr>
                        </m:ctrlPr>
                      </m:sSubPr>
                      <m:e>
                        <m:d>
                          <m:dPr>
                            <m:begChr m:val="|"/>
                            <m:endChr m:val="|"/>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charset="0"/>
                                  </a:rPr>
                                  <m:t>𝛽</m:t>
                                </m:r>
                              </m:e>
                            </m:acc>
                            <m:r>
                              <a:rPr lang="en-US" sz="1400" i="1" dirty="0">
                                <a:latin typeface="Cambria Math" charset="0"/>
                              </a:rPr>
                              <m:t>−</m:t>
                            </m:r>
                            <m:r>
                              <a:rPr lang="en-US" sz="1400" i="1" dirty="0">
                                <a:latin typeface="Cambria Math" charset="0"/>
                              </a:rPr>
                              <m:t>𝛽</m:t>
                            </m:r>
                          </m:e>
                        </m:d>
                      </m:e>
                      <m:sub>
                        <m:r>
                          <a:rPr lang="en-US" sz="1400" b="0" i="1" dirty="0" smtClean="0">
                            <a:latin typeface="Cambria Math" charset="0"/>
                          </a:rPr>
                          <m:t>1</m:t>
                        </m:r>
                      </m:sub>
                    </m:sSub>
                  </m:oMath>
                </a14:m>
                <a:r>
                  <a:rPr lang="en-US" sz="1400" dirty="0"/>
                  <a:t> )</a:t>
                </a:r>
              </a:p>
              <a:p>
                <a:r>
                  <a:rPr lang="en-US" sz="1400" dirty="0"/>
                  <a:t>SSE: Sum of Squared Error on outcome Prediction</a:t>
                </a:r>
              </a:p>
              <a:p>
                <a:r>
                  <a:rPr lang="en-US" sz="1400" dirty="0"/>
                  <a:t>TP: True </a:t>
                </a:r>
                <a:r>
                  <a:rPr lang="en-US" sz="1400" dirty="0" err="1"/>
                  <a:t>Postive</a:t>
                </a:r>
                <a:endParaRPr lang="en-US" sz="1400" dirty="0"/>
              </a:p>
              <a:p>
                <a:r>
                  <a:rPr lang="en-US" sz="1400" dirty="0"/>
                  <a:t>all: all biomarker covariates (including both prognostic biomarkers and predictive </a:t>
                </a:r>
                <a:r>
                  <a:rPr lang="en-US" sz="1400" dirty="0" err="1"/>
                  <a:t>biomakers</a:t>
                </a:r>
                <a:r>
                  <a:rPr lang="en-US" sz="1400" dirty="0"/>
                  <a:t>)</a:t>
                </a:r>
              </a:p>
              <a:p>
                <a:r>
                  <a:rPr lang="en-US" sz="1400" dirty="0" err="1"/>
                  <a:t>prog</a:t>
                </a:r>
                <a:r>
                  <a:rPr lang="en-US" sz="1400" dirty="0"/>
                  <a:t>: Only on prognostic biomarkers</a:t>
                </a:r>
              </a:p>
              <a:p>
                <a:r>
                  <a:rPr lang="en-US" sz="1400" dirty="0" err="1"/>
                  <a:t>pred</a:t>
                </a:r>
                <a:r>
                  <a:rPr lang="en-US" sz="1400" dirty="0"/>
                  <a:t>: Only on predictive biomarkers</a:t>
                </a:r>
              </a:p>
              <a:p>
                <a:r>
                  <a:rPr lang="en-US" sz="1400" dirty="0" err="1"/>
                  <a:t>num</a:t>
                </a:r>
                <a:r>
                  <a:rPr lang="en-US" sz="1400" dirty="0"/>
                  <a:t>: Model Size </a:t>
                </a:r>
              </a:p>
            </p:txBody>
          </p:sp>
        </mc:Choice>
        <mc:Fallback xmlns="">
          <p:sp>
            <p:nvSpPr>
              <p:cNvPr id="6" name="TextBox 5"/>
              <p:cNvSpPr txBox="1">
                <a:spLocks noRot="1" noChangeAspect="1" noMove="1" noResize="1" noEditPoints="1" noAdjustHandles="1" noChangeArrowheads="1" noChangeShapeType="1" noTextEdit="1"/>
              </p:cNvSpPr>
              <p:nvPr/>
            </p:nvSpPr>
            <p:spPr>
              <a:xfrm>
                <a:off x="582026" y="2859782"/>
                <a:ext cx="7475123" cy="1929887"/>
              </a:xfrm>
              <a:prstGeom prst="rect">
                <a:avLst/>
              </a:prstGeom>
              <a:blipFill rotWithShape="0">
                <a:blip r:embed="rId2"/>
                <a:stretch>
                  <a:fillRect l="-244" b="-2524"/>
                </a:stretch>
              </a:blipFill>
            </p:spPr>
            <p:txBody>
              <a:bodyPr/>
              <a:lstStyle/>
              <a:p>
                <a:r>
                  <a:rPr lang="en-US">
                    <a:noFill/>
                  </a:rPr>
                  <a:t> </a:t>
                </a:r>
              </a:p>
            </p:txBody>
          </p:sp>
        </mc:Fallback>
      </mc:AlternateContent>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2317" y="782018"/>
            <a:ext cx="6934539" cy="1981296"/>
          </a:xfrm>
        </p:spPr>
      </p:pic>
      <p:sp>
        <p:nvSpPr>
          <p:cNvPr id="9" name="Rectangle 8"/>
          <p:cNvSpPr/>
          <p:nvPr/>
        </p:nvSpPr>
        <p:spPr>
          <a:xfrm>
            <a:off x="5093159" y="1347614"/>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93159" y="1947452"/>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932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SNR=5</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31</a:t>
            </a:fld>
            <a:endParaRPr kumimoji="1" lang="ja-JP" altLang="en-US" dirty="0"/>
          </a:p>
        </p:txBody>
      </p:sp>
      <mc:AlternateContent xmlns:mc="http://schemas.openxmlformats.org/markup-compatibility/2006" xmlns:a14="http://schemas.microsoft.com/office/drawing/2010/main">
        <mc:Choice Requires="a14">
          <p:sp>
            <p:nvSpPr>
              <p:cNvPr id="6" name="TextBox 5"/>
              <p:cNvSpPr txBox="1"/>
              <p:nvPr/>
            </p:nvSpPr>
            <p:spPr>
              <a:xfrm>
                <a:off x="582026" y="2859782"/>
                <a:ext cx="7475123" cy="1929887"/>
              </a:xfrm>
              <a:prstGeom prst="rect">
                <a:avLst/>
              </a:prstGeom>
              <a:noFill/>
            </p:spPr>
            <p:txBody>
              <a:bodyPr wrap="none" rtlCol="0">
                <a:spAutoFit/>
              </a:bodyPr>
              <a:lstStyle/>
              <a:p>
                <a:r>
                  <a:rPr lang="en-US" sz="1400" dirty="0"/>
                  <a:t>L2: Mean(</a:t>
                </a:r>
                <a14:m>
                  <m:oMath xmlns:m="http://schemas.openxmlformats.org/officeDocument/2006/math">
                    <m:sSub>
                      <m:sSubPr>
                        <m:ctrlPr>
                          <a:rPr lang="en-US" sz="1400" b="0" i="1" dirty="0" smtClean="0">
                            <a:latin typeface="Cambria Math" panose="02040503050406030204" pitchFamily="18" charset="0"/>
                          </a:rPr>
                        </m:ctrlPr>
                      </m:sSubPr>
                      <m:e>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charset="0"/>
                                  </a:rPr>
                                  <m:t>𝛽</m:t>
                                </m:r>
                              </m:e>
                            </m:acc>
                            <m:r>
                              <a:rPr lang="en-US" sz="1400" b="0" i="1" dirty="0" smtClean="0">
                                <a:latin typeface="Cambria Math" charset="0"/>
                              </a:rPr>
                              <m:t>−</m:t>
                            </m:r>
                            <m:r>
                              <a:rPr lang="en-US" sz="1400" b="0" i="1" dirty="0" smtClean="0">
                                <a:latin typeface="Cambria Math" charset="0"/>
                              </a:rPr>
                              <m:t>𝛽</m:t>
                            </m:r>
                          </m:e>
                        </m:d>
                      </m:e>
                      <m:sub>
                        <m:r>
                          <a:rPr lang="en-US" sz="1400" b="0" i="1" dirty="0" smtClean="0">
                            <a:latin typeface="Cambria Math" charset="0"/>
                          </a:rPr>
                          <m:t>2</m:t>
                        </m:r>
                      </m:sub>
                    </m:sSub>
                  </m:oMath>
                </a14:m>
                <a:r>
                  <a:rPr lang="en-US" sz="1400" dirty="0"/>
                  <a:t> )</a:t>
                </a:r>
              </a:p>
              <a:p>
                <a:r>
                  <a:rPr lang="en-US" sz="1400" dirty="0"/>
                  <a:t>L1: Mean(</a:t>
                </a:r>
                <a14:m>
                  <m:oMath xmlns:m="http://schemas.openxmlformats.org/officeDocument/2006/math">
                    <m:sSub>
                      <m:sSubPr>
                        <m:ctrlPr>
                          <a:rPr lang="en-US" sz="1400" i="1" dirty="0">
                            <a:latin typeface="Cambria Math" panose="02040503050406030204" pitchFamily="18" charset="0"/>
                          </a:rPr>
                        </m:ctrlPr>
                      </m:sSubPr>
                      <m:e>
                        <m:d>
                          <m:dPr>
                            <m:begChr m:val="|"/>
                            <m:endChr m:val="|"/>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charset="0"/>
                                  </a:rPr>
                                  <m:t>𝛽</m:t>
                                </m:r>
                              </m:e>
                            </m:acc>
                            <m:r>
                              <a:rPr lang="en-US" sz="1400" i="1" dirty="0">
                                <a:latin typeface="Cambria Math" charset="0"/>
                              </a:rPr>
                              <m:t>−</m:t>
                            </m:r>
                            <m:r>
                              <a:rPr lang="en-US" sz="1400" i="1" dirty="0">
                                <a:latin typeface="Cambria Math" charset="0"/>
                              </a:rPr>
                              <m:t>𝛽</m:t>
                            </m:r>
                          </m:e>
                        </m:d>
                      </m:e>
                      <m:sub>
                        <m:r>
                          <a:rPr lang="en-US" sz="1400" b="0" i="1" dirty="0" smtClean="0">
                            <a:latin typeface="Cambria Math" charset="0"/>
                          </a:rPr>
                          <m:t>1</m:t>
                        </m:r>
                      </m:sub>
                    </m:sSub>
                  </m:oMath>
                </a14:m>
                <a:r>
                  <a:rPr lang="en-US" sz="1400" dirty="0"/>
                  <a:t> )</a:t>
                </a:r>
              </a:p>
              <a:p>
                <a:r>
                  <a:rPr lang="en-US" sz="1400" dirty="0"/>
                  <a:t>SSE: Sum of Squared Error on outcome Prediction</a:t>
                </a:r>
              </a:p>
              <a:p>
                <a:r>
                  <a:rPr lang="en-US" sz="1400" dirty="0"/>
                  <a:t>TP: True </a:t>
                </a:r>
                <a:r>
                  <a:rPr lang="en-US" sz="1400" dirty="0" err="1"/>
                  <a:t>Postive</a:t>
                </a:r>
                <a:endParaRPr lang="en-US" sz="1400" dirty="0"/>
              </a:p>
              <a:p>
                <a:r>
                  <a:rPr lang="en-US" sz="1400" dirty="0"/>
                  <a:t>all: all biomarker covariates (including both prognostic biomarkers and predictive </a:t>
                </a:r>
                <a:r>
                  <a:rPr lang="en-US" sz="1400" dirty="0" err="1"/>
                  <a:t>biomakers</a:t>
                </a:r>
                <a:r>
                  <a:rPr lang="en-US" sz="1400" dirty="0"/>
                  <a:t>)</a:t>
                </a:r>
              </a:p>
              <a:p>
                <a:r>
                  <a:rPr lang="en-US" sz="1400" dirty="0" err="1"/>
                  <a:t>prog</a:t>
                </a:r>
                <a:r>
                  <a:rPr lang="en-US" sz="1400" dirty="0"/>
                  <a:t>: Only on prognostic biomarkers</a:t>
                </a:r>
              </a:p>
              <a:p>
                <a:r>
                  <a:rPr lang="en-US" sz="1400" dirty="0" err="1"/>
                  <a:t>pred</a:t>
                </a:r>
                <a:r>
                  <a:rPr lang="en-US" sz="1400" dirty="0"/>
                  <a:t>: Only on predictive biomarkers</a:t>
                </a:r>
              </a:p>
              <a:p>
                <a:r>
                  <a:rPr lang="en-US" sz="1400" dirty="0" err="1"/>
                  <a:t>num</a:t>
                </a:r>
                <a:r>
                  <a:rPr lang="en-US" sz="1400" dirty="0"/>
                  <a:t>: Model Size </a:t>
                </a:r>
              </a:p>
            </p:txBody>
          </p:sp>
        </mc:Choice>
        <mc:Fallback xmlns="">
          <p:sp>
            <p:nvSpPr>
              <p:cNvPr id="6" name="TextBox 5"/>
              <p:cNvSpPr txBox="1">
                <a:spLocks noRot="1" noChangeAspect="1" noMove="1" noResize="1" noEditPoints="1" noAdjustHandles="1" noChangeArrowheads="1" noChangeShapeType="1" noTextEdit="1"/>
              </p:cNvSpPr>
              <p:nvPr/>
            </p:nvSpPr>
            <p:spPr>
              <a:xfrm>
                <a:off x="582026" y="2859782"/>
                <a:ext cx="7475123" cy="1929887"/>
              </a:xfrm>
              <a:prstGeom prst="rect">
                <a:avLst/>
              </a:prstGeom>
              <a:blipFill rotWithShape="0">
                <a:blip r:embed="rId2"/>
                <a:stretch>
                  <a:fillRect l="-244" b="-2524"/>
                </a:stretch>
              </a:blipFill>
            </p:spPr>
            <p:txBody>
              <a:bodyPr/>
              <a:lstStyle/>
              <a:p>
                <a:r>
                  <a:rPr lang="en-US">
                    <a:noFill/>
                  </a:rPr>
                  <a:t> </a:t>
                </a:r>
              </a:p>
            </p:txBody>
          </p:sp>
        </mc:Fallback>
      </mc:AlternateContent>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8051" y="837834"/>
            <a:ext cx="6563072" cy="1875163"/>
          </a:xfrm>
        </p:spPr>
      </p:pic>
      <p:sp>
        <p:nvSpPr>
          <p:cNvPr id="10" name="Rectangle 9"/>
          <p:cNvSpPr/>
          <p:nvPr/>
        </p:nvSpPr>
        <p:spPr>
          <a:xfrm>
            <a:off x="5076056" y="1419622"/>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7795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SNR=10</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32</a:t>
            </a:fld>
            <a:endParaRPr kumimoji="1" lang="ja-JP" altLang="en-US" dirty="0"/>
          </a:p>
        </p:txBody>
      </p:sp>
      <mc:AlternateContent xmlns:mc="http://schemas.openxmlformats.org/markup-compatibility/2006" xmlns:a14="http://schemas.microsoft.com/office/drawing/2010/main">
        <mc:Choice Requires="a14">
          <p:sp>
            <p:nvSpPr>
              <p:cNvPr id="6" name="TextBox 5"/>
              <p:cNvSpPr txBox="1"/>
              <p:nvPr/>
            </p:nvSpPr>
            <p:spPr>
              <a:xfrm>
                <a:off x="582026" y="2859782"/>
                <a:ext cx="7475123" cy="1929887"/>
              </a:xfrm>
              <a:prstGeom prst="rect">
                <a:avLst/>
              </a:prstGeom>
              <a:noFill/>
            </p:spPr>
            <p:txBody>
              <a:bodyPr wrap="none" rtlCol="0">
                <a:spAutoFit/>
              </a:bodyPr>
              <a:lstStyle/>
              <a:p>
                <a:r>
                  <a:rPr lang="en-US" sz="1400" dirty="0"/>
                  <a:t>L2: Mean(</a:t>
                </a:r>
                <a14:m>
                  <m:oMath xmlns:m="http://schemas.openxmlformats.org/officeDocument/2006/math">
                    <m:sSub>
                      <m:sSubPr>
                        <m:ctrlPr>
                          <a:rPr lang="en-US" sz="1400" b="0" i="1" dirty="0" smtClean="0">
                            <a:latin typeface="Cambria Math" panose="02040503050406030204" pitchFamily="18" charset="0"/>
                          </a:rPr>
                        </m:ctrlPr>
                      </m:sSubPr>
                      <m:e>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charset="0"/>
                                  </a:rPr>
                                  <m:t>𝛽</m:t>
                                </m:r>
                              </m:e>
                            </m:acc>
                            <m:r>
                              <a:rPr lang="en-US" sz="1400" b="0" i="1" dirty="0" smtClean="0">
                                <a:latin typeface="Cambria Math" charset="0"/>
                              </a:rPr>
                              <m:t>−</m:t>
                            </m:r>
                            <m:r>
                              <a:rPr lang="en-US" sz="1400" b="0" i="1" dirty="0" smtClean="0">
                                <a:latin typeface="Cambria Math" charset="0"/>
                              </a:rPr>
                              <m:t>𝛽</m:t>
                            </m:r>
                          </m:e>
                        </m:d>
                      </m:e>
                      <m:sub>
                        <m:r>
                          <a:rPr lang="en-US" sz="1400" b="0" i="1" dirty="0" smtClean="0">
                            <a:latin typeface="Cambria Math" charset="0"/>
                          </a:rPr>
                          <m:t>2</m:t>
                        </m:r>
                      </m:sub>
                    </m:sSub>
                  </m:oMath>
                </a14:m>
                <a:r>
                  <a:rPr lang="en-US" sz="1400" dirty="0"/>
                  <a:t> )</a:t>
                </a:r>
              </a:p>
              <a:p>
                <a:r>
                  <a:rPr lang="en-US" sz="1400" dirty="0"/>
                  <a:t>L1: Mean(</a:t>
                </a:r>
                <a14:m>
                  <m:oMath xmlns:m="http://schemas.openxmlformats.org/officeDocument/2006/math">
                    <m:sSub>
                      <m:sSubPr>
                        <m:ctrlPr>
                          <a:rPr lang="en-US" sz="1400" i="1" dirty="0">
                            <a:latin typeface="Cambria Math" panose="02040503050406030204" pitchFamily="18" charset="0"/>
                          </a:rPr>
                        </m:ctrlPr>
                      </m:sSubPr>
                      <m:e>
                        <m:d>
                          <m:dPr>
                            <m:begChr m:val="|"/>
                            <m:endChr m:val="|"/>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charset="0"/>
                                  </a:rPr>
                                  <m:t>𝛽</m:t>
                                </m:r>
                              </m:e>
                            </m:acc>
                            <m:r>
                              <a:rPr lang="en-US" sz="1400" i="1" dirty="0">
                                <a:latin typeface="Cambria Math" charset="0"/>
                              </a:rPr>
                              <m:t>−</m:t>
                            </m:r>
                            <m:r>
                              <a:rPr lang="en-US" sz="1400" i="1" dirty="0">
                                <a:latin typeface="Cambria Math" charset="0"/>
                              </a:rPr>
                              <m:t>𝛽</m:t>
                            </m:r>
                          </m:e>
                        </m:d>
                      </m:e>
                      <m:sub>
                        <m:r>
                          <a:rPr lang="en-US" sz="1400" b="0" i="1" dirty="0" smtClean="0">
                            <a:latin typeface="Cambria Math" charset="0"/>
                          </a:rPr>
                          <m:t>1</m:t>
                        </m:r>
                      </m:sub>
                    </m:sSub>
                  </m:oMath>
                </a14:m>
                <a:r>
                  <a:rPr lang="en-US" sz="1400" dirty="0"/>
                  <a:t> )</a:t>
                </a:r>
              </a:p>
              <a:p>
                <a:r>
                  <a:rPr lang="en-US" sz="1400" dirty="0"/>
                  <a:t>SSE: Sum of Squared Error on outcome Prediction</a:t>
                </a:r>
              </a:p>
              <a:p>
                <a:r>
                  <a:rPr lang="en-US" sz="1400" dirty="0"/>
                  <a:t>TP: True </a:t>
                </a:r>
                <a:r>
                  <a:rPr lang="en-US" sz="1400" dirty="0" err="1"/>
                  <a:t>Postive</a:t>
                </a:r>
                <a:endParaRPr lang="en-US" sz="1400" dirty="0"/>
              </a:p>
              <a:p>
                <a:r>
                  <a:rPr lang="en-US" sz="1400" dirty="0"/>
                  <a:t>all: all biomarker covariates (including both prognostic biomarkers and predictive </a:t>
                </a:r>
                <a:r>
                  <a:rPr lang="en-US" sz="1400" dirty="0" err="1"/>
                  <a:t>biomakers</a:t>
                </a:r>
                <a:r>
                  <a:rPr lang="en-US" sz="1400" dirty="0"/>
                  <a:t>)</a:t>
                </a:r>
              </a:p>
              <a:p>
                <a:r>
                  <a:rPr lang="en-US" sz="1400" dirty="0" err="1"/>
                  <a:t>prog</a:t>
                </a:r>
                <a:r>
                  <a:rPr lang="en-US" sz="1400" dirty="0"/>
                  <a:t>: Only on prognostic biomarkers</a:t>
                </a:r>
              </a:p>
              <a:p>
                <a:r>
                  <a:rPr lang="en-US" sz="1400" dirty="0" err="1"/>
                  <a:t>pred</a:t>
                </a:r>
                <a:r>
                  <a:rPr lang="en-US" sz="1400" dirty="0"/>
                  <a:t>: Only on predictive biomarkers</a:t>
                </a:r>
              </a:p>
              <a:p>
                <a:r>
                  <a:rPr lang="en-US" sz="1400" dirty="0" err="1"/>
                  <a:t>num</a:t>
                </a:r>
                <a:r>
                  <a:rPr lang="en-US" sz="1400" dirty="0"/>
                  <a:t>: Model Size </a:t>
                </a:r>
              </a:p>
            </p:txBody>
          </p:sp>
        </mc:Choice>
        <mc:Fallback xmlns="">
          <p:sp>
            <p:nvSpPr>
              <p:cNvPr id="6" name="TextBox 5"/>
              <p:cNvSpPr txBox="1">
                <a:spLocks noRot="1" noChangeAspect="1" noMove="1" noResize="1" noEditPoints="1" noAdjustHandles="1" noChangeArrowheads="1" noChangeShapeType="1" noTextEdit="1"/>
              </p:cNvSpPr>
              <p:nvPr/>
            </p:nvSpPr>
            <p:spPr>
              <a:xfrm>
                <a:off x="582026" y="2859782"/>
                <a:ext cx="7475123" cy="1929887"/>
              </a:xfrm>
              <a:prstGeom prst="rect">
                <a:avLst/>
              </a:prstGeom>
              <a:blipFill rotWithShape="0">
                <a:blip r:embed="rId2"/>
                <a:stretch>
                  <a:fillRect l="-244" b="-2524"/>
                </a:stretch>
              </a:blipFill>
            </p:spPr>
            <p:txBody>
              <a:bodyPr/>
              <a:lstStyle/>
              <a:p>
                <a:r>
                  <a:rPr lang="en-US">
                    <a:noFill/>
                  </a:rPr>
                  <a:t> </a:t>
                </a:r>
              </a:p>
            </p:txBody>
          </p:sp>
        </mc:Fallback>
      </mc:AlternateContent>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4368" y="839657"/>
            <a:ext cx="7070438" cy="2020125"/>
          </a:xfrm>
        </p:spPr>
      </p:pic>
      <p:sp>
        <p:nvSpPr>
          <p:cNvPr id="10" name="Rectangle 9"/>
          <p:cNvSpPr/>
          <p:nvPr/>
        </p:nvSpPr>
        <p:spPr>
          <a:xfrm>
            <a:off x="5093159" y="1432580"/>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2738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SNR=20</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33</a:t>
            </a:fld>
            <a:endParaRPr kumimoji="1" lang="ja-JP" altLang="en-US" dirty="0"/>
          </a:p>
        </p:txBody>
      </p:sp>
      <mc:AlternateContent xmlns:mc="http://schemas.openxmlformats.org/markup-compatibility/2006" xmlns:a14="http://schemas.microsoft.com/office/drawing/2010/main">
        <mc:Choice Requires="a14">
          <p:sp>
            <p:nvSpPr>
              <p:cNvPr id="6" name="TextBox 5"/>
              <p:cNvSpPr txBox="1"/>
              <p:nvPr/>
            </p:nvSpPr>
            <p:spPr>
              <a:xfrm>
                <a:off x="582026" y="2859782"/>
                <a:ext cx="7475123" cy="1929887"/>
              </a:xfrm>
              <a:prstGeom prst="rect">
                <a:avLst/>
              </a:prstGeom>
              <a:noFill/>
            </p:spPr>
            <p:txBody>
              <a:bodyPr wrap="none" rtlCol="0">
                <a:spAutoFit/>
              </a:bodyPr>
              <a:lstStyle/>
              <a:p>
                <a:r>
                  <a:rPr lang="en-US" sz="1400" dirty="0"/>
                  <a:t>L2: Mean(</a:t>
                </a:r>
                <a14:m>
                  <m:oMath xmlns:m="http://schemas.openxmlformats.org/officeDocument/2006/math">
                    <m:sSub>
                      <m:sSubPr>
                        <m:ctrlPr>
                          <a:rPr lang="en-US" sz="1400" b="0" i="1" dirty="0" smtClean="0">
                            <a:latin typeface="Cambria Math" panose="02040503050406030204" pitchFamily="18" charset="0"/>
                          </a:rPr>
                        </m:ctrlPr>
                      </m:sSubPr>
                      <m:e>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charset="0"/>
                                  </a:rPr>
                                  <m:t>𝛽</m:t>
                                </m:r>
                              </m:e>
                            </m:acc>
                            <m:r>
                              <a:rPr lang="en-US" sz="1400" b="0" i="1" dirty="0" smtClean="0">
                                <a:latin typeface="Cambria Math" charset="0"/>
                              </a:rPr>
                              <m:t>−</m:t>
                            </m:r>
                            <m:r>
                              <a:rPr lang="en-US" sz="1400" b="0" i="1" dirty="0" smtClean="0">
                                <a:latin typeface="Cambria Math" charset="0"/>
                              </a:rPr>
                              <m:t>𝛽</m:t>
                            </m:r>
                          </m:e>
                        </m:d>
                      </m:e>
                      <m:sub>
                        <m:r>
                          <a:rPr lang="en-US" sz="1400" b="0" i="1" dirty="0" smtClean="0">
                            <a:latin typeface="Cambria Math" charset="0"/>
                          </a:rPr>
                          <m:t>2</m:t>
                        </m:r>
                      </m:sub>
                    </m:sSub>
                  </m:oMath>
                </a14:m>
                <a:r>
                  <a:rPr lang="en-US" sz="1400" dirty="0"/>
                  <a:t> )</a:t>
                </a:r>
              </a:p>
              <a:p>
                <a:r>
                  <a:rPr lang="en-US" sz="1400" dirty="0"/>
                  <a:t>L1: Mean(</a:t>
                </a:r>
                <a14:m>
                  <m:oMath xmlns:m="http://schemas.openxmlformats.org/officeDocument/2006/math">
                    <m:sSub>
                      <m:sSubPr>
                        <m:ctrlPr>
                          <a:rPr lang="en-US" sz="1400" i="1" dirty="0">
                            <a:latin typeface="Cambria Math" panose="02040503050406030204" pitchFamily="18" charset="0"/>
                          </a:rPr>
                        </m:ctrlPr>
                      </m:sSubPr>
                      <m:e>
                        <m:d>
                          <m:dPr>
                            <m:begChr m:val="|"/>
                            <m:endChr m:val="|"/>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charset="0"/>
                                  </a:rPr>
                                  <m:t>𝛽</m:t>
                                </m:r>
                              </m:e>
                            </m:acc>
                            <m:r>
                              <a:rPr lang="en-US" sz="1400" i="1" dirty="0">
                                <a:latin typeface="Cambria Math" charset="0"/>
                              </a:rPr>
                              <m:t>−</m:t>
                            </m:r>
                            <m:r>
                              <a:rPr lang="en-US" sz="1400" i="1" dirty="0">
                                <a:latin typeface="Cambria Math" charset="0"/>
                              </a:rPr>
                              <m:t>𝛽</m:t>
                            </m:r>
                          </m:e>
                        </m:d>
                      </m:e>
                      <m:sub>
                        <m:r>
                          <a:rPr lang="en-US" sz="1400" b="0" i="1" dirty="0" smtClean="0">
                            <a:latin typeface="Cambria Math" charset="0"/>
                          </a:rPr>
                          <m:t>1</m:t>
                        </m:r>
                      </m:sub>
                    </m:sSub>
                  </m:oMath>
                </a14:m>
                <a:r>
                  <a:rPr lang="en-US" sz="1400" dirty="0"/>
                  <a:t> )</a:t>
                </a:r>
              </a:p>
              <a:p>
                <a:r>
                  <a:rPr lang="en-US" sz="1400" dirty="0"/>
                  <a:t>SSE: Sum of Squared Error on outcome Prediction</a:t>
                </a:r>
              </a:p>
              <a:p>
                <a:r>
                  <a:rPr lang="en-US" sz="1400" dirty="0"/>
                  <a:t>TP: True </a:t>
                </a:r>
                <a:r>
                  <a:rPr lang="en-US" sz="1400" dirty="0" err="1"/>
                  <a:t>Postive</a:t>
                </a:r>
                <a:endParaRPr lang="en-US" sz="1400" dirty="0"/>
              </a:p>
              <a:p>
                <a:r>
                  <a:rPr lang="en-US" sz="1400" dirty="0"/>
                  <a:t>all: all biomarker covariates (including both prognostic biomarkers and predictive </a:t>
                </a:r>
                <a:r>
                  <a:rPr lang="en-US" sz="1400" dirty="0" err="1"/>
                  <a:t>biomakers</a:t>
                </a:r>
                <a:r>
                  <a:rPr lang="en-US" sz="1400" dirty="0"/>
                  <a:t>)</a:t>
                </a:r>
              </a:p>
              <a:p>
                <a:r>
                  <a:rPr lang="en-US" sz="1400" dirty="0" err="1"/>
                  <a:t>prog</a:t>
                </a:r>
                <a:r>
                  <a:rPr lang="en-US" sz="1400" dirty="0"/>
                  <a:t>: Only on prognostic biomarkers</a:t>
                </a:r>
              </a:p>
              <a:p>
                <a:r>
                  <a:rPr lang="en-US" sz="1400" dirty="0" err="1"/>
                  <a:t>pred</a:t>
                </a:r>
                <a:r>
                  <a:rPr lang="en-US" sz="1400" dirty="0"/>
                  <a:t>: Only on predictive biomarkers</a:t>
                </a:r>
              </a:p>
              <a:p>
                <a:r>
                  <a:rPr lang="en-US" sz="1400" dirty="0" err="1"/>
                  <a:t>num</a:t>
                </a:r>
                <a:r>
                  <a:rPr lang="en-US" sz="1400" dirty="0"/>
                  <a:t>: Model Size </a:t>
                </a:r>
              </a:p>
            </p:txBody>
          </p:sp>
        </mc:Choice>
        <mc:Fallback xmlns="">
          <p:sp>
            <p:nvSpPr>
              <p:cNvPr id="6" name="TextBox 5"/>
              <p:cNvSpPr txBox="1">
                <a:spLocks noRot="1" noChangeAspect="1" noMove="1" noResize="1" noEditPoints="1" noAdjustHandles="1" noChangeArrowheads="1" noChangeShapeType="1" noTextEdit="1"/>
              </p:cNvSpPr>
              <p:nvPr/>
            </p:nvSpPr>
            <p:spPr>
              <a:xfrm>
                <a:off x="582026" y="2859782"/>
                <a:ext cx="7475123" cy="1929887"/>
              </a:xfrm>
              <a:prstGeom prst="rect">
                <a:avLst/>
              </a:prstGeom>
              <a:blipFill rotWithShape="0">
                <a:blip r:embed="rId2"/>
                <a:stretch>
                  <a:fillRect l="-244" b="-2524"/>
                </a:stretch>
              </a:blipFill>
            </p:spPr>
            <p:txBody>
              <a:bodyPr/>
              <a:lstStyle/>
              <a:p>
                <a:r>
                  <a:rPr lang="en-US">
                    <a:noFill/>
                  </a:rPr>
                  <a:t> </a:t>
                </a:r>
              </a:p>
            </p:txBody>
          </p:sp>
        </mc:Fallback>
      </mc:AlternateContent>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0382" y="819567"/>
            <a:ext cx="6818410" cy="1948117"/>
          </a:xfrm>
        </p:spPr>
      </p:pic>
      <p:sp>
        <p:nvSpPr>
          <p:cNvPr id="9" name="Rectangle 8"/>
          <p:cNvSpPr/>
          <p:nvPr/>
        </p:nvSpPr>
        <p:spPr>
          <a:xfrm>
            <a:off x="5093159" y="1419622"/>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85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SNR=100</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34</a:t>
            </a:fld>
            <a:endParaRPr kumimoji="1" lang="ja-JP" altLang="en-US" dirty="0"/>
          </a:p>
        </p:txBody>
      </p:sp>
      <mc:AlternateContent xmlns:mc="http://schemas.openxmlformats.org/markup-compatibility/2006" xmlns:a14="http://schemas.microsoft.com/office/drawing/2010/main">
        <mc:Choice Requires="a14">
          <p:sp>
            <p:nvSpPr>
              <p:cNvPr id="6" name="TextBox 5"/>
              <p:cNvSpPr txBox="1"/>
              <p:nvPr/>
            </p:nvSpPr>
            <p:spPr>
              <a:xfrm>
                <a:off x="582026" y="2859782"/>
                <a:ext cx="7475123" cy="1929887"/>
              </a:xfrm>
              <a:prstGeom prst="rect">
                <a:avLst/>
              </a:prstGeom>
              <a:noFill/>
            </p:spPr>
            <p:txBody>
              <a:bodyPr wrap="none" rtlCol="0">
                <a:spAutoFit/>
              </a:bodyPr>
              <a:lstStyle/>
              <a:p>
                <a:r>
                  <a:rPr lang="en-US" sz="1400" dirty="0"/>
                  <a:t>L2: Mean(</a:t>
                </a:r>
                <a14:m>
                  <m:oMath xmlns:m="http://schemas.openxmlformats.org/officeDocument/2006/math">
                    <m:sSub>
                      <m:sSubPr>
                        <m:ctrlPr>
                          <a:rPr lang="en-US" sz="1400" b="0" i="1" dirty="0" smtClean="0">
                            <a:latin typeface="Cambria Math" panose="02040503050406030204" pitchFamily="18" charset="0"/>
                          </a:rPr>
                        </m:ctrlPr>
                      </m:sSubPr>
                      <m:e>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charset="0"/>
                                  </a:rPr>
                                  <m:t>𝛽</m:t>
                                </m:r>
                              </m:e>
                            </m:acc>
                            <m:r>
                              <a:rPr lang="en-US" sz="1400" b="0" i="1" dirty="0" smtClean="0">
                                <a:latin typeface="Cambria Math" charset="0"/>
                              </a:rPr>
                              <m:t>−</m:t>
                            </m:r>
                            <m:r>
                              <a:rPr lang="en-US" sz="1400" b="0" i="1" dirty="0" smtClean="0">
                                <a:latin typeface="Cambria Math" charset="0"/>
                              </a:rPr>
                              <m:t>𝛽</m:t>
                            </m:r>
                          </m:e>
                        </m:d>
                      </m:e>
                      <m:sub>
                        <m:r>
                          <a:rPr lang="en-US" sz="1400" b="0" i="1" dirty="0" smtClean="0">
                            <a:latin typeface="Cambria Math" charset="0"/>
                          </a:rPr>
                          <m:t>2</m:t>
                        </m:r>
                      </m:sub>
                    </m:sSub>
                  </m:oMath>
                </a14:m>
                <a:r>
                  <a:rPr lang="en-US" sz="1400" dirty="0"/>
                  <a:t> )</a:t>
                </a:r>
              </a:p>
              <a:p>
                <a:r>
                  <a:rPr lang="en-US" sz="1400" dirty="0"/>
                  <a:t>L1: Mean(</a:t>
                </a:r>
                <a14:m>
                  <m:oMath xmlns:m="http://schemas.openxmlformats.org/officeDocument/2006/math">
                    <m:sSub>
                      <m:sSubPr>
                        <m:ctrlPr>
                          <a:rPr lang="en-US" sz="1400" i="1" dirty="0">
                            <a:latin typeface="Cambria Math" panose="02040503050406030204" pitchFamily="18" charset="0"/>
                          </a:rPr>
                        </m:ctrlPr>
                      </m:sSubPr>
                      <m:e>
                        <m:d>
                          <m:dPr>
                            <m:begChr m:val="|"/>
                            <m:endChr m:val="|"/>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charset="0"/>
                                  </a:rPr>
                                  <m:t>𝛽</m:t>
                                </m:r>
                              </m:e>
                            </m:acc>
                            <m:r>
                              <a:rPr lang="en-US" sz="1400" i="1" dirty="0">
                                <a:latin typeface="Cambria Math" charset="0"/>
                              </a:rPr>
                              <m:t>−</m:t>
                            </m:r>
                            <m:r>
                              <a:rPr lang="en-US" sz="1400" i="1" dirty="0">
                                <a:latin typeface="Cambria Math" charset="0"/>
                              </a:rPr>
                              <m:t>𝛽</m:t>
                            </m:r>
                          </m:e>
                        </m:d>
                      </m:e>
                      <m:sub>
                        <m:r>
                          <a:rPr lang="en-US" sz="1400" b="0" i="1" dirty="0" smtClean="0">
                            <a:latin typeface="Cambria Math" charset="0"/>
                          </a:rPr>
                          <m:t>1</m:t>
                        </m:r>
                      </m:sub>
                    </m:sSub>
                  </m:oMath>
                </a14:m>
                <a:r>
                  <a:rPr lang="en-US" sz="1400" dirty="0"/>
                  <a:t> )</a:t>
                </a:r>
              </a:p>
              <a:p>
                <a:r>
                  <a:rPr lang="en-US" sz="1400" dirty="0"/>
                  <a:t>SSE: Sum of Squared Error on outcome Prediction</a:t>
                </a:r>
              </a:p>
              <a:p>
                <a:r>
                  <a:rPr lang="en-US" sz="1400" dirty="0"/>
                  <a:t>TP: True </a:t>
                </a:r>
                <a:r>
                  <a:rPr lang="en-US" sz="1400" dirty="0" err="1"/>
                  <a:t>Postive</a:t>
                </a:r>
                <a:endParaRPr lang="en-US" sz="1400" dirty="0"/>
              </a:p>
              <a:p>
                <a:r>
                  <a:rPr lang="en-US" sz="1400" dirty="0"/>
                  <a:t>all: all biomarker covariates (including both prognostic biomarkers and predictive </a:t>
                </a:r>
                <a:r>
                  <a:rPr lang="en-US" sz="1400" dirty="0" err="1"/>
                  <a:t>biomakers</a:t>
                </a:r>
                <a:r>
                  <a:rPr lang="en-US" sz="1400" dirty="0"/>
                  <a:t>)</a:t>
                </a:r>
              </a:p>
              <a:p>
                <a:r>
                  <a:rPr lang="en-US" sz="1400" dirty="0" err="1"/>
                  <a:t>prog</a:t>
                </a:r>
                <a:r>
                  <a:rPr lang="en-US" sz="1400" dirty="0"/>
                  <a:t>: Only on prognostic biomarkers</a:t>
                </a:r>
              </a:p>
              <a:p>
                <a:r>
                  <a:rPr lang="en-US" sz="1400" dirty="0" err="1"/>
                  <a:t>pred</a:t>
                </a:r>
                <a:r>
                  <a:rPr lang="en-US" sz="1400" dirty="0"/>
                  <a:t>: Only on predictive biomarkers</a:t>
                </a:r>
              </a:p>
              <a:p>
                <a:r>
                  <a:rPr lang="en-US" sz="1400" dirty="0" err="1"/>
                  <a:t>num</a:t>
                </a:r>
                <a:r>
                  <a:rPr lang="en-US" sz="1400" dirty="0"/>
                  <a:t>: Model Size </a:t>
                </a:r>
              </a:p>
            </p:txBody>
          </p:sp>
        </mc:Choice>
        <mc:Fallback xmlns="">
          <p:sp>
            <p:nvSpPr>
              <p:cNvPr id="6" name="TextBox 5"/>
              <p:cNvSpPr txBox="1">
                <a:spLocks noRot="1" noChangeAspect="1" noMove="1" noResize="1" noEditPoints="1" noAdjustHandles="1" noChangeArrowheads="1" noChangeShapeType="1" noTextEdit="1"/>
              </p:cNvSpPr>
              <p:nvPr/>
            </p:nvSpPr>
            <p:spPr>
              <a:xfrm>
                <a:off x="582026" y="2859782"/>
                <a:ext cx="7475123" cy="1929887"/>
              </a:xfrm>
              <a:prstGeom prst="rect">
                <a:avLst/>
              </a:prstGeom>
              <a:blipFill rotWithShape="0">
                <a:blip r:embed="rId2"/>
                <a:stretch>
                  <a:fillRect l="-244" b="-2524"/>
                </a:stretch>
              </a:blipFill>
            </p:spPr>
            <p:txBody>
              <a:bodyPr/>
              <a:lstStyle/>
              <a:p>
                <a:r>
                  <a:rPr lang="en-US">
                    <a:noFill/>
                  </a:rPr>
                  <a:t> </a:t>
                </a:r>
              </a:p>
            </p:txBody>
          </p:sp>
        </mc:Fallback>
      </mc:AlternateContent>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6023" y="788433"/>
            <a:ext cx="7067128" cy="2019179"/>
          </a:xfrm>
        </p:spPr>
      </p:pic>
      <p:sp>
        <p:nvSpPr>
          <p:cNvPr id="10" name="Rectangle 9"/>
          <p:cNvSpPr/>
          <p:nvPr/>
        </p:nvSpPr>
        <p:spPr>
          <a:xfrm>
            <a:off x="5093159" y="1419622"/>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87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Distributions of TPR on Predictive Biomarkers Across All Simulations</a:t>
            </a:r>
          </a:p>
        </p:txBody>
      </p:sp>
      <p:sp>
        <p:nvSpPr>
          <p:cNvPr id="3" name="Text Placeholder 2"/>
          <p:cNvSpPr>
            <a:spLocks noGrp="1"/>
          </p:cNvSpPr>
          <p:nvPr>
            <p:ph type="body" idx="1"/>
          </p:nvPr>
        </p:nvSpPr>
        <p:spPr/>
        <p:txBody>
          <a:bodyPr>
            <a:normAutofit lnSpcReduction="10000"/>
          </a:bodyPr>
          <a:lstStyle/>
          <a:p>
            <a:r>
              <a:rPr lang="en-US" dirty="0"/>
              <a:t>SNR=1</a:t>
            </a:r>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29926" y="1403350"/>
            <a:ext cx="3442349" cy="2963863"/>
          </a:xfrm>
        </p:spPr>
      </p:pic>
      <p:sp>
        <p:nvSpPr>
          <p:cNvPr id="5" name="Text Placeholder 4"/>
          <p:cNvSpPr>
            <a:spLocks noGrp="1"/>
          </p:cNvSpPr>
          <p:nvPr>
            <p:ph type="body" sz="quarter" idx="3"/>
          </p:nvPr>
        </p:nvSpPr>
        <p:spPr/>
        <p:txBody>
          <a:bodyPr>
            <a:normAutofit lnSpcReduction="10000"/>
          </a:bodyPr>
          <a:lstStyle/>
          <a:p>
            <a:r>
              <a:rPr lang="en-US" dirty="0"/>
              <a:t>SNR=5</a:t>
            </a:r>
          </a:p>
        </p:txBody>
      </p:sp>
      <p:pic>
        <p:nvPicPr>
          <p:cNvPr id="10" name="Content Placeholder 9"/>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944738" y="1403350"/>
            <a:ext cx="3442349" cy="2963863"/>
          </a:xfrm>
        </p:spPr>
      </p:pic>
      <p:sp>
        <p:nvSpPr>
          <p:cNvPr id="7" name="Footer Placeholder 6"/>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8" name="Slide Number Placeholder 7"/>
          <p:cNvSpPr>
            <a:spLocks noGrp="1"/>
          </p:cNvSpPr>
          <p:nvPr>
            <p:ph type="sldNum" sz="quarter" idx="12"/>
          </p:nvPr>
        </p:nvSpPr>
        <p:spPr/>
        <p:txBody>
          <a:bodyPr/>
          <a:lstStyle/>
          <a:p>
            <a:fld id="{E9B57936-92EF-4126-AE48-1D9D36D15E98}" type="slidenum">
              <a:rPr kumimoji="1" lang="ja-JP" altLang="en-US" smtClean="0"/>
              <a:pPr/>
              <a:t>35</a:t>
            </a:fld>
            <a:endParaRPr kumimoji="1" lang="ja-JP" altLang="en-US" dirty="0"/>
          </a:p>
        </p:txBody>
      </p:sp>
    </p:spTree>
    <p:extLst>
      <p:ext uri="{BB962C8B-B14F-4D97-AF65-F5344CB8AC3E}">
        <p14:creationId xmlns:p14="http://schemas.microsoft.com/office/powerpoint/2010/main" val="748659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Distributions of TPR on Predictive Biomarkers Across All Simulations</a:t>
            </a:r>
          </a:p>
        </p:txBody>
      </p:sp>
      <p:sp>
        <p:nvSpPr>
          <p:cNvPr id="3" name="Text Placeholder 2"/>
          <p:cNvSpPr>
            <a:spLocks noGrp="1"/>
          </p:cNvSpPr>
          <p:nvPr>
            <p:ph type="body" idx="1"/>
          </p:nvPr>
        </p:nvSpPr>
        <p:spPr/>
        <p:txBody>
          <a:bodyPr>
            <a:normAutofit lnSpcReduction="10000"/>
          </a:bodyPr>
          <a:lstStyle/>
          <a:p>
            <a:r>
              <a:rPr lang="en-US" dirty="0"/>
              <a:t>SNR=10</a:t>
            </a:r>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29926" y="1403350"/>
            <a:ext cx="3442349" cy="2963863"/>
          </a:xfrm>
        </p:spPr>
      </p:pic>
      <p:sp>
        <p:nvSpPr>
          <p:cNvPr id="5" name="Text Placeholder 4"/>
          <p:cNvSpPr>
            <a:spLocks noGrp="1"/>
          </p:cNvSpPr>
          <p:nvPr>
            <p:ph type="body" sz="quarter" idx="3"/>
          </p:nvPr>
        </p:nvSpPr>
        <p:spPr/>
        <p:txBody>
          <a:bodyPr>
            <a:normAutofit lnSpcReduction="10000"/>
          </a:bodyPr>
          <a:lstStyle/>
          <a:p>
            <a:r>
              <a:rPr lang="en-US" dirty="0"/>
              <a:t>SNR=20</a:t>
            </a:r>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945983" y="1403350"/>
            <a:ext cx="3439858" cy="2963863"/>
          </a:xfrm>
        </p:spPr>
      </p:pic>
      <p:sp>
        <p:nvSpPr>
          <p:cNvPr id="7" name="Footer Placeholder 6"/>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8" name="Slide Number Placeholder 7"/>
          <p:cNvSpPr>
            <a:spLocks noGrp="1"/>
          </p:cNvSpPr>
          <p:nvPr>
            <p:ph type="sldNum" sz="quarter" idx="12"/>
          </p:nvPr>
        </p:nvSpPr>
        <p:spPr/>
        <p:txBody>
          <a:bodyPr/>
          <a:lstStyle/>
          <a:p>
            <a:fld id="{E9B57936-92EF-4126-AE48-1D9D36D15E98}" type="slidenum">
              <a:rPr kumimoji="1" lang="ja-JP" altLang="en-US" smtClean="0"/>
              <a:pPr/>
              <a:t>36</a:t>
            </a:fld>
            <a:endParaRPr kumimoji="1" lang="ja-JP" altLang="en-US" dirty="0"/>
          </a:p>
        </p:txBody>
      </p:sp>
    </p:spTree>
    <p:extLst>
      <p:ext uri="{BB962C8B-B14F-4D97-AF65-F5344CB8AC3E}">
        <p14:creationId xmlns:p14="http://schemas.microsoft.com/office/powerpoint/2010/main" val="486827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Distributions of TPR on Predictive Biomarkers Across All Simulations</a:t>
            </a:r>
          </a:p>
        </p:txBody>
      </p:sp>
      <p:sp>
        <p:nvSpPr>
          <p:cNvPr id="3" name="Text Placeholder 2"/>
          <p:cNvSpPr>
            <a:spLocks noGrp="1"/>
          </p:cNvSpPr>
          <p:nvPr>
            <p:ph type="body" idx="1"/>
          </p:nvPr>
        </p:nvSpPr>
        <p:spPr/>
        <p:txBody>
          <a:bodyPr>
            <a:normAutofit lnSpcReduction="10000"/>
          </a:bodyPr>
          <a:lstStyle/>
          <a:p>
            <a:r>
              <a:rPr lang="en-US" dirty="0"/>
              <a:t>SNR=100</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1171" y="1403350"/>
            <a:ext cx="3439858" cy="2963863"/>
          </a:xfrm>
        </p:spPr>
      </p:pic>
      <p:sp>
        <p:nvSpPr>
          <p:cNvPr id="5" name="Text Placeholder 4"/>
          <p:cNvSpPr>
            <a:spLocks noGrp="1"/>
          </p:cNvSpPr>
          <p:nvPr>
            <p:ph type="body" sz="quarter" idx="3"/>
          </p:nvPr>
        </p:nvSpPr>
        <p:spPr/>
        <p:txBody>
          <a:bodyPr>
            <a:normAutofit lnSpcReduction="10000"/>
          </a:bodyPr>
          <a:lstStyle/>
          <a:p>
            <a:endParaRPr lang="en-US" dirty="0"/>
          </a:p>
        </p:txBody>
      </p:sp>
      <p:sp>
        <p:nvSpPr>
          <p:cNvPr id="6" name="Content Placeholder 5"/>
          <p:cNvSpPr>
            <a:spLocks noGrp="1"/>
          </p:cNvSpPr>
          <p:nvPr>
            <p:ph sz="quarter" idx="4"/>
          </p:nvPr>
        </p:nvSpPr>
        <p:spPr/>
        <p:txBody>
          <a:bodyPr/>
          <a:lstStyle/>
          <a:p>
            <a:endParaRPr lang="en-US"/>
          </a:p>
        </p:txBody>
      </p:sp>
      <p:sp>
        <p:nvSpPr>
          <p:cNvPr id="7" name="Footer Placeholder 6"/>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8" name="Slide Number Placeholder 7"/>
          <p:cNvSpPr>
            <a:spLocks noGrp="1"/>
          </p:cNvSpPr>
          <p:nvPr>
            <p:ph type="sldNum" sz="quarter" idx="12"/>
          </p:nvPr>
        </p:nvSpPr>
        <p:spPr/>
        <p:txBody>
          <a:bodyPr/>
          <a:lstStyle/>
          <a:p>
            <a:fld id="{E9B57936-92EF-4126-AE48-1D9D36D15E98}" type="slidenum">
              <a:rPr kumimoji="1" lang="ja-JP" altLang="en-US" smtClean="0"/>
              <a:pPr/>
              <a:t>37</a:t>
            </a:fld>
            <a:endParaRPr kumimoji="1" lang="ja-JP" altLang="en-US" dirty="0"/>
          </a:p>
        </p:txBody>
      </p:sp>
    </p:spTree>
    <p:extLst>
      <p:ext uri="{BB962C8B-B14F-4D97-AF65-F5344CB8AC3E}">
        <p14:creationId xmlns:p14="http://schemas.microsoft.com/office/powerpoint/2010/main" val="193988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9869" y="927100"/>
            <a:ext cx="6111875" cy="3667125"/>
          </a:xfrm>
        </p:spPr>
      </p:pic>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38</a:t>
            </a:fld>
            <a:endParaRPr kumimoji="1" lang="ja-JP" altLang="en-US" dirty="0"/>
          </a:p>
        </p:txBody>
      </p:sp>
    </p:spTree>
    <p:extLst>
      <p:ext uri="{BB962C8B-B14F-4D97-AF65-F5344CB8AC3E}">
        <p14:creationId xmlns:p14="http://schemas.microsoft.com/office/powerpoint/2010/main" val="2137718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almacgroup.com/wp-content/uploads/2017/05/image-two.png">
            <a:extLst>
              <a:ext uri="{FF2B5EF4-FFF2-40B4-BE49-F238E27FC236}">
                <a16:creationId xmlns:a16="http://schemas.microsoft.com/office/drawing/2014/main" id="{E867E7A2-8CC0-46B4-BFF0-6C32B06ABEE2}"/>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3044" t="6053"/>
          <a:stretch/>
        </p:blipFill>
        <p:spPr bwMode="auto">
          <a:xfrm>
            <a:off x="535577" y="1071154"/>
            <a:ext cx="7929880" cy="30542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E2B386B-E39D-49FE-A910-C82ADD38FF9D}"/>
              </a:ext>
            </a:extLst>
          </p:cNvPr>
          <p:cNvSpPr/>
          <p:nvPr/>
        </p:nvSpPr>
        <p:spPr>
          <a:xfrm>
            <a:off x="475805" y="874000"/>
            <a:ext cx="3775166" cy="1724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a:extLst>
              <a:ext uri="{FF2B5EF4-FFF2-40B4-BE49-F238E27FC236}">
                <a16:creationId xmlns:a16="http://schemas.microsoft.com/office/drawing/2014/main" id="{0773589D-C5B3-4615-A900-47F413CA0D37}"/>
              </a:ext>
            </a:extLst>
          </p:cNvPr>
          <p:cNvSpPr txBox="1"/>
          <p:nvPr/>
        </p:nvSpPr>
        <p:spPr>
          <a:xfrm>
            <a:off x="6016180" y="3298372"/>
            <a:ext cx="496389" cy="300082"/>
          </a:xfrm>
          <a:prstGeom prst="rect">
            <a:avLst/>
          </a:prstGeom>
          <a:noFill/>
        </p:spPr>
        <p:txBody>
          <a:bodyPr wrap="square" rtlCol="0">
            <a:spAutoFit/>
          </a:bodyPr>
          <a:lstStyle/>
          <a:p>
            <a:r>
              <a:rPr lang="en-US" sz="1350" dirty="0">
                <a:solidFill>
                  <a:schemeClr val="accent6">
                    <a:lumMod val="75000"/>
                  </a:schemeClr>
                </a:solidFill>
                <a:latin typeface="Arial Black" panose="020B0A04020102020204" pitchFamily="34" charset="0"/>
              </a:rPr>
              <a:t>X</a:t>
            </a:r>
          </a:p>
        </p:txBody>
      </p:sp>
      <p:sp>
        <p:nvSpPr>
          <p:cNvPr id="7" name="Rectangle: Rounded Corners 6">
            <a:extLst>
              <a:ext uri="{FF2B5EF4-FFF2-40B4-BE49-F238E27FC236}">
                <a16:creationId xmlns:a16="http://schemas.microsoft.com/office/drawing/2014/main" id="{D8171938-008D-42E2-BEAB-8033B90F3225}"/>
              </a:ext>
            </a:extLst>
          </p:cNvPr>
          <p:cNvSpPr/>
          <p:nvPr/>
        </p:nvSpPr>
        <p:spPr>
          <a:xfrm>
            <a:off x="5930537" y="1835332"/>
            <a:ext cx="483326" cy="39841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C7B28F70-E44D-430F-A8AD-A49444776531}"/>
              </a:ext>
            </a:extLst>
          </p:cNvPr>
          <p:cNvSpPr txBox="1"/>
          <p:nvPr/>
        </p:nvSpPr>
        <p:spPr>
          <a:xfrm>
            <a:off x="6016180" y="1956749"/>
            <a:ext cx="496389" cy="300082"/>
          </a:xfrm>
          <a:prstGeom prst="rect">
            <a:avLst/>
          </a:prstGeom>
          <a:noFill/>
        </p:spPr>
        <p:txBody>
          <a:bodyPr wrap="square" rtlCol="0">
            <a:spAutoFit/>
          </a:bodyPr>
          <a:lstStyle/>
          <a:p>
            <a:r>
              <a:rPr lang="en-US" sz="1350" dirty="0">
                <a:solidFill>
                  <a:schemeClr val="accent6">
                    <a:lumMod val="75000"/>
                  </a:schemeClr>
                </a:solidFill>
                <a:latin typeface="Arial Black" panose="020B0A04020102020204" pitchFamily="34" charset="0"/>
              </a:rPr>
              <a:t>X</a:t>
            </a:r>
          </a:p>
        </p:txBody>
      </p:sp>
      <p:sp>
        <p:nvSpPr>
          <p:cNvPr id="12" name="Title 1">
            <a:extLst>
              <a:ext uri="{FF2B5EF4-FFF2-40B4-BE49-F238E27FC236}">
                <a16:creationId xmlns:a16="http://schemas.microsoft.com/office/drawing/2014/main" id="{38583C8C-DF97-4568-BBC0-1E6B87C39B83}"/>
              </a:ext>
            </a:extLst>
          </p:cNvPr>
          <p:cNvSpPr>
            <a:spLocks noGrp="1"/>
          </p:cNvSpPr>
          <p:nvPr>
            <p:ph type="title"/>
          </p:nvPr>
        </p:nvSpPr>
        <p:spPr>
          <a:xfrm>
            <a:off x="316308" y="13328"/>
            <a:ext cx="7886700" cy="994172"/>
          </a:xfrm>
        </p:spPr>
        <p:txBody>
          <a:bodyPr/>
          <a:lstStyle/>
          <a:p>
            <a:r>
              <a:rPr lang="en-US" dirty="0"/>
              <a:t>Patient Subgroup Identification</a:t>
            </a:r>
          </a:p>
        </p:txBody>
      </p:sp>
    </p:spTree>
    <p:extLst>
      <p:ext uri="{BB962C8B-B14F-4D97-AF65-F5344CB8AC3E}">
        <p14:creationId xmlns:p14="http://schemas.microsoft.com/office/powerpoint/2010/main" val="1208105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9869" y="927100"/>
            <a:ext cx="6111875" cy="3667125"/>
          </a:xfrm>
        </p:spPr>
      </p:pic>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39</a:t>
            </a:fld>
            <a:endParaRPr kumimoji="1" lang="ja-JP" altLang="en-US" dirty="0"/>
          </a:p>
        </p:txBody>
      </p:sp>
    </p:spTree>
    <p:extLst>
      <p:ext uri="{BB962C8B-B14F-4D97-AF65-F5344CB8AC3E}">
        <p14:creationId xmlns:p14="http://schemas.microsoft.com/office/powerpoint/2010/main" val="1232070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Other number of </a:t>
            </a:r>
            <a:r>
              <a:rPr lang="en-US" dirty="0" err="1"/>
              <a:t>biomakers</a:t>
            </a:r>
            <a:endParaRPr lang="en-US" dirty="0"/>
          </a:p>
        </p:txBody>
      </p:sp>
    </p:spTree>
    <p:extLst>
      <p:ext uri="{BB962C8B-B14F-4D97-AF65-F5344CB8AC3E}">
        <p14:creationId xmlns:p14="http://schemas.microsoft.com/office/powerpoint/2010/main" val="1196191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of genes=50 and total dimension=106</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5806" y="1490662"/>
            <a:ext cx="7620000" cy="2540000"/>
          </a:xfrm>
        </p:spPr>
      </p:pic>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41</a:t>
            </a:fld>
            <a:endParaRPr kumimoji="1" lang="ja-JP" altLang="en-US" dirty="0"/>
          </a:p>
        </p:txBody>
      </p:sp>
      <p:sp>
        <p:nvSpPr>
          <p:cNvPr id="7" name="Rectangle 6"/>
          <p:cNvSpPr/>
          <p:nvPr/>
        </p:nvSpPr>
        <p:spPr>
          <a:xfrm>
            <a:off x="6012160" y="2139702"/>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097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When number of biomarkers &gt; sample size</a:t>
            </a:r>
          </a:p>
          <a:p>
            <a:endParaRPr lang="en-US" dirty="0"/>
          </a:p>
        </p:txBody>
      </p:sp>
    </p:spTree>
    <p:extLst>
      <p:ext uri="{BB962C8B-B14F-4D97-AF65-F5344CB8AC3E}">
        <p14:creationId xmlns:p14="http://schemas.microsoft.com/office/powerpoint/2010/main" val="13927940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of genes=200 and total dimension=406</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43</a:t>
            </a:fld>
            <a:endParaRPr kumimoji="1" lang="ja-JP" alt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5806" y="1490662"/>
            <a:ext cx="7620000" cy="2540000"/>
          </a:xfrm>
        </p:spPr>
      </p:pic>
      <p:sp>
        <p:nvSpPr>
          <p:cNvPr id="8" name="Rectangle 7"/>
          <p:cNvSpPr/>
          <p:nvPr/>
        </p:nvSpPr>
        <p:spPr>
          <a:xfrm>
            <a:off x="6084168" y="2211710"/>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74341" y="3056466"/>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55514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When covariates are SNP</a:t>
            </a:r>
          </a:p>
        </p:txBody>
      </p:sp>
    </p:spTree>
    <p:extLst>
      <p:ext uri="{BB962C8B-B14F-4D97-AF65-F5344CB8AC3E}">
        <p14:creationId xmlns:p14="http://schemas.microsoft.com/office/powerpoint/2010/main" val="12448916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SNP</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45</a:t>
            </a:fld>
            <a:endParaRPr kumimoji="1" lang="ja-JP" alt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5806" y="1490662"/>
            <a:ext cx="7620000" cy="2540000"/>
          </a:xfrm>
        </p:spPr>
      </p:pic>
      <p:sp>
        <p:nvSpPr>
          <p:cNvPr id="8" name="Rectangle 7"/>
          <p:cNvSpPr/>
          <p:nvPr/>
        </p:nvSpPr>
        <p:spPr>
          <a:xfrm>
            <a:off x="6029263" y="2211710"/>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9225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Real Data</a:t>
            </a:r>
          </a:p>
        </p:txBody>
      </p:sp>
    </p:spTree>
    <p:extLst>
      <p:ext uri="{BB962C8B-B14F-4D97-AF65-F5344CB8AC3E}">
        <p14:creationId xmlns:p14="http://schemas.microsoft.com/office/powerpoint/2010/main" val="49953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Steps</a:t>
            </a:r>
          </a:p>
        </p:txBody>
      </p:sp>
      <p:sp>
        <p:nvSpPr>
          <p:cNvPr id="3" name="Content Placeholder 2"/>
          <p:cNvSpPr>
            <a:spLocks noGrp="1"/>
          </p:cNvSpPr>
          <p:nvPr>
            <p:ph idx="1"/>
          </p:nvPr>
        </p:nvSpPr>
        <p:spPr/>
        <p:txBody>
          <a:bodyPr/>
          <a:lstStyle/>
          <a:p>
            <a:r>
              <a:rPr lang="en-US" dirty="0"/>
              <a:t>Overlapping Simulations</a:t>
            </a:r>
          </a:p>
          <a:p>
            <a:r>
              <a:rPr lang="en-US" dirty="0"/>
              <a:t>Stop Criterion</a:t>
            </a:r>
          </a:p>
          <a:p>
            <a:r>
              <a:rPr lang="en-US" dirty="0"/>
              <a:t>Combination of </a:t>
            </a:r>
          </a:p>
          <a:p>
            <a:r>
              <a:rPr lang="en-US" dirty="0"/>
              <a:t>Endpoints</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47</a:t>
            </a:fld>
            <a:endParaRPr kumimoji="1" lang="ja-JP" altLang="en-US" dirty="0"/>
          </a:p>
        </p:txBody>
      </p:sp>
    </p:spTree>
    <p:extLst>
      <p:ext uri="{BB962C8B-B14F-4D97-AF65-F5344CB8AC3E}">
        <p14:creationId xmlns:p14="http://schemas.microsoft.com/office/powerpoint/2010/main" val="5945477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48</a:t>
            </a:fld>
            <a:endParaRPr kumimoji="1" lang="ja-JP" altLang="en-US" dirty="0"/>
          </a:p>
        </p:txBody>
      </p:sp>
    </p:spTree>
    <p:extLst>
      <p:ext uri="{BB962C8B-B14F-4D97-AF65-F5344CB8AC3E}">
        <p14:creationId xmlns:p14="http://schemas.microsoft.com/office/powerpoint/2010/main" val="180618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pic>
        <p:nvPicPr>
          <p:cNvPr id="6" name="Content Placeholder 5"/>
          <p:cNvPicPr>
            <a:picLocks noGrp="1" noChangeAspect="1"/>
          </p:cNvPicPr>
          <p:nvPr>
            <p:ph idx="1"/>
          </p:nvPr>
        </p:nvPicPr>
        <p:blipFill>
          <a:blip r:embed="rId2"/>
          <a:stretch>
            <a:fillRect/>
          </a:stretch>
        </p:blipFill>
        <p:spPr>
          <a:xfrm>
            <a:off x="404813" y="1179961"/>
            <a:ext cx="8281987" cy="3161403"/>
          </a:xfrm>
          <a:prstGeom prst="rect">
            <a:avLst/>
          </a:prstGeom>
        </p:spPr>
      </p:pic>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4</a:t>
            </a:fld>
            <a:endParaRPr kumimoji="1" lang="ja-JP" altLang="en-US" dirty="0"/>
          </a:p>
        </p:txBody>
      </p:sp>
    </p:spTree>
    <p:extLst>
      <p:ext uri="{BB962C8B-B14F-4D97-AF65-F5344CB8AC3E}">
        <p14:creationId xmlns:p14="http://schemas.microsoft.com/office/powerpoint/2010/main" val="20247622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Thanks!</a:t>
            </a:r>
          </a:p>
        </p:txBody>
      </p:sp>
    </p:spTree>
    <p:extLst>
      <p:ext uri="{BB962C8B-B14F-4D97-AF65-F5344CB8AC3E}">
        <p14:creationId xmlns:p14="http://schemas.microsoft.com/office/powerpoint/2010/main" val="577405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Lasso</a:t>
            </a:r>
          </a:p>
        </p:txBody>
      </p:sp>
      <p:pic>
        <p:nvPicPr>
          <p:cNvPr id="6" name="Content Placeholder 5"/>
          <p:cNvPicPr>
            <a:picLocks noGrp="1" noChangeAspect="1"/>
          </p:cNvPicPr>
          <p:nvPr>
            <p:ph idx="1"/>
          </p:nvPr>
        </p:nvPicPr>
        <p:blipFill>
          <a:blip r:embed="rId2"/>
          <a:stretch>
            <a:fillRect/>
          </a:stretch>
        </p:blipFill>
        <p:spPr>
          <a:xfrm>
            <a:off x="691765" y="927100"/>
            <a:ext cx="7708083" cy="3667125"/>
          </a:xfrm>
          <a:prstGeom prst="rect">
            <a:avLst/>
          </a:prstGeom>
        </p:spPr>
      </p:pic>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5</a:t>
            </a:fld>
            <a:endParaRPr kumimoji="1" lang="ja-JP" altLang="en-US" dirty="0"/>
          </a:p>
        </p:txBody>
      </p:sp>
    </p:spTree>
    <p:extLst>
      <p:ext uri="{BB962C8B-B14F-4D97-AF65-F5344CB8AC3E}">
        <p14:creationId xmlns:p14="http://schemas.microsoft.com/office/powerpoint/2010/main" val="567980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Function</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6</a:t>
            </a:fld>
            <a:endParaRPr kumimoji="1" lang="ja-JP" altLang="en-US" dirty="0"/>
          </a:p>
        </p:txBody>
      </p:sp>
      <p:pic>
        <p:nvPicPr>
          <p:cNvPr id="12" name="Content Placeholder 11"/>
          <p:cNvPicPr>
            <a:picLocks noGrp="1" noChangeAspect="1"/>
          </p:cNvPicPr>
          <p:nvPr>
            <p:ph idx="1"/>
          </p:nvPr>
        </p:nvPicPr>
        <p:blipFill>
          <a:blip r:embed="rId2"/>
          <a:stretch>
            <a:fillRect/>
          </a:stretch>
        </p:blipFill>
        <p:spPr>
          <a:xfrm>
            <a:off x="1541825" y="927100"/>
            <a:ext cx="6007963" cy="3667125"/>
          </a:xfrm>
          <a:prstGeom prst="rect">
            <a:avLst/>
          </a:prstGeom>
        </p:spPr>
      </p:pic>
    </p:spTree>
    <p:extLst>
      <p:ext uri="{BB962C8B-B14F-4D97-AF65-F5344CB8AC3E}">
        <p14:creationId xmlns:p14="http://schemas.microsoft.com/office/powerpoint/2010/main" val="2059846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7</a:t>
            </a:fld>
            <a:endParaRPr kumimoji="1" lang="ja-JP" altLang="en-US" dirty="0"/>
          </a:p>
        </p:txBody>
      </p:sp>
      <p:pic>
        <p:nvPicPr>
          <p:cNvPr id="11" name="Content Placeholder 1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29025" y="927100"/>
            <a:ext cx="1833562" cy="3667125"/>
          </a:xfrm>
        </p:spPr>
      </p:pic>
      <p:sp>
        <p:nvSpPr>
          <p:cNvPr id="9" name="Oval 8"/>
          <p:cNvSpPr/>
          <p:nvPr/>
        </p:nvSpPr>
        <p:spPr>
          <a:xfrm>
            <a:off x="3923928" y="555526"/>
            <a:ext cx="864096" cy="8640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932040" y="3447973"/>
            <a:ext cx="864096" cy="8640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611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2" grpId="0" animBg="1"/>
      <p:bldP spid="1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Net</a:t>
            </a:r>
          </a:p>
        </p:txBody>
      </p:sp>
      <p:pic>
        <p:nvPicPr>
          <p:cNvPr id="6" name="Content Placeholder 5"/>
          <p:cNvPicPr>
            <a:picLocks noGrp="1" noChangeAspect="1"/>
          </p:cNvPicPr>
          <p:nvPr>
            <p:ph idx="1"/>
          </p:nvPr>
        </p:nvPicPr>
        <p:blipFill>
          <a:blip r:embed="rId2"/>
          <a:stretch>
            <a:fillRect/>
          </a:stretch>
        </p:blipFill>
        <p:spPr>
          <a:xfrm>
            <a:off x="995340" y="927100"/>
            <a:ext cx="7100933" cy="3667125"/>
          </a:xfrm>
          <a:prstGeom prst="rect">
            <a:avLst/>
          </a:prstGeom>
        </p:spPr>
      </p:pic>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8</a:t>
            </a:fld>
            <a:endParaRPr kumimoji="1" lang="ja-JP" altLang="en-US" dirty="0"/>
          </a:p>
        </p:txBody>
      </p:sp>
    </p:spTree>
    <p:extLst>
      <p:ext uri="{BB962C8B-B14F-4D97-AF65-F5344CB8AC3E}">
        <p14:creationId xmlns:p14="http://schemas.microsoft.com/office/powerpoint/2010/main" val="417359069"/>
      </p:ext>
    </p:extLst>
  </p:cSld>
  <p:clrMapOvr>
    <a:masterClrMapping/>
  </p:clrMapOvr>
</p:sld>
</file>

<file path=ppt/theme/theme1.xml><?xml version="1.0" encoding="utf-8"?>
<a:theme xmlns:a="http://schemas.openxmlformats.org/drawingml/2006/main" name="Takeda_ppt_uroko_tpc_akanered">
  <a:themeElements>
    <a:clrScheme name="ユーザー定義 1">
      <a:dk1>
        <a:srgbClr val="000000"/>
      </a:dk1>
      <a:lt1>
        <a:srgbClr val="FFFFFF"/>
      </a:lt1>
      <a:dk2>
        <a:srgbClr val="000000"/>
      </a:dk2>
      <a:lt2>
        <a:srgbClr val="FFFFFF"/>
      </a:lt2>
      <a:accent1>
        <a:srgbClr val="EA5532"/>
      </a:accent1>
      <a:accent2>
        <a:srgbClr val="A7381D"/>
      </a:accent2>
      <a:accent3>
        <a:srgbClr val="F6BBAD"/>
      </a:accent3>
      <a:accent4>
        <a:srgbClr val="898989"/>
      </a:accent4>
      <a:accent5>
        <a:srgbClr val="4C4948"/>
      </a:accent5>
      <a:accent6>
        <a:srgbClr val="DDDDDD"/>
      </a:accent6>
      <a:hlink>
        <a:srgbClr val="000000"/>
      </a:hlink>
      <a:folHlink>
        <a:srgbClr val="000000"/>
      </a:folHlink>
    </a:clrScheme>
    <a:fontScheme name="Takeda Typeface">
      <a:majorFont>
        <a:latin typeface="Arial"/>
        <a:ea typeface="HGPｺﾞｼｯｸM"/>
        <a:cs typeface=""/>
      </a:majorFont>
      <a:minorFont>
        <a:latin typeface="Arial"/>
        <a:ea typeface="HGPｺﾞｼｯｸ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Dakiyama_PPTwide_template_2017</Template>
  <TotalTime>1165</TotalTime>
  <Words>1060</Words>
  <Application>Microsoft Office PowerPoint</Application>
  <PresentationFormat>On-screen Show (16:9)</PresentationFormat>
  <Paragraphs>239</Paragraphs>
  <Slides>50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Meiryo</vt:lpstr>
      <vt:lpstr>Meiryo</vt:lpstr>
      <vt:lpstr>ＭＳ Ｐゴシック</vt:lpstr>
      <vt:lpstr>Arial</vt:lpstr>
      <vt:lpstr>Arial Black</vt:lpstr>
      <vt:lpstr>Arial Unicode MS</vt:lpstr>
      <vt:lpstr>Calibri</vt:lpstr>
      <vt:lpstr>Cambria Math</vt:lpstr>
      <vt:lpstr>HGPｺﾞｼｯｸM</vt:lpstr>
      <vt:lpstr>Takeda_ppt_uroko_tpc_akanered</vt:lpstr>
      <vt:lpstr>Generalized Group Lasso for Predictive Biomarkers Selection</vt:lpstr>
      <vt:lpstr>Outline</vt:lpstr>
      <vt:lpstr>Prognostic Biomarkers and Predictive Biomarkers</vt:lpstr>
      <vt:lpstr>Patient Subgroup Identification</vt:lpstr>
      <vt:lpstr>Model</vt:lpstr>
      <vt:lpstr>Group Lasso</vt:lpstr>
      <vt:lpstr>Loss Function</vt:lpstr>
      <vt:lpstr>PowerPoint Presentation</vt:lpstr>
      <vt:lpstr>Elastic Net</vt:lpstr>
      <vt:lpstr>Adaptive Weights</vt:lpstr>
      <vt:lpstr>Optimization Strategies</vt:lpstr>
      <vt:lpstr>Algorithm</vt:lpstr>
      <vt:lpstr>PowerPoint Presentation</vt:lpstr>
      <vt:lpstr>Simulation Setup</vt:lpstr>
      <vt:lpstr>Signal/Noise ratio (SNR)</vt:lpstr>
      <vt:lpstr>Other methods</vt:lpstr>
      <vt:lpstr>PowerPoint Presentation</vt:lpstr>
      <vt:lpstr>Distributions of MSE and SSE by Penalty Parameters</vt:lpstr>
      <vt:lpstr>Selected Model Size</vt:lpstr>
      <vt:lpstr>Optimal Regularization Parameters</vt:lpstr>
      <vt:lpstr>PowerPoint Presentation</vt:lpstr>
      <vt:lpstr>Nonzero Interaction Effects Proportion=5%</vt:lpstr>
      <vt:lpstr>Nonzero Interaction Effects Proportion=10%</vt:lpstr>
      <vt:lpstr>Nonzero Interaction Effects Proportion=0.15</vt:lpstr>
      <vt:lpstr>Nonzero Interaction Effects Proportion=0.2</vt:lpstr>
      <vt:lpstr>Distributions of TPR on Predictive Biomarkers Across All Simulations</vt:lpstr>
      <vt:lpstr>Distributions of TPR on Predictive Biomarkers Across All Simulations</vt:lpstr>
      <vt:lpstr>PowerPoint Presentation</vt:lpstr>
      <vt:lpstr>PowerPoint Presentation</vt:lpstr>
      <vt:lpstr>PowerPoint Presentation</vt:lpstr>
      <vt:lpstr>SNR=1</vt:lpstr>
      <vt:lpstr>SNR=5</vt:lpstr>
      <vt:lpstr>SNR=10</vt:lpstr>
      <vt:lpstr>SNR=20</vt:lpstr>
      <vt:lpstr>SNR=100</vt:lpstr>
      <vt:lpstr>Distributions of TPR on Predictive Biomarkers Across All Simulations</vt:lpstr>
      <vt:lpstr>Distributions of TPR on Predictive Biomarkers Across All Simulations</vt:lpstr>
      <vt:lpstr>Distributions of TPR on Predictive Biomarkers Across All Simulations</vt:lpstr>
      <vt:lpstr>PowerPoint Presentation</vt:lpstr>
      <vt:lpstr>PowerPoint Presentation</vt:lpstr>
      <vt:lpstr>PowerPoint Presentation</vt:lpstr>
      <vt:lpstr>Dimension of genes=50 and total dimension=106</vt:lpstr>
      <vt:lpstr>PowerPoint Presentation</vt:lpstr>
      <vt:lpstr>Dimension of genes=200 and total dimension=406</vt:lpstr>
      <vt:lpstr>PowerPoint Presentation</vt:lpstr>
      <vt:lpstr>SNP</vt:lpstr>
      <vt:lpstr>PowerPoint Presentation</vt:lpstr>
      <vt:lpstr>Future Steps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0</dc:title>
  <dc:creator>director</dc:creator>
  <cp:lastModifiedBy>Deng, Wenxuan</cp:lastModifiedBy>
  <cp:revision>47</cp:revision>
  <dcterms:created xsi:type="dcterms:W3CDTF">2017-03-10T10:19:28Z</dcterms:created>
  <dcterms:modified xsi:type="dcterms:W3CDTF">2018-08-16T14:09:18Z</dcterms:modified>
</cp:coreProperties>
</file>