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sldIdLst>
    <p:sldId id="260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63" autoAdjust="0"/>
  </p:normalViewPr>
  <p:slideViewPr>
    <p:cSldViewPr showGuides="1">
      <p:cViewPr varScale="1">
        <p:scale>
          <a:sx n="77" d="100"/>
          <a:sy n="77" d="100"/>
        </p:scale>
        <p:origin x="78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2018/7/5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2018/7/5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2018/7/5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2018/7/5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2018/7/5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2018/7/5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2018/7/5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2018/7/5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2018/7/5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2018/7/5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2018/7/5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Wenxuan Deng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Overlapping Group Lasso for Patients Subgroups Selection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B55AD9-6E8E-4FD1-A75E-B42F0E566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18" y="937698"/>
            <a:ext cx="9217528" cy="46087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C902C-5978-44BE-BFC7-7D17D4E6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A8BE8-BC1E-4C9A-B477-00B418B2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73D80-832B-41FC-8776-9625D7FE5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7" y="-92546"/>
            <a:ext cx="3192078" cy="1596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B53D5-CBF5-4038-B6D4-130ABC6E8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23478"/>
            <a:ext cx="3945201" cy="13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3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コンテンツ プレースホルダ 10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Loss function=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コンテンツ プレースホルダ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7C1BB-ADD6-4827-BCCA-474AF8E1CCB0}"/>
              </a:ext>
            </a:extLst>
          </p:cNvPr>
          <p:cNvSpPr txBox="1"/>
          <p:nvPr/>
        </p:nvSpPr>
        <p:spPr>
          <a:xfrm>
            <a:off x="1636775" y="15858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BAB13-F33F-40C2-822E-2E2A3001BEB8}"/>
              </a:ext>
            </a:extLst>
          </p:cNvPr>
          <p:cNvSpPr txBox="1"/>
          <p:nvPr/>
        </p:nvSpPr>
        <p:spPr>
          <a:xfrm>
            <a:off x="2806521" y="156813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29A0A-6701-41FD-807C-4ED34EC09A8B}"/>
              </a:ext>
            </a:extLst>
          </p:cNvPr>
          <p:cNvSpPr txBox="1"/>
          <p:nvPr/>
        </p:nvSpPr>
        <p:spPr>
          <a:xfrm>
            <a:off x="5093159" y="129397"/>
            <a:ext cx="19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Main/Interaction Effects of Genes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F0C559-879D-48B9-A709-31A9BC3E6F01}"/>
              </a:ext>
            </a:extLst>
          </p:cNvPr>
          <p:cNvCxnSpPr/>
          <p:nvPr/>
        </p:nvCxnSpPr>
        <p:spPr>
          <a:xfrm>
            <a:off x="2051720" y="803144"/>
            <a:ext cx="72008" cy="25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443464-6231-4560-8B67-E49692B1C7C1}"/>
              </a:ext>
            </a:extLst>
          </p:cNvPr>
          <p:cNvCxnSpPr/>
          <p:nvPr/>
        </p:nvCxnSpPr>
        <p:spPr>
          <a:xfrm flipH="1">
            <a:off x="3059832" y="775728"/>
            <a:ext cx="144016" cy="28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EC7878-FB69-447B-BFB2-A1BE37122290}"/>
              </a:ext>
            </a:extLst>
          </p:cNvPr>
          <p:cNvCxnSpPr/>
          <p:nvPr/>
        </p:nvCxnSpPr>
        <p:spPr>
          <a:xfrm flipH="1">
            <a:off x="4427984" y="775728"/>
            <a:ext cx="1224136" cy="28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2A1E93-B7E1-48EE-BBAA-0E5D31BF7C97}"/>
              </a:ext>
            </a:extLst>
          </p:cNvPr>
          <p:cNvCxnSpPr/>
          <p:nvPr/>
        </p:nvCxnSpPr>
        <p:spPr>
          <a:xfrm flipH="1">
            <a:off x="5508104" y="775728"/>
            <a:ext cx="432048" cy="28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D22360-F7EA-4E7B-B750-38A7B85FD096}"/>
              </a:ext>
            </a:extLst>
          </p:cNvPr>
          <p:cNvCxnSpPr/>
          <p:nvPr/>
        </p:nvCxnSpPr>
        <p:spPr>
          <a:xfrm>
            <a:off x="6441890" y="775728"/>
            <a:ext cx="218342" cy="15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N=100</a:t>
            </a:r>
          </a:p>
          <a:p>
            <a:r>
              <a:rPr lang="en-US" dirty="0"/>
              <a:t>Dimensions for baseline variables = 2</a:t>
            </a:r>
          </a:p>
          <a:p>
            <a:r>
              <a:rPr lang="en-US" dirty="0"/>
              <a:t>Dimensions for treatment variable = 1</a:t>
            </a:r>
          </a:p>
          <a:p>
            <a:r>
              <a:rPr lang="en-US" dirty="0"/>
              <a:t>Dimensions for Genes = 20</a:t>
            </a:r>
          </a:p>
          <a:p>
            <a:r>
              <a:rPr lang="en-US" dirty="0"/>
              <a:t>30% of 20 gene main effects are non-zero</a:t>
            </a:r>
          </a:p>
          <a:p>
            <a:r>
              <a:rPr lang="en-US" dirty="0"/>
              <a:t>20% of 20 hierarchical interaction effects are non-zero </a:t>
            </a:r>
          </a:p>
          <a:p>
            <a:r>
              <a:rPr lang="en-US" dirty="0"/>
              <a:t>Iterations: 100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3D1B-54B9-4833-91F8-5C1A7EB9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CB7B2-64FD-490A-B387-9CB34A304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700E8-7124-407A-A9EB-210F33D98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FE0704-17A1-4DF9-9B3F-73560AFF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AFE169-0147-4F0F-8293-E07ECA99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6FC5516-4A6B-447C-8995-04216D0F6B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69" y="1403350"/>
            <a:ext cx="2963863" cy="2963863"/>
          </a:xfrm>
        </p:spPr>
      </p:pic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530BF260-2675-4EE7-B151-B221F0719B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81" y="1403350"/>
            <a:ext cx="2963863" cy="2963863"/>
          </a:xfrm>
        </p:spPr>
      </p:pic>
    </p:spTree>
    <p:extLst>
      <p:ext uri="{BB962C8B-B14F-4D97-AF65-F5344CB8AC3E}">
        <p14:creationId xmlns:p14="http://schemas.microsoft.com/office/powerpoint/2010/main" val="23453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9C13-2977-42FE-AD0A-D3A1276B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FDR and FNR distributions on </a:t>
            </a:r>
            <a:r>
              <a:rPr lang="en-US" b="1" dirty="0"/>
              <a:t>Interaction Estimation </a:t>
            </a:r>
            <a:r>
              <a:rPr lang="en-US" dirty="0"/>
              <a:t>after cross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0CA7-D371-4ACB-AF79-FD58B7A99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FDR mean=0.396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FC9F3-F69E-4348-BD7D-E0FCAB83A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FNR mean=0.196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FDA434-48EA-46D4-A5F1-B278BA39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84C53B-822D-458A-81BE-7ACDCEEF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3177896D-35E3-4323-BC9D-515F9BC9CC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41" y="1403350"/>
            <a:ext cx="2968319" cy="296386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8A42AC-EFA6-413A-979B-BCA812B79A8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3" y="1403350"/>
            <a:ext cx="2968319" cy="2963863"/>
          </a:xfrm>
        </p:spPr>
      </p:pic>
    </p:spTree>
    <p:extLst>
      <p:ext uri="{BB962C8B-B14F-4D97-AF65-F5344CB8AC3E}">
        <p14:creationId xmlns:p14="http://schemas.microsoft.com/office/powerpoint/2010/main" val="319440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1FF2-FF2B-480F-ADC7-19B2F47A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FDR and FNR when </a:t>
            </a:r>
            <a:r>
              <a:rPr lang="el-GR" dirty="0"/>
              <a:t>λ</a:t>
            </a:r>
            <a:r>
              <a:rPr lang="en-US" dirty="0"/>
              <a:t>=0.75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63181-390B-4FFF-8C9A-A612D629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FDR Mean=0.33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A90DA-B20C-4BA1-8F68-4A44928CE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FNR Mean=0.27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A00736-0195-4538-B301-6A78370C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A900CE-FEEE-428C-BF26-CFF8F808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65A15BC5-03DB-4375-9208-0B007CFDE2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69" y="1403350"/>
            <a:ext cx="2963863" cy="296386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926A3F-1E21-424A-825C-4EFEC5200A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81" y="1403350"/>
            <a:ext cx="2963863" cy="2963863"/>
          </a:xfrm>
        </p:spPr>
      </p:pic>
    </p:spTree>
    <p:extLst>
      <p:ext uri="{BB962C8B-B14F-4D97-AF65-F5344CB8AC3E}">
        <p14:creationId xmlns:p14="http://schemas.microsoft.com/office/powerpoint/2010/main" val="418138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5D91-1B84-4812-B05A-2B37B567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Reasons for Poor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D933-4F4B-4D3F-96ED-3BA5464F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false discoveries were induced by minor noises, which could be discarded by selecting top main/interaction effects with stronger signals.</a:t>
            </a:r>
          </a:p>
          <a:p>
            <a:endParaRPr lang="en-US" dirty="0"/>
          </a:p>
          <a:p>
            <a:r>
              <a:rPr lang="en-US" dirty="0"/>
              <a:t>Solution: Only keep top non-zero interaction effects ( i.e. 20% out of 20 interactions)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24944-CE36-4B1E-8591-9AE3A73F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8280-461F-416D-B7AF-1679B2B7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548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4027-FD21-44CD-AE6D-7CD362C1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top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23E9F-E1F4-4ACE-85DB-A682A852B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FDR mean=0.27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CF0D8-E52E-47EE-AA0B-9FFFA989B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FNR mean=0.2825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7C193C-6625-43C2-80FD-3B1633F6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116D9-3980-4894-ACD3-E2F50F0A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9D55C437-1AC6-4450-A60F-7DF43A41D1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69" y="1403350"/>
            <a:ext cx="2963863" cy="296386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D42CAA9-4CA6-49EE-8A67-EE8439096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81" y="1403350"/>
            <a:ext cx="2963863" cy="2963863"/>
          </a:xfrm>
        </p:spPr>
      </p:pic>
    </p:spTree>
    <p:extLst>
      <p:ext uri="{BB962C8B-B14F-4D97-AF65-F5344CB8AC3E}">
        <p14:creationId xmlns:p14="http://schemas.microsoft.com/office/powerpoint/2010/main" val="93286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E188-8E15-4391-9B9A-EFED55FF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Reason for Poor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76FD-C84D-4035-9D3F-E95C9A93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(Next slide)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8D5F2-BED2-4348-9D2D-7C9EA961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62108-68F1-4196-8130-9899CACC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826162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283</TotalTime>
  <Words>220</Words>
  <Application>Microsoft Office PowerPoint</Application>
  <PresentationFormat>On-screen Show (16:9)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Meiryo</vt:lpstr>
      <vt:lpstr>Meiryo</vt:lpstr>
      <vt:lpstr>ＭＳ Ｐゴシック</vt:lpstr>
      <vt:lpstr>Arial</vt:lpstr>
      <vt:lpstr>Arial Unicode MS</vt:lpstr>
      <vt:lpstr>Calibri</vt:lpstr>
      <vt:lpstr>Cambria Math</vt:lpstr>
      <vt:lpstr>HGPｺﾞｼｯｸM</vt:lpstr>
      <vt:lpstr>Takeda_ppt_uroko_tpc_akanered</vt:lpstr>
      <vt:lpstr>Generalized Overlapping Group Lasso for Patients Subgroups Selection</vt:lpstr>
      <vt:lpstr>Model</vt:lpstr>
      <vt:lpstr>Simulation Setup</vt:lpstr>
      <vt:lpstr>10-fold Cross Validation</vt:lpstr>
      <vt:lpstr>FDR and FNR distributions on Interaction Estimation after cross validation</vt:lpstr>
      <vt:lpstr>FDR and FNR when λ=0.75</vt:lpstr>
      <vt:lpstr>Possible Reasons for Poor Performance</vt:lpstr>
      <vt:lpstr>After top selection</vt:lpstr>
      <vt:lpstr>Possible Reason for Poor Performance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Deng, Wenxuan</cp:lastModifiedBy>
  <cp:revision>15</cp:revision>
  <dcterms:created xsi:type="dcterms:W3CDTF">2017-03-10T10:19:28Z</dcterms:created>
  <dcterms:modified xsi:type="dcterms:W3CDTF">2018-07-05T19:17:11Z</dcterms:modified>
</cp:coreProperties>
</file>