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60" r:id="rId2"/>
    <p:sldId id="285" r:id="rId3"/>
    <p:sldId id="261" r:id="rId4"/>
    <p:sldId id="262" r:id="rId5"/>
    <p:sldId id="293" r:id="rId6"/>
    <p:sldId id="282" r:id="rId7"/>
    <p:sldId id="278" r:id="rId8"/>
    <p:sldId id="279" r:id="rId9"/>
    <p:sldId id="280" r:id="rId10"/>
    <p:sldId id="281" r:id="rId11"/>
    <p:sldId id="283" r:id="rId12"/>
    <p:sldId id="284" r:id="rId13"/>
    <p:sldId id="286" r:id="rId14"/>
    <p:sldId id="287" r:id="rId15"/>
    <p:sldId id="288" r:id="rId16"/>
    <p:sldId id="290" r:id="rId17"/>
    <p:sldId id="289" r:id="rId18"/>
    <p:sldId id="292" r:id="rId19"/>
    <p:sldId id="291" r:id="rId20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 showGuide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2018/8/14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Overlapping Group Lasso for Patients Subgroups Selection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Nonzero Interaction Effects Proportion=0.2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SNR=1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SNR=5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SNR=10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SNR=100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p=2n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of genes=200 and total dimension=406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covariates are SNP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9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 10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Loss function=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1" name="コンテンツ プレースホル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7C1BB-ADD6-4827-BCCA-474AF8E1CCB0}"/>
              </a:ext>
            </a:extLst>
          </p:cNvPr>
          <p:cNvSpPr txBox="1"/>
          <p:nvPr/>
        </p:nvSpPr>
        <p:spPr>
          <a:xfrm>
            <a:off x="2230457" y="37469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FBAB13-F33F-40C2-822E-2E2A3001BEB8}"/>
              </a:ext>
            </a:extLst>
          </p:cNvPr>
          <p:cNvSpPr txBox="1"/>
          <p:nvPr/>
        </p:nvSpPr>
        <p:spPr>
          <a:xfrm>
            <a:off x="3667952" y="49509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929A0A-6701-41FD-807C-4ED34EC09A8B}"/>
              </a:ext>
            </a:extLst>
          </p:cNvPr>
          <p:cNvSpPr txBox="1"/>
          <p:nvPr/>
        </p:nvSpPr>
        <p:spPr>
          <a:xfrm>
            <a:off x="5093159" y="418640"/>
            <a:ext cx="19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Main/Interaction Effects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AF0C559-879D-48B9-A709-31A9BC3E6F01}"/>
              </a:ext>
            </a:extLst>
          </p:cNvPr>
          <p:cNvCxnSpPr/>
          <p:nvPr/>
        </p:nvCxnSpPr>
        <p:spPr>
          <a:xfrm>
            <a:off x="2645402" y="1019253"/>
            <a:ext cx="72008" cy="2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6443464-6231-4560-8B67-E49692B1C7C1}"/>
              </a:ext>
            </a:extLst>
          </p:cNvPr>
          <p:cNvCxnSpPr/>
          <p:nvPr/>
        </p:nvCxnSpPr>
        <p:spPr>
          <a:xfrm flipH="1">
            <a:off x="3921263" y="1114012"/>
            <a:ext cx="14401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12A1E93-B7E1-48EE-BBAA-0E5D31BF7C97}"/>
              </a:ext>
            </a:extLst>
          </p:cNvPr>
          <p:cNvCxnSpPr/>
          <p:nvPr/>
        </p:nvCxnSpPr>
        <p:spPr>
          <a:xfrm flipH="1">
            <a:off x="5037561" y="1064970"/>
            <a:ext cx="902591" cy="42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7D22360-F7EA-4E7B-B750-38A7B85FD096}"/>
              </a:ext>
            </a:extLst>
          </p:cNvPr>
          <p:cNvCxnSpPr/>
          <p:nvPr/>
        </p:nvCxnSpPr>
        <p:spPr>
          <a:xfrm flipH="1">
            <a:off x="6371041" y="1064970"/>
            <a:ext cx="70850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79FB236-54CE-4723-A388-7B2C26E5D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N=100</a:t>
                </a:r>
              </a:p>
              <a:p>
                <a:r>
                  <a:rPr lang="en-US" dirty="0"/>
                  <a:t>Dimensions for baseline variables = </a:t>
                </a:r>
                <a:r>
                  <a:rPr lang="en-US" altLang="zh-CN" dirty="0" smtClean="0"/>
                  <a:t>5 (</a:t>
                </a:r>
                <a:r>
                  <a:rPr lang="en-US" dirty="0"/>
                  <a:t>Standard Normal Distribution</a:t>
                </a:r>
                <a:r>
                  <a:rPr lang="en-US" altLang="zh-CN" dirty="0" smtClean="0"/>
                  <a:t>)</a:t>
                </a:r>
                <a:endParaRPr lang="en-US" dirty="0"/>
              </a:p>
              <a:p>
                <a:r>
                  <a:rPr lang="en-US" dirty="0"/>
                  <a:t>Dimensions for treatment variable = 1, (binary: +1,-1)</a:t>
                </a:r>
              </a:p>
              <a:p>
                <a:r>
                  <a:rPr lang="en-US" dirty="0"/>
                  <a:t>Dimensions for Genes = </a:t>
                </a:r>
                <a:r>
                  <a:rPr lang="en-US" altLang="zh-CN" dirty="0" smtClean="0"/>
                  <a:t>5</a:t>
                </a:r>
                <a:r>
                  <a:rPr lang="en-US" dirty="0" smtClean="0"/>
                  <a:t>0</a:t>
                </a:r>
                <a:r>
                  <a:rPr lang="en-US" dirty="0"/>
                  <a:t>, </a:t>
                </a:r>
                <a:r>
                  <a:rPr lang="en-US" dirty="0" smtClean="0"/>
                  <a:t>100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200 (</a:t>
                </a:r>
                <a:r>
                  <a:rPr lang="en-US" dirty="0" smtClean="0"/>
                  <a:t>Standard </a:t>
                </a:r>
                <a:r>
                  <a:rPr lang="en-US" dirty="0"/>
                  <a:t>Normal </a:t>
                </a:r>
                <a:r>
                  <a:rPr lang="en-US" dirty="0" smtClean="0"/>
                  <a:t>Distribution/Binomial Distribution)</a:t>
                </a:r>
                <a:endParaRPr lang="en-US" altLang="zh-CN" dirty="0" smtClean="0"/>
              </a:p>
              <a:p>
                <a:r>
                  <a:rPr lang="en-US" dirty="0"/>
                  <a:t>5</a:t>
                </a:r>
                <a:r>
                  <a:rPr lang="en-US" dirty="0" smtClean="0"/>
                  <a:t>%, 10%, 15%, 20% </a:t>
                </a:r>
                <a:r>
                  <a:rPr lang="en-US" dirty="0"/>
                  <a:t>of hierarchical interaction effects are non-zero randomly</a:t>
                </a:r>
              </a:p>
              <a:p>
                <a:r>
                  <a:rPr lang="en-US" dirty="0" smtClean="0"/>
                  <a:t>10%, 20%, 30%, 40% of </a:t>
                </a:r>
                <a:r>
                  <a:rPr lang="en-US" dirty="0"/>
                  <a:t>gene main effects are non-zero</a:t>
                </a:r>
              </a:p>
              <a:p>
                <a:r>
                  <a:rPr lang="en-US" dirty="0"/>
                  <a:t>Iterations: </a:t>
                </a:r>
                <a:r>
                  <a:rPr lang="en-US" dirty="0" smtClean="0"/>
                  <a:t>100</a:t>
                </a:r>
              </a:p>
              <a:p>
                <a:r>
                  <a:rPr lang="en-US" dirty="0" smtClean="0"/>
                  <a:t>Correlation: Block 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inside blocks.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79FB236-54CE-4723-A388-7B2C26E5D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 b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B1BED14-16C4-4C60-B13C-6FAE77657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100 genes: 1, </a:t>
                </a:r>
                <a:r>
                  <a:rPr lang="en-US" dirty="0" smtClean="0"/>
                  <a:t>5, 10</a:t>
                </a:r>
                <a:r>
                  <a:rPr lang="en-US" dirty="0"/>
                  <a:t>, 100.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1BED14-16C4-4C60-B13C-6FAE7765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Lasso without penalizing baseline and </a:t>
            </a:r>
            <a:r>
              <a:rPr lang="en-US" smtClean="0"/>
              <a:t>treatment variables (Lasso)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Bayesian Model Averaging (BMA)</a:t>
            </a:r>
          </a:p>
          <a:p>
            <a:r>
              <a:rPr lang="en-US" dirty="0" smtClean="0"/>
              <a:t>Stepwise Variable Selection by likelihood (step)</a:t>
            </a:r>
          </a:p>
          <a:p>
            <a:r>
              <a:rPr lang="en-US" dirty="0" smtClean="0"/>
              <a:t>Iterative Sure Independent Screening (SIS)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Proportion of nonzero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Nonzero Interaction Effects Proportion=0.05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Nonzero Interaction Effects Proportion=0.1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Nonzero Interaction Effects Proportion=0.15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579</TotalTime>
  <Words>349</Words>
  <Application>Microsoft Macintosh PowerPoint</Application>
  <PresentationFormat>On-screen Show (16:9)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Calibri</vt:lpstr>
      <vt:lpstr>Cambria Math</vt:lpstr>
      <vt:lpstr>HGPｺﾞｼｯｸM</vt:lpstr>
      <vt:lpstr>Meiryo</vt:lpstr>
      <vt:lpstr>ＭＳ Ｐゴシック</vt:lpstr>
      <vt:lpstr>メイリオ</vt:lpstr>
      <vt:lpstr>Arial</vt:lpstr>
      <vt:lpstr>Takeda_ppt_uroko_tpc_akanered</vt:lpstr>
      <vt:lpstr>Generalized Overlapping Group Lasso for Patients Subgroups Selection</vt:lpstr>
      <vt:lpstr>Model</vt:lpstr>
      <vt:lpstr>Simulation Setup</vt:lpstr>
      <vt:lpstr>Signal/Noise ratio</vt:lpstr>
      <vt:lpstr>Other methods</vt:lpstr>
      <vt:lpstr>PowerPoint Presentation</vt:lpstr>
      <vt:lpstr>Nonzero Interaction Effects Proportion=0.05</vt:lpstr>
      <vt:lpstr>Nonzero Interaction Effects Proportion=0.1</vt:lpstr>
      <vt:lpstr>Nonzero Interaction Effects Proportion=0.15</vt:lpstr>
      <vt:lpstr>Nonzero Interaction Effects Proportion=0.2</vt:lpstr>
      <vt:lpstr>PowerPoint Presentation</vt:lpstr>
      <vt:lpstr>SNR=1</vt:lpstr>
      <vt:lpstr>SNR=5</vt:lpstr>
      <vt:lpstr>SNR=10</vt:lpstr>
      <vt:lpstr>SNR=100</vt:lpstr>
      <vt:lpstr>PowerPoint Presentation</vt:lpstr>
      <vt:lpstr>Dimension of genes=200 and total dimension=406</vt:lpstr>
      <vt:lpstr>PowerPoint Presentation</vt:lpstr>
      <vt:lpstr>SNP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31</cp:revision>
  <dcterms:created xsi:type="dcterms:W3CDTF">2017-03-10T10:19:28Z</dcterms:created>
  <dcterms:modified xsi:type="dcterms:W3CDTF">2018-08-14T08:38:41Z</dcterms:modified>
</cp:coreProperties>
</file>