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0"/>
  </p:notesMasterIdLst>
  <p:sldIdLst>
    <p:sldId id="260" r:id="rId2"/>
    <p:sldId id="258" r:id="rId3"/>
    <p:sldId id="261" r:id="rId4"/>
    <p:sldId id="262" r:id="rId5"/>
    <p:sldId id="263" r:id="rId6"/>
    <p:sldId id="265" r:id="rId7"/>
    <p:sldId id="275" r:id="rId8"/>
    <p:sldId id="267" r:id="rId9"/>
    <p:sldId id="268" r:id="rId10"/>
    <p:sldId id="269" r:id="rId11"/>
    <p:sldId id="271" r:id="rId12"/>
    <p:sldId id="276" r:id="rId13"/>
    <p:sldId id="273" r:id="rId14"/>
    <p:sldId id="274" r:id="rId15"/>
    <p:sldId id="270" r:id="rId16"/>
    <p:sldId id="277" r:id="rId17"/>
    <p:sldId id="272" r:id="rId18"/>
    <p:sldId id="259" r:id="rId19"/>
  </p:sldIdLst>
  <p:sldSz cx="9144000" cy="5143500" type="screen16x9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3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63" autoAdjust="0"/>
  </p:normalViewPr>
  <p:slideViewPr>
    <p:cSldViewPr showGuides="1">
      <p:cViewPr varScale="1">
        <p:scale>
          <a:sx n="116" d="100"/>
          <a:sy n="116" d="100"/>
        </p:scale>
        <p:origin x="612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  <a:pPr/>
              <a:t>2018/7/17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66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71550"/>
            <a:ext cx="91440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1" y="3086239"/>
            <a:ext cx="9144001" cy="1312619"/>
          </a:xfrm>
          <a:prstGeom prst="rect">
            <a:avLst/>
          </a:prstGeom>
          <a:gradFill>
            <a:gsLst>
              <a:gs pos="9000">
                <a:schemeClr val="accent1">
                  <a:alpha val="5000"/>
                </a:schemeClr>
              </a:gs>
              <a:gs pos="53000">
                <a:schemeClr val="accent1">
                  <a:alpha val="37000"/>
                </a:schemeClr>
              </a:gs>
              <a:gs pos="95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pic>
        <p:nvPicPr>
          <p:cNvPr id="6" name="Bild 5" descr="better_health_rgb.ai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25" y="361950"/>
            <a:ext cx="247967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/>
          <p:nvPr/>
        </p:nvSpPr>
        <p:spPr>
          <a:xfrm>
            <a:off x="0" y="971551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745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8" name="Rectangle 5"/>
          <p:cNvSpPr/>
          <p:nvPr/>
        </p:nvSpPr>
        <p:spPr>
          <a:xfrm flipV="1">
            <a:off x="-5862" y="3019647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353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0" y="2751506"/>
            <a:ext cx="9143911" cy="333840"/>
          </a:xfrm>
          <a:prstGeom prst="rect">
            <a:avLst/>
          </a:prstGeom>
          <a:gradFill>
            <a:gsLst>
              <a:gs pos="5000">
                <a:schemeClr val="accent1">
                  <a:alpha val="3000"/>
                </a:schemeClr>
              </a:gs>
              <a:gs pos="70000">
                <a:schemeClr val="accent1">
                  <a:lumMod val="78000"/>
                  <a:alpha val="35000"/>
                </a:schemeClr>
              </a:gs>
              <a:gs pos="63000">
                <a:schemeClr val="accent1">
                  <a:lumMod val="55000"/>
                  <a:alpha val="5000"/>
                </a:schemeClr>
              </a:gs>
              <a:gs pos="58000">
                <a:schemeClr val="accent1">
                  <a:lumMod val="66000"/>
                  <a:alpha val="28000"/>
                </a:schemeClr>
              </a:gs>
              <a:gs pos="100000">
                <a:schemeClr val="accent1">
                  <a:lumMod val="64000"/>
                  <a:alpha val="7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0" y="2757488"/>
            <a:ext cx="96838" cy="16478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288" y="4075938"/>
            <a:ext cx="4860712" cy="216000"/>
          </a:xfrm>
        </p:spPr>
        <p:txBody>
          <a:bodyPr>
            <a:normAutofit/>
          </a:bodyPr>
          <a:lstStyle>
            <a:lvl1pPr marL="0" indent="0" algn="l">
              <a:lnSpc>
                <a:spcPts val="1200"/>
              </a:lnSpc>
              <a:buNone/>
              <a:defRPr sz="1000" b="0" i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subtitle</a:t>
            </a:r>
            <a:endParaRPr lang="en-GB" dirty="0"/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395288" y="3280410"/>
            <a:ext cx="4860712" cy="615553"/>
          </a:xfrm>
        </p:spPr>
        <p:txBody>
          <a:bodyPr>
            <a:noAutofit/>
          </a:bodyPr>
          <a:lstStyle>
            <a:lvl1pPr>
              <a:lnSpc>
                <a:spcPts val="2400"/>
              </a:lnSpc>
              <a:defRPr sz="2400" b="0" i="0" baseline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US" altLang="ja-JP" dirty="0"/>
              <a:t>Master title</a:t>
            </a:r>
            <a:endParaRPr lang="en-GB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85750"/>
            <a:ext cx="111601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21544"/>
            <a:ext cx="2057400" cy="3673079"/>
          </a:xfrm>
          <a:prstGeom prst="rect">
            <a:avLst/>
          </a:prstGeom>
        </p:spPr>
        <p:txBody>
          <a:bodyPr vert="eaVert"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6072187" cy="3673079"/>
          </a:xfrm>
        </p:spPr>
        <p:txBody>
          <a:bodyPr vert="eaVert"/>
          <a:lstStyle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3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3392-274E-4A19-9716-EA1CE8085D71}" type="datetime1">
              <a:rPr kumimoji="1" lang="ja-JP" altLang="en-US" smtClean="0"/>
              <a:pPr/>
              <a:t>2018/7/17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1935136" y="1924050"/>
            <a:ext cx="5256584" cy="1292352"/>
          </a:xfrm>
        </p:spPr>
        <p:txBody>
          <a:bodyPr/>
          <a:lstStyle>
            <a:lvl1pPr algn="ctr">
              <a:buNone/>
              <a:defRPr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7" name="Picture 12" descr="Takeda_Logo_Pos_RGB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7263" y="3742928"/>
            <a:ext cx="1149474" cy="38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513" y="4445418"/>
            <a:ext cx="2448273" cy="11809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2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E221-2E7A-48BA-8424-2A55A4736B68}" type="datetime1">
              <a:rPr kumimoji="1" lang="ja-JP" altLang="en-US" smtClean="0"/>
              <a:pPr/>
              <a:t>2018/7/17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638F-14AB-400C-9AF1-5CEBE1B672A1}" type="datetime1">
              <a:rPr kumimoji="1" lang="ja-JP" altLang="en-US" smtClean="0"/>
              <a:pPr/>
              <a:t>2018/7/17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4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4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4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8367-5BB3-4793-B263-C2830A0855E0}" type="datetime1">
              <a:rPr kumimoji="1" lang="ja-JP" altLang="en-US" smtClean="0"/>
              <a:pPr/>
              <a:t>2018/7/17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04814" y="1200151"/>
            <a:ext cx="4090987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4739-C8B6-4F30-A69C-01268F05198C}" type="datetime1">
              <a:rPr kumimoji="1" lang="ja-JP" altLang="en-US" smtClean="0"/>
              <a:pPr/>
              <a:t>2018/7/17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404814" y="921544"/>
            <a:ext cx="40925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04814" y="1403747"/>
            <a:ext cx="40925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921544"/>
            <a:ext cx="40417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4645026" y="1403747"/>
            <a:ext cx="40417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44AB-87B1-4B99-A470-0F837A8A1880}" type="datetime1">
              <a:rPr kumimoji="1" lang="ja-JP" altLang="en-US" smtClean="0"/>
              <a:pPr/>
              <a:t>2018/7/17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04814" y="923925"/>
            <a:ext cx="3060700" cy="683419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575050" y="923925"/>
            <a:ext cx="5111750" cy="3670697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32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404814" y="1653649"/>
            <a:ext cx="3060700" cy="2940974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9EB9-4440-4736-9A49-939819AB9C89}" type="datetime1">
              <a:rPr kumimoji="1" lang="ja-JP" altLang="en-US" smtClean="0"/>
              <a:pPr/>
              <a:t>2018/7/17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1792288" y="864394"/>
            <a:ext cx="5486400" cy="2681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I click an icon and add a figure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E768-5AA7-4F09-BE2B-CECF21207030}" type="datetime1">
              <a:rPr kumimoji="1" lang="ja-JP" altLang="en-US" smtClean="0"/>
              <a:pPr/>
              <a:t>2018/7/17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8281987" cy="3673079"/>
          </a:xfrm>
        </p:spPr>
        <p:txBody>
          <a:bodyPr vert="eaVert"/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8ED2-2E1E-42CA-8611-E2CA1599FB5D}" type="datetime1">
              <a:rPr kumimoji="1" lang="ja-JP" altLang="en-US" smtClean="0"/>
              <a:pPr/>
              <a:t>2018/7/17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PPT_Sub_WhiteBackgroun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745716"/>
            <a:ext cx="9144000" cy="4083460"/>
          </a:xfrm>
          <a:prstGeom prst="rect">
            <a:avLst/>
          </a:prstGeom>
        </p:spPr>
      </p:pic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04814" y="927498"/>
            <a:ext cx="8281987" cy="366712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143959" y="4894009"/>
            <a:ext cx="2133600" cy="147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A5182719-F20C-4B32-BD5B-859B9127D393}" type="datetime1">
              <a:rPr lang="ja-JP" altLang="en-US" smtClean="0"/>
              <a:pPr/>
              <a:t>2018/7/17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84647" y="4894009"/>
            <a:ext cx="460851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5971" y="4894009"/>
            <a:ext cx="44239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395288" y="114301"/>
            <a:ext cx="7848600" cy="5279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pic>
        <p:nvPicPr>
          <p:cNvPr id="11" name="Picture 12" descr="Takeda_Logo_Pos_RGB.emf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31274" y="248444"/>
            <a:ext cx="716013" cy="24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86344" y="4932774"/>
            <a:ext cx="1691680" cy="815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54" r:id="rId2"/>
    <p:sldLayoutId id="2147483655" r:id="rId3"/>
    <p:sldLayoutId id="2147483650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69" r:id="rId11"/>
  </p:sldLayoutIdLst>
  <p:hf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None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Meiryo" panose="020B0604030504040204" pitchFamily="34" charset="-128"/>
          <a:ea typeface="Meiryo" panose="020B0604030504040204" pitchFamily="34" charset="-128"/>
          <a:cs typeface="Meiryo" panose="020B0604030504040204" pitchFamily="34" charset="-128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32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8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Wenxuan Deng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Generalized Overlapping Group Lasso for Patients Subgroups Selection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DA9A-9EC9-4ECA-9122-83F63B48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A6151-D98E-4ADD-B8D8-7A8091248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B7BF36C-7B62-4FA8-9C11-7354C9954A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1732077"/>
            <a:ext cx="4092575" cy="230640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B34C4-4E30-4652-8309-EBCAB1918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Genes+baseline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FB2E42C-2603-4767-9702-959DBB139F9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746392"/>
            <a:ext cx="4041775" cy="2277779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46F92B-BA66-4A4F-A8F1-8F6A06CE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D4CC7B-BFE7-46A0-B159-52F158EC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418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DA9A-9EC9-4ECA-9122-83F63B48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Strong/Weak Signal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A6151-D98E-4ADD-B8D8-7A8091248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Main Effects Correct Rate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4566B66-33AC-4913-8235-44437D9B195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67415376"/>
              </p:ext>
            </p:extLst>
          </p:nvPr>
        </p:nvGraphicFramePr>
        <p:xfrm>
          <a:off x="179513" y="1403350"/>
          <a:ext cx="43178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575">
                  <a:extLst>
                    <a:ext uri="{9D8B030D-6E8A-4147-A177-3AD203B41FA5}">
                      <a16:colId xmlns:a16="http://schemas.microsoft.com/office/drawing/2014/main" val="1183227820"/>
                    </a:ext>
                  </a:extLst>
                </a:gridCol>
                <a:gridCol w="863575">
                  <a:extLst>
                    <a:ext uri="{9D8B030D-6E8A-4147-A177-3AD203B41FA5}">
                      <a16:colId xmlns:a16="http://schemas.microsoft.com/office/drawing/2014/main" val="2339914069"/>
                    </a:ext>
                  </a:extLst>
                </a:gridCol>
                <a:gridCol w="863575">
                  <a:extLst>
                    <a:ext uri="{9D8B030D-6E8A-4147-A177-3AD203B41FA5}">
                      <a16:colId xmlns:a16="http://schemas.microsoft.com/office/drawing/2014/main" val="3524143497"/>
                    </a:ext>
                  </a:extLst>
                </a:gridCol>
                <a:gridCol w="863575">
                  <a:extLst>
                    <a:ext uri="{9D8B030D-6E8A-4147-A177-3AD203B41FA5}">
                      <a16:colId xmlns:a16="http://schemas.microsoft.com/office/drawing/2014/main" val="1468789111"/>
                    </a:ext>
                  </a:extLst>
                </a:gridCol>
                <a:gridCol w="863575">
                  <a:extLst>
                    <a:ext uri="{9D8B030D-6E8A-4147-A177-3AD203B41FA5}">
                      <a16:colId xmlns:a16="http://schemas.microsoft.com/office/drawing/2014/main" val="3259249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56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0.402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0.675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0.862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660210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B34C4-4E30-4652-8309-EBCAB1918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Interaction Effects Correct Rate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BEDEB1C-1D76-48D6-83F2-CD9E55E5CA8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2892917"/>
              </p:ext>
            </p:extLst>
          </p:nvPr>
        </p:nvGraphicFramePr>
        <p:xfrm>
          <a:off x="4645025" y="1403350"/>
          <a:ext cx="40417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55">
                  <a:extLst>
                    <a:ext uri="{9D8B030D-6E8A-4147-A177-3AD203B41FA5}">
                      <a16:colId xmlns:a16="http://schemas.microsoft.com/office/drawing/2014/main" val="3418444687"/>
                    </a:ext>
                  </a:extLst>
                </a:gridCol>
                <a:gridCol w="808355">
                  <a:extLst>
                    <a:ext uri="{9D8B030D-6E8A-4147-A177-3AD203B41FA5}">
                      <a16:colId xmlns:a16="http://schemas.microsoft.com/office/drawing/2014/main" val="1482317519"/>
                    </a:ext>
                  </a:extLst>
                </a:gridCol>
                <a:gridCol w="808355">
                  <a:extLst>
                    <a:ext uri="{9D8B030D-6E8A-4147-A177-3AD203B41FA5}">
                      <a16:colId xmlns:a16="http://schemas.microsoft.com/office/drawing/2014/main" val="2635170354"/>
                    </a:ext>
                  </a:extLst>
                </a:gridCol>
                <a:gridCol w="808355">
                  <a:extLst>
                    <a:ext uri="{9D8B030D-6E8A-4147-A177-3AD203B41FA5}">
                      <a16:colId xmlns:a16="http://schemas.microsoft.com/office/drawing/2014/main" val="4196413062"/>
                    </a:ext>
                  </a:extLst>
                </a:gridCol>
                <a:gridCol w="808355">
                  <a:extLst>
                    <a:ext uri="{9D8B030D-6E8A-4147-A177-3AD203B41FA5}">
                      <a16:colId xmlns:a16="http://schemas.microsoft.com/office/drawing/2014/main" val="1594189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29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0.349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0.576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0.825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178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46F92B-BA66-4A4F-A8F1-8F6A06CE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D4CC7B-BFE7-46A0-B159-52F158EC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2720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859995-F7B2-4582-81FF-B7F7DD3FAB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100 genes</a:t>
            </a:r>
          </a:p>
        </p:txBody>
      </p:sp>
    </p:spTree>
    <p:extLst>
      <p:ext uri="{BB962C8B-B14F-4D97-AF65-F5344CB8AC3E}">
        <p14:creationId xmlns:p14="http://schemas.microsoft.com/office/powerpoint/2010/main" val="174718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DA9A-9EC9-4ECA-9122-83F63B48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A6151-D98E-4ADD-B8D8-7A8091248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Main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3A45ABD-4299-4F37-A7F2-C9D36B8B61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1559116"/>
            <a:ext cx="4092575" cy="265233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B34C4-4E30-4652-8309-EBCAB1918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Interaction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C64676E-89C0-4AD5-8CA5-78B03D2CEF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575577"/>
            <a:ext cx="4041775" cy="2619408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46F92B-BA66-4A4F-A8F1-8F6A06CE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D4CC7B-BFE7-46A0-B159-52F158EC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285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DA9A-9EC9-4ECA-9122-83F63B48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FNR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A6151-D98E-4ADD-B8D8-7A8091248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Main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5CE7F1-5E0F-4C53-B379-5F887A59AE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1559116"/>
            <a:ext cx="4092575" cy="265233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B34C4-4E30-4652-8309-EBCAB1918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Interaction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3821917-1969-4203-A7A1-1F6B7AEE622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575577"/>
            <a:ext cx="4041775" cy="2619408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46F92B-BA66-4A4F-A8F1-8F6A06CE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D4CC7B-BFE7-46A0-B159-52F158EC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8089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DA9A-9EC9-4ECA-9122-83F63B48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A6151-D98E-4ADD-B8D8-7A8091248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67516E7-EE7A-45DA-9DAE-FCF9D528BE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1559116"/>
            <a:ext cx="4092575" cy="265233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B34C4-4E30-4652-8309-EBCAB1918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Genes+baseline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9165352-A90B-43D5-B92C-AEA6D160A7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575577"/>
            <a:ext cx="4041775" cy="2619408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46F92B-BA66-4A4F-A8F1-8F6A06CE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D4CC7B-BFE7-46A0-B159-52F158EC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8467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DA9A-9EC9-4ECA-9122-83F63B48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Strong/Weak Signal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A6151-D98E-4ADD-B8D8-7A8091248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Main Effects Correct Rate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4566B66-33AC-4913-8235-44437D9B195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31600721"/>
              </p:ext>
            </p:extLst>
          </p:nvPr>
        </p:nvGraphicFramePr>
        <p:xfrm>
          <a:off x="179513" y="2590265"/>
          <a:ext cx="431787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575">
                  <a:extLst>
                    <a:ext uri="{9D8B030D-6E8A-4147-A177-3AD203B41FA5}">
                      <a16:colId xmlns:a16="http://schemas.microsoft.com/office/drawing/2014/main" val="1183227820"/>
                    </a:ext>
                  </a:extLst>
                </a:gridCol>
                <a:gridCol w="863575">
                  <a:extLst>
                    <a:ext uri="{9D8B030D-6E8A-4147-A177-3AD203B41FA5}">
                      <a16:colId xmlns:a16="http://schemas.microsoft.com/office/drawing/2014/main" val="2339914069"/>
                    </a:ext>
                  </a:extLst>
                </a:gridCol>
                <a:gridCol w="863575">
                  <a:extLst>
                    <a:ext uri="{9D8B030D-6E8A-4147-A177-3AD203B41FA5}">
                      <a16:colId xmlns:a16="http://schemas.microsoft.com/office/drawing/2014/main" val="3524143497"/>
                    </a:ext>
                  </a:extLst>
                </a:gridCol>
                <a:gridCol w="863575">
                  <a:extLst>
                    <a:ext uri="{9D8B030D-6E8A-4147-A177-3AD203B41FA5}">
                      <a16:colId xmlns:a16="http://schemas.microsoft.com/office/drawing/2014/main" val="1468789111"/>
                    </a:ext>
                  </a:extLst>
                </a:gridCol>
                <a:gridCol w="863575">
                  <a:extLst>
                    <a:ext uri="{9D8B030D-6E8A-4147-A177-3AD203B41FA5}">
                      <a16:colId xmlns:a16="http://schemas.microsoft.com/office/drawing/2014/main" val="3259249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56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0.386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660210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B34C4-4E30-4652-8309-EBCAB1918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Interaction Effects Correct Rate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BEDEB1C-1D76-48D6-83F2-CD9E55E5CA8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21937925"/>
              </p:ext>
            </p:extLst>
          </p:nvPr>
        </p:nvGraphicFramePr>
        <p:xfrm>
          <a:off x="4645025" y="2590265"/>
          <a:ext cx="417544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087">
                  <a:extLst>
                    <a:ext uri="{9D8B030D-6E8A-4147-A177-3AD203B41FA5}">
                      <a16:colId xmlns:a16="http://schemas.microsoft.com/office/drawing/2014/main" val="341844468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48231751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63517035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19641306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594189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29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0.307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0.633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0.863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178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46F92B-BA66-4A4F-A8F1-8F6A06CE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D4CC7B-BFE7-46A0-B159-52F158EC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89379936-210F-4E5B-A3EB-7C9C3DDC87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9456854"/>
              </p:ext>
            </p:extLst>
          </p:nvPr>
        </p:nvGraphicFramePr>
        <p:xfrm>
          <a:off x="179513" y="1438393"/>
          <a:ext cx="431787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575">
                  <a:extLst>
                    <a:ext uri="{9D8B030D-6E8A-4147-A177-3AD203B41FA5}">
                      <a16:colId xmlns:a16="http://schemas.microsoft.com/office/drawing/2014/main" val="1183227820"/>
                    </a:ext>
                  </a:extLst>
                </a:gridCol>
                <a:gridCol w="863575">
                  <a:extLst>
                    <a:ext uri="{9D8B030D-6E8A-4147-A177-3AD203B41FA5}">
                      <a16:colId xmlns:a16="http://schemas.microsoft.com/office/drawing/2014/main" val="2339914069"/>
                    </a:ext>
                  </a:extLst>
                </a:gridCol>
                <a:gridCol w="863575">
                  <a:extLst>
                    <a:ext uri="{9D8B030D-6E8A-4147-A177-3AD203B41FA5}">
                      <a16:colId xmlns:a16="http://schemas.microsoft.com/office/drawing/2014/main" val="3524143497"/>
                    </a:ext>
                  </a:extLst>
                </a:gridCol>
                <a:gridCol w="863575">
                  <a:extLst>
                    <a:ext uri="{9D8B030D-6E8A-4147-A177-3AD203B41FA5}">
                      <a16:colId xmlns:a16="http://schemas.microsoft.com/office/drawing/2014/main" val="1468789111"/>
                    </a:ext>
                  </a:extLst>
                </a:gridCol>
                <a:gridCol w="863575">
                  <a:extLst>
                    <a:ext uri="{9D8B030D-6E8A-4147-A177-3AD203B41FA5}">
                      <a16:colId xmlns:a16="http://schemas.microsoft.com/office/drawing/2014/main" val="3259249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56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0.402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0.675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0.862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66021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9">
            <a:extLst>
              <a:ext uri="{FF2B5EF4-FFF2-40B4-BE49-F238E27FC236}">
                <a16:creationId xmlns:a16="http://schemas.microsoft.com/office/drawing/2014/main" id="{0630DE03-8F0C-452E-B071-78985765C2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96958"/>
              </p:ext>
            </p:extLst>
          </p:nvPr>
        </p:nvGraphicFramePr>
        <p:xfrm>
          <a:off x="4645024" y="1438393"/>
          <a:ext cx="417544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087">
                  <a:extLst>
                    <a:ext uri="{9D8B030D-6E8A-4147-A177-3AD203B41FA5}">
                      <a16:colId xmlns:a16="http://schemas.microsoft.com/office/drawing/2014/main" val="3418444687"/>
                    </a:ext>
                  </a:extLst>
                </a:gridCol>
                <a:gridCol w="792089">
                  <a:extLst>
                    <a:ext uri="{9D8B030D-6E8A-4147-A177-3AD203B41FA5}">
                      <a16:colId xmlns:a16="http://schemas.microsoft.com/office/drawing/2014/main" val="148231751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63517035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19641306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594189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29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0.349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0.576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0.825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135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DA9A-9EC9-4ECA-9122-83F63B48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Lambda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A6151-D98E-4ADD-B8D8-7A8091248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30 genes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DE0676C-9C3A-4E98-9FD4-33B767024C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57" y="1403350"/>
            <a:ext cx="2295487" cy="296386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B34C4-4E30-4652-8309-EBCAB1918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100 genes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2E50E8D-5916-4A74-A5C9-2B74E00C7B3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575577"/>
            <a:ext cx="4041775" cy="2619408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46F92B-BA66-4A4F-A8F1-8F6A06CE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D4CC7B-BFE7-46A0-B159-52F158EC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289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 10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Loss function=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Θ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ad>
                                      <m:radPr>
                                        <m:degHide m:val="on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コンテンツ プレースホルダ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7C1BB-ADD6-4827-BCCA-474AF8E1CCB0}"/>
              </a:ext>
            </a:extLst>
          </p:cNvPr>
          <p:cNvSpPr txBox="1"/>
          <p:nvPr/>
        </p:nvSpPr>
        <p:spPr>
          <a:xfrm>
            <a:off x="1636775" y="15858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 Variable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BAB13-F33F-40C2-822E-2E2A3001BEB8}"/>
              </a:ext>
            </a:extLst>
          </p:cNvPr>
          <p:cNvSpPr txBox="1"/>
          <p:nvPr/>
        </p:nvSpPr>
        <p:spPr>
          <a:xfrm>
            <a:off x="2806521" y="156813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29A0A-6701-41FD-807C-4ED34EC09A8B}"/>
              </a:ext>
            </a:extLst>
          </p:cNvPr>
          <p:cNvSpPr txBox="1"/>
          <p:nvPr/>
        </p:nvSpPr>
        <p:spPr>
          <a:xfrm>
            <a:off x="5093159" y="129397"/>
            <a:ext cx="19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Main/Interaction Effects of Genes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F0C559-879D-48B9-A709-31A9BC3E6F01}"/>
              </a:ext>
            </a:extLst>
          </p:cNvPr>
          <p:cNvCxnSpPr/>
          <p:nvPr/>
        </p:nvCxnSpPr>
        <p:spPr>
          <a:xfrm>
            <a:off x="2051720" y="803144"/>
            <a:ext cx="72008" cy="25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443464-6231-4560-8B67-E49692B1C7C1}"/>
              </a:ext>
            </a:extLst>
          </p:cNvPr>
          <p:cNvCxnSpPr/>
          <p:nvPr/>
        </p:nvCxnSpPr>
        <p:spPr>
          <a:xfrm flipH="1">
            <a:off x="3059832" y="775728"/>
            <a:ext cx="144016" cy="28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EC7878-FB69-447B-BFB2-A1BE37122290}"/>
              </a:ext>
            </a:extLst>
          </p:cNvPr>
          <p:cNvCxnSpPr/>
          <p:nvPr/>
        </p:nvCxnSpPr>
        <p:spPr>
          <a:xfrm flipH="1">
            <a:off x="4427984" y="775728"/>
            <a:ext cx="1224136" cy="28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2A1E93-B7E1-48EE-BBAA-0E5D31BF7C97}"/>
              </a:ext>
            </a:extLst>
          </p:cNvPr>
          <p:cNvCxnSpPr/>
          <p:nvPr/>
        </p:nvCxnSpPr>
        <p:spPr>
          <a:xfrm flipH="1">
            <a:off x="5508104" y="775728"/>
            <a:ext cx="432048" cy="28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D22360-F7EA-4E7B-B750-38A7B85FD096}"/>
              </a:ext>
            </a:extLst>
          </p:cNvPr>
          <p:cNvCxnSpPr/>
          <p:nvPr/>
        </p:nvCxnSpPr>
        <p:spPr>
          <a:xfrm>
            <a:off x="6441890" y="775728"/>
            <a:ext cx="218342" cy="15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75AA-6913-48BC-85A2-5C1947B7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B236-54CE-4723-A388-7B2C26E5D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N=100</a:t>
            </a:r>
          </a:p>
          <a:p>
            <a:r>
              <a:rPr lang="en-US" dirty="0"/>
              <a:t>Dimensions for baseline variables = 2</a:t>
            </a:r>
          </a:p>
          <a:p>
            <a:r>
              <a:rPr lang="en-US" dirty="0"/>
              <a:t>Dimensions for treatment variable = 1, (binary: +1,-1)</a:t>
            </a:r>
          </a:p>
          <a:p>
            <a:r>
              <a:rPr lang="en-US" dirty="0"/>
              <a:t>Dimensions for Genes = 30, 100</a:t>
            </a:r>
          </a:p>
          <a:p>
            <a:r>
              <a:rPr lang="en-US" dirty="0"/>
              <a:t>30% of hierarchical interaction effects are non-zero randomly</a:t>
            </a:r>
          </a:p>
          <a:p>
            <a:r>
              <a:rPr lang="en-US" dirty="0"/>
              <a:t>20%~50% of gene main effects are non-zero</a:t>
            </a:r>
          </a:p>
          <a:p>
            <a:r>
              <a:rPr lang="en-US" dirty="0"/>
              <a:t>Iterations: 100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DA0BE-FB94-44D9-8026-4299635D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72EAA-7658-4CAB-B263-CD4B022C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697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3E7C-7A88-4C8B-A31F-9219AB09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Signal/Noise 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1BED14-16C4-4C60-B13C-6FAE77657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30 genes: 0.5, 1, 5, 10, 100.</a:t>
                </a:r>
              </a:p>
              <a:p>
                <a:r>
                  <a:rPr lang="en-US" dirty="0"/>
                  <a:t>For 100 genes: 1, 10, 100.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1BED14-16C4-4C60-B13C-6FAE77657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6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D4A9B-31AF-4EC2-9F47-5F2F9B70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DD39C-DFBD-411D-A2CD-463D3D2C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727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A5A9-1939-435B-8265-3838892A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Strong/Weak Signals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1EE3E-D371-492B-8FE1-2E7068B00D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absolute of signals are leveled into four groups:</a:t>
                </a:r>
              </a:p>
              <a:p>
                <a:pPr lvl="1"/>
                <a:r>
                  <a:rPr lang="en-US" dirty="0"/>
                  <a:t>(0, 0.1), (0.1, 0.4), (0.4, 0.85), (0.85,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)	</a:t>
                </a:r>
              </a:p>
              <a:p>
                <a:pPr lvl="1"/>
                <a:r>
                  <a:rPr lang="en-US" dirty="0"/>
                  <a:t>The proportion of four groups are: 8%, 22%, 30%, 40%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1EE3E-D371-492B-8FE1-2E7068B00D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6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75A37-2132-4918-B2EE-E239114F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4D5E6-9A3B-4131-B4EB-8B1D5049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189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10A67-AE18-4C1A-906A-622E2CC9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C5CEB-1426-4F6E-8237-394D8B74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False Discovery Rate (FDR)</a:t>
            </a:r>
          </a:p>
          <a:p>
            <a:r>
              <a:rPr lang="en-US" dirty="0"/>
              <a:t>False Negative Rate (FNR)</a:t>
            </a:r>
          </a:p>
          <a:p>
            <a:r>
              <a:rPr lang="en-US" dirty="0"/>
              <a:t>Optimal Lambda</a:t>
            </a:r>
          </a:p>
          <a:p>
            <a:r>
              <a:rPr lang="en-US" dirty="0"/>
              <a:t>MSE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E7BD2-924A-4F7F-82BA-2540051D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579F0-FCB7-4E65-BB45-71B98248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334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C0E089-1CF0-4288-9F91-593E2EF4F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30 genes</a:t>
            </a:r>
          </a:p>
        </p:txBody>
      </p:sp>
    </p:spTree>
    <p:extLst>
      <p:ext uri="{BB962C8B-B14F-4D97-AF65-F5344CB8AC3E}">
        <p14:creationId xmlns:p14="http://schemas.microsoft.com/office/powerpoint/2010/main" val="74740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DA9A-9EC9-4ECA-9122-83F63B48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A6151-D98E-4ADD-B8D8-7A8091248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Main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38DB2E-C0F4-4456-BB2C-CF0B5ECE26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1732077"/>
            <a:ext cx="4092575" cy="230640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B34C4-4E30-4652-8309-EBCAB1918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Interaction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E8E0B34-51DE-4C9D-9BF6-3F0BD01C829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746392"/>
            <a:ext cx="4041775" cy="2277779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46F92B-BA66-4A4F-A8F1-8F6A06CE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D4CC7B-BFE7-46A0-B159-52F158EC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930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DA9A-9EC9-4ECA-9122-83F63B48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FNR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A6151-D98E-4ADD-B8D8-7A8091248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Main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2457C63-3786-4BF1-8740-43FED14C7C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1732077"/>
            <a:ext cx="4092575" cy="230640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B34C4-4E30-4652-8309-EBCAB1918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Interaction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0568633-8D68-4A67-8FCC-BB8BB4E5990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746392"/>
            <a:ext cx="4041775" cy="2277779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46F92B-BA66-4A4F-A8F1-8F6A06CE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D4CC7B-BFE7-46A0-B159-52F158EC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9006633"/>
      </p:ext>
    </p:extLst>
  </p:cSld>
  <p:clrMapOvr>
    <a:masterClrMapping/>
  </p:clrMapOvr>
</p:sld>
</file>

<file path=ppt/theme/theme1.xml><?xml version="1.0" encoding="utf-8"?>
<a:theme xmlns:a="http://schemas.openxmlformats.org/drawingml/2006/main" name="Takeda_ppt_uroko_tpc_akanered">
  <a:themeElements>
    <a:clrScheme name="ユーザー定義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A5532"/>
      </a:accent1>
      <a:accent2>
        <a:srgbClr val="A7381D"/>
      </a:accent2>
      <a:accent3>
        <a:srgbClr val="F6BBAD"/>
      </a:accent3>
      <a:accent4>
        <a:srgbClr val="898989"/>
      </a:accent4>
      <a:accent5>
        <a:srgbClr val="4C4948"/>
      </a:accent5>
      <a:accent6>
        <a:srgbClr val="DDDDDD"/>
      </a:accent6>
      <a:hlink>
        <a:srgbClr val="000000"/>
      </a:hlink>
      <a:folHlink>
        <a:srgbClr val="000000"/>
      </a:folHlink>
    </a:clrScheme>
    <a:fontScheme name="Takeda Typeface">
      <a:majorFont>
        <a:latin typeface="Arial"/>
        <a:ea typeface="HGPｺﾞｼｯｸM"/>
        <a:cs typeface=""/>
      </a:majorFont>
      <a:minorFont>
        <a:latin typeface="Arial"/>
        <a:ea typeface="HGPｺﾞｼｯ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Dakiyama_PPTwide_template_2017</Template>
  <TotalTime>437</TotalTime>
  <Words>348</Words>
  <Application>Microsoft Office PowerPoint</Application>
  <PresentationFormat>On-screen Show (16:9)</PresentationFormat>
  <Paragraphs>146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メイリオ</vt:lpstr>
      <vt:lpstr>メイリオ</vt:lpstr>
      <vt:lpstr>ＭＳ Ｐゴシック</vt:lpstr>
      <vt:lpstr>Arial</vt:lpstr>
      <vt:lpstr>Arial Unicode MS</vt:lpstr>
      <vt:lpstr>Calibri</vt:lpstr>
      <vt:lpstr>Cambria Math</vt:lpstr>
      <vt:lpstr>HGPｺﾞｼｯｸM</vt:lpstr>
      <vt:lpstr>Takeda_ppt_uroko_tpc_akanered</vt:lpstr>
      <vt:lpstr>Generalized Overlapping Group Lasso for Patients Subgroups Selection</vt:lpstr>
      <vt:lpstr>Model</vt:lpstr>
      <vt:lpstr>Simulation Setup</vt:lpstr>
      <vt:lpstr>Signal/Noise ratio</vt:lpstr>
      <vt:lpstr>Strong/Weak Signals</vt:lpstr>
      <vt:lpstr>Others</vt:lpstr>
      <vt:lpstr>PowerPoint Presentation</vt:lpstr>
      <vt:lpstr>FDR</vt:lpstr>
      <vt:lpstr>FNR</vt:lpstr>
      <vt:lpstr>MSE</vt:lpstr>
      <vt:lpstr>Strong/Weak Signal</vt:lpstr>
      <vt:lpstr>PowerPoint Presentation</vt:lpstr>
      <vt:lpstr>FDR</vt:lpstr>
      <vt:lpstr>FNR</vt:lpstr>
      <vt:lpstr>MSE</vt:lpstr>
      <vt:lpstr>Strong/Weak Signal</vt:lpstr>
      <vt:lpstr>Optimal Lambda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0</dc:title>
  <dc:creator>director</dc:creator>
  <cp:lastModifiedBy>Deng, Wenxuan</cp:lastModifiedBy>
  <cp:revision>23</cp:revision>
  <dcterms:created xsi:type="dcterms:W3CDTF">2017-03-10T10:19:28Z</dcterms:created>
  <dcterms:modified xsi:type="dcterms:W3CDTF">2018-07-17T14:04:28Z</dcterms:modified>
</cp:coreProperties>
</file>