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80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7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80" r:id="rId2"/>
    <p:sldMasterId id="2147483968" r:id="rId3"/>
    <p:sldMasterId id="2147483954" r:id="rId4"/>
    <p:sldMasterId id="2147483998" r:id="rId5"/>
    <p:sldMasterId id="2147484017" r:id="rId6"/>
  </p:sldMasterIdLst>
  <p:notesMasterIdLst>
    <p:notesMasterId r:id="rId44"/>
  </p:notesMasterIdLst>
  <p:handoutMasterIdLst>
    <p:handoutMasterId r:id="rId45"/>
  </p:handoutMasterIdLst>
  <p:sldIdLst>
    <p:sldId id="1113" r:id="rId7"/>
    <p:sldId id="1165" r:id="rId8"/>
    <p:sldId id="1166" r:id="rId9"/>
    <p:sldId id="1167" r:id="rId10"/>
    <p:sldId id="1168" r:id="rId11"/>
    <p:sldId id="1169" r:id="rId12"/>
    <p:sldId id="1174" r:id="rId13"/>
    <p:sldId id="1170" r:id="rId14"/>
    <p:sldId id="1208" r:id="rId15"/>
    <p:sldId id="1195" r:id="rId16"/>
    <p:sldId id="1194" r:id="rId17"/>
    <p:sldId id="1175" r:id="rId18"/>
    <p:sldId id="1198" r:id="rId19"/>
    <p:sldId id="1185" r:id="rId20"/>
    <p:sldId id="1196" r:id="rId21"/>
    <p:sldId id="1201" r:id="rId22"/>
    <p:sldId id="1191" r:id="rId23"/>
    <p:sldId id="1203" r:id="rId24"/>
    <p:sldId id="1205" r:id="rId25"/>
    <p:sldId id="1190" r:id="rId26"/>
    <p:sldId id="1206" r:id="rId27"/>
    <p:sldId id="1179" r:id="rId28"/>
    <p:sldId id="1180" r:id="rId29"/>
    <p:sldId id="1181" r:id="rId30"/>
    <p:sldId id="1182" r:id="rId31"/>
    <p:sldId id="1183" r:id="rId32"/>
    <p:sldId id="1184" r:id="rId33"/>
    <p:sldId id="1210" r:id="rId34"/>
    <p:sldId id="1211" r:id="rId35"/>
    <p:sldId id="1212" r:id="rId36"/>
    <p:sldId id="1213" r:id="rId37"/>
    <p:sldId id="1082" r:id="rId38"/>
    <p:sldId id="1214" r:id="rId39"/>
    <p:sldId id="1218" r:id="rId40"/>
    <p:sldId id="1215" r:id="rId41"/>
    <p:sldId id="1216" r:id="rId42"/>
    <p:sldId id="1217" r:id="rId4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33"/>
    <a:srgbClr val="FFCC00"/>
    <a:srgbClr val="F8A724"/>
    <a:srgbClr val="FFFF00"/>
    <a:srgbClr val="F1A62B"/>
    <a:srgbClr val="E5E381"/>
    <a:srgbClr val="CC3300"/>
    <a:srgbClr val="808080"/>
    <a:srgbClr val="9933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21" autoAdjust="0"/>
    <p:restoredTop sz="91319" autoAdjust="0"/>
  </p:normalViewPr>
  <p:slideViewPr>
    <p:cSldViewPr>
      <p:cViewPr>
        <p:scale>
          <a:sx n="80" d="100"/>
          <a:sy n="80" d="100"/>
        </p:scale>
        <p:origin x="-906" y="96"/>
      </p:cViewPr>
      <p:guideLst>
        <p:guide orient="horz" pos="2160"/>
        <p:guide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74" y="-78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4743" cy="4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57" tIns="43077" rIns="86157" bIns="43077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275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933" y="1"/>
            <a:ext cx="2974742" cy="4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57" tIns="43077" rIns="86157" bIns="43077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fld id="{6DC629F8-6E7F-49BE-A201-846DB09E87AE}" type="datetimeFigureOut">
              <a:rPr lang="en-US"/>
              <a:pPr>
                <a:defRPr/>
              </a:pPr>
              <a:t>4/9/2014</a:t>
            </a:fld>
            <a:endParaRPr lang="en-US"/>
          </a:p>
        </p:txBody>
      </p:sp>
      <p:sp>
        <p:nvSpPr>
          <p:cNvPr id="310276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55452"/>
            <a:ext cx="2974743" cy="4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57" tIns="43077" rIns="86157" bIns="43077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0277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933" y="9455452"/>
            <a:ext cx="2974742" cy="4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157" tIns="43077" rIns="86157" bIns="43077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  <a:cs typeface="Times New Roman" charset="0"/>
              </a:defRPr>
            </a:lvl1pPr>
          </a:lstStyle>
          <a:p>
            <a:pPr>
              <a:defRPr/>
            </a:pPr>
            <a:fld id="{9C0E311F-622D-4CFE-81C5-8DD86C82F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897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5" tIns="45538" rIns="91075" bIns="45538" numCol="1" anchor="t" anchorCtr="0" compatLnSpc="1">
            <a:prstTxWarp prst="textNoShape">
              <a:avLst/>
            </a:prstTxWarp>
          </a:bodyPr>
          <a:lstStyle>
            <a:lvl1pPr defTabSz="911037">
              <a:defRPr kumimoji="0"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5" y="1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5" tIns="45538" rIns="91075" bIns="45538" numCol="1" anchor="t" anchorCtr="0" compatLnSpc="1">
            <a:prstTxWarp prst="textNoShape">
              <a:avLst/>
            </a:prstTxWarp>
          </a:bodyPr>
          <a:lstStyle>
            <a:lvl1pPr algn="r" defTabSz="911037">
              <a:defRPr kumimoji="0"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1" y="4716947"/>
            <a:ext cx="4985773" cy="446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5" tIns="45538" rIns="91075" bIns="45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32353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5" tIns="45538" rIns="91075" bIns="45538" numCol="1" anchor="b" anchorCtr="0" compatLnSpc="1">
            <a:prstTxWarp prst="textNoShape">
              <a:avLst/>
            </a:prstTxWarp>
          </a:bodyPr>
          <a:lstStyle>
            <a:lvl1pPr defTabSz="911037">
              <a:defRPr kumimoji="0"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5" y="9432353"/>
            <a:ext cx="2945862" cy="49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75" tIns="45538" rIns="91075" bIns="45538" numCol="1" anchor="b" anchorCtr="0" compatLnSpc="1">
            <a:prstTxWarp prst="textNoShape">
              <a:avLst/>
            </a:prstTxWarp>
          </a:bodyPr>
          <a:lstStyle>
            <a:lvl1pPr algn="r" defTabSz="911037">
              <a:defRPr kumimoji="0" sz="1200" b="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827116F7-74DD-44F2-BEFC-068CF36943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4045820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58552" indent="-291751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67003" indent="-233401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33804" indent="-233401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100605" indent="-233401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67407" indent="-233401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3034208" indent="-233401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501009" indent="-233401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967810" indent="-233401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07E251B2-EE2F-48A0-8889-35695A1FEAE0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34060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7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fld id="{5E9D41CE-8CE5-4561-A6B2-454C9A148B28}" type="slidenum">
              <a:rPr lang="en-US" altLang="zh-TW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zh-TW" altLang="zh-HK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5700" cy="37242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06152" y="4717008"/>
            <a:ext cx="4985371" cy="4466516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xmlns="" val="339804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7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548128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00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 txBox="1">
            <a:spLocks noGrp="1" noChangeArrowheads="1"/>
          </p:cNvSpPr>
          <p:nvPr/>
        </p:nvSpPr>
        <p:spPr bwMode="auto">
          <a:xfrm>
            <a:off x="3848842" y="9428937"/>
            <a:ext cx="2948833" cy="49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947" tIns="0" rIns="18947" bIns="0" anchor="b"/>
          <a:lstStyle/>
          <a:p>
            <a:pPr defTabSz="989013" eaLnBrk="0" hangingPunct="0"/>
            <a:fld id="{F227B204-005F-4520-8D77-6C74F0F23ACC}" type="slidenum">
              <a:rPr kumimoji="0" lang="en-US" sz="1000" b="0" i="1"/>
              <a:pPr defTabSz="989013" eaLnBrk="0" hangingPunct="0"/>
              <a:t>9</a:t>
            </a:fld>
            <a:endParaRPr kumimoji="0" lang="en-US" sz="1000" b="0" i="1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6125"/>
            <a:ext cx="4956175" cy="3717925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0760" y="4711930"/>
            <a:ext cx="4979228" cy="44732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176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fld id="{60140103-42C3-4703-BF34-95ADBA83F120}" type="slidenum">
              <a:rPr lang="en-US" altLang="zh-TW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zh-TW" altLang="zh-HK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57725" cy="34925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36625" y="4424363"/>
            <a:ext cx="5153025" cy="418941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zh-HK" smtClean="0"/>
          </a:p>
        </p:txBody>
      </p:sp>
    </p:spTree>
    <p:extLst>
      <p:ext uri="{BB962C8B-B14F-4D97-AF65-F5344CB8AC3E}">
        <p14:creationId xmlns:p14="http://schemas.microsoft.com/office/powerpoint/2010/main" xmlns="" val="408770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7116F7-74DD-44F2-BEFC-068CF3694396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sumer/Computer Segment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048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5948" y="56928"/>
            <a:ext cx="8229600" cy="56718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626" y="-34184"/>
            <a:ext cx="9222280" cy="6913521"/>
            <a:chOff x="-10626" y="-34184"/>
            <a:chExt cx="9222280" cy="691352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0626" y="-34184"/>
              <a:ext cx="9222280" cy="69135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 userDrawn="1"/>
          </p:nvSpPr>
          <p:spPr>
            <a:xfrm>
              <a:off x="7271620" y="6540057"/>
              <a:ext cx="18469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Copyright</a:t>
              </a:r>
              <a:r>
                <a:rPr lang="en-US" sz="600" baseline="0" dirty="0" smtClean="0"/>
                <a:t> Pericom Semiconductor Corp 2012</a:t>
              </a:r>
              <a:endParaRPr lang="en-US" sz="600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267200" y="6493888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Confidential</a:t>
              </a:r>
              <a:endParaRPr lang="en-US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" y="6560399"/>
              <a:ext cx="1524000" cy="24126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1219200"/>
            <a:ext cx="8636000" cy="5105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0626" y="-34184"/>
            <a:ext cx="9222280" cy="6913521"/>
            <a:chOff x="-10626" y="-34184"/>
            <a:chExt cx="9222280" cy="6913521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-10626" y="-34184"/>
              <a:ext cx="9222280" cy="691352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 userDrawn="1"/>
          </p:nvSpPr>
          <p:spPr>
            <a:xfrm>
              <a:off x="7271620" y="6540057"/>
              <a:ext cx="184698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/>
                <a:t>Copyright</a:t>
              </a:r>
              <a:r>
                <a:rPr lang="en-US" sz="600" baseline="0" dirty="0" smtClean="0"/>
                <a:t> Pericom Semiconductor Corp 2012</a:t>
              </a:r>
              <a:endParaRPr lang="en-US" sz="600" dirty="0"/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267200" y="6493888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Confidential</a:t>
              </a:r>
              <a:endParaRPr lang="en-US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" y="6560399"/>
              <a:ext cx="1524000" cy="241266"/>
            </a:xfrm>
            <a:prstGeom prst="rect">
              <a:avLst/>
            </a:prstGeom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762000"/>
            <a:ext cx="2241550" cy="55626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762000"/>
            <a:ext cx="6575425" cy="556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bg>
      <p:bgPr>
        <a:blipFill dpi="0" rotWithShape="1">
          <a:blip r:embed="rId2">
            <a:lum/>
          </a:blip>
          <a:srcRect/>
          <a:stretch>
            <a:fillRect l="-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9028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 b="1"/>
            </a:lvl2pPr>
            <a:lvl3pPr>
              <a:defRPr sz="2000" b="1">
                <a:latin typeface="+mj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1700" y="12192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 b="1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11700" y="38481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89582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02986" y="972462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186" y="972462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5725" y="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7500" y="9906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1700" y="9906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17500" y="36195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1700" y="36195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age Segment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6398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Segment 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4" y="417285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r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219200"/>
            <a:ext cx="86360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/>
            </a:lvl1pPr>
            <a:lvl2pPr marL="742950" indent="-285750">
              <a:buClr>
                <a:srgbClr val="F8A724"/>
              </a:buClr>
              <a:buFont typeface="Wingdings" panose="05000000000000000000" pitchFamily="2" charset="2"/>
              <a:buChar char="p"/>
              <a:defRPr/>
            </a:lvl2pPr>
            <a:lvl3pPr marL="1143000" indent="-228600">
              <a:buClr>
                <a:srgbClr val="F8A724"/>
              </a:buClr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8374568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 bwMode="auto">
      <p:bgPr>
        <a:gradFill rotWithShape="0">
          <a:gsLst>
            <a:gs pos="0">
              <a:srgbClr val="314F71"/>
            </a:gs>
            <a:gs pos="100000">
              <a:srgbClr val="101E2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542088"/>
            <a:ext cx="91440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 anchor="ctr">
            <a:spAutoFit/>
          </a:bodyPr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0" y="38100"/>
            <a:ext cx="9144000" cy="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725829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3614058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 bwMode="auto">
      <p:bgPr>
        <a:gradFill rotWithShape="0">
          <a:gsLst>
            <a:gs pos="0">
              <a:srgbClr val="314F71"/>
            </a:gs>
            <a:gs pos="100000">
              <a:srgbClr val="101E2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6542088"/>
            <a:ext cx="91440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" rIns="9144" anchor="ctr">
            <a:spAutoFit/>
          </a:bodyPr>
          <a:lstStyle/>
          <a:p>
            <a:endParaRPr lang="zh-TW" altLang="en-US">
              <a:ea typeface="PMingLiU" pitchFamily="18" charset="-120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0" y="38100"/>
            <a:ext cx="9144000" cy="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935680"/>
      </p:ext>
    </p:extLst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1113" y="-34925"/>
            <a:ext cx="9223376" cy="691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4595813" y="6540500"/>
            <a:ext cx="2947987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Copyright Pericom Semiconductor Corp 2012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697788" y="6494463"/>
            <a:ext cx="121761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Confidential</a:t>
            </a: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5320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54BA09A7-760E-4D78-8ECD-B6FDD32EE67D}" type="slidenum">
              <a:rPr kumimoji="0" lang="zh-CN" altLang="en-US" sz="1000" b="0" i="1" smtClean="0">
                <a:ea typeface="宋体" pitchFamily="2" charset="-122"/>
              </a:rPr>
              <a:pPr>
                <a:defRPr/>
              </a:pPr>
              <a:t>‹#›</a:t>
            </a:fld>
            <a:endParaRPr kumimoji="0" lang="en-US" altLang="zh-CN" sz="1000" b="0" i="1" smtClean="0">
              <a:ea typeface="宋体" pitchFamily="2" charset="-122"/>
            </a:endParaRPr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561138"/>
            <a:ext cx="1524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1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834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61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655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095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52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2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739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l="-1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7257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Clr>
                <a:srgbClr val="F8A724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rgbClr val="F1A62B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Clr>
                <a:srgbClr val="F1A62B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30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29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33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202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08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39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14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462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878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32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l="-1000" t="-2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46" y="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  <a:lumOff val="50000"/>
                </a:schemeClr>
              </a:buClr>
              <a:defRPr sz="20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  <a:lumOff val="50000"/>
                </a:schemeClr>
              </a:buClr>
              <a:defRPr sz="20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21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69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051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29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20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42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487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005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29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538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bg>
      <p:bgPr>
        <a:blipFill dpi="0" rotWithShape="1">
          <a:blip r:embed="rId2">
            <a:lum/>
          </a:blip>
          <a:srcRect/>
          <a:stretch>
            <a:fillRect l="-1000" t="-1000" r="-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11" y="31526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09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08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13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427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755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/Computer Segm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0315350"/>
      </p:ext>
    </p:extLst>
  </p:cSld>
  <p:clrMapOvr>
    <a:masterClrMapping/>
  </p:clrMapOvr>
  <p:transition advClick="0" advTm="10000"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14058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479494"/>
      </p:ext>
    </p:extLst>
  </p:cSld>
  <p:clrMapOvr>
    <a:masterClrMapping/>
  </p:clrMapOvr>
  <p:transition advClick="0" advTm="10000"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7257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Clr>
                <a:srgbClr val="F8A724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rgbClr val="F1A62B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buClr>
                <a:srgbClr val="F1A62B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769258"/>
      </p:ext>
    </p:extLst>
  </p:cSld>
  <p:clrMapOvr>
    <a:masterClrMapping/>
  </p:clrMapOvr>
  <p:transition advClick="0" advTm="10000"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46" y="0"/>
            <a:ext cx="8229600" cy="5334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  <a:lumOff val="50000"/>
                </a:schemeClr>
              </a:buClr>
              <a:defRPr sz="20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  <a:lumOff val="50000"/>
                </a:schemeClr>
              </a:buClr>
              <a:defRPr sz="20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0022738"/>
      </p:ext>
    </p:extLst>
  </p:cSld>
  <p:clrMapOvr>
    <a:masterClrMapping/>
  </p:clrMapOvr>
  <p:transition advClick="0" advTm="10000"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11" y="31526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606861"/>
      </p:ext>
    </p:extLst>
  </p:cSld>
  <p:clrMapOvr>
    <a:masterClrMapping/>
  </p:clrMapOvr>
  <p:transition advClick="0" advTm="1000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0544" y="87084"/>
            <a:ext cx="8229600" cy="52251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0544" y="87084"/>
            <a:ext cx="8229600" cy="52251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96985253"/>
      </p:ext>
    </p:extLst>
  </p:cSld>
  <p:clrMapOvr>
    <a:masterClrMapping/>
  </p:clrMapOvr>
  <p:transition advClick="0" advTm="10000"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6" y="58056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5515547"/>
      </p:ext>
    </p:extLst>
  </p:cSld>
  <p:clrMapOvr>
    <a:masterClrMapping/>
  </p:clrMapOvr>
  <p:transition advClick="0" advTm="10000"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ded Segment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7172603"/>
      </p:ext>
    </p:extLst>
  </p:cSld>
  <p:clrMapOvr>
    <a:masterClrMapping/>
  </p:clrMapOvr>
  <p:transition advClick="0" advTm="10000"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68992015"/>
      </p:ext>
    </p:extLst>
  </p:cSld>
  <p:clrMapOvr>
    <a:masterClrMapping/>
  </p:clrMapOvr>
  <p:transition advClick="0" advTm="10000"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048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5948" y="56928"/>
            <a:ext cx="8229600" cy="56718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1337308"/>
      </p:ext>
    </p:extLst>
  </p:cSld>
  <p:clrMapOvr>
    <a:masterClrMapping/>
  </p:clrMapOvr>
  <p:transition advClick="0" advTm="10000"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-11113" y="-34925"/>
            <a:ext cx="9223376" cy="6913563"/>
            <a:chOff x="-10626" y="-34184"/>
            <a:chExt cx="9222280" cy="6913521"/>
          </a:xfrm>
        </p:grpSpPr>
        <p:pic>
          <p:nvPicPr>
            <p:cNvPr id="5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26" y="-34184"/>
              <a:ext cx="9222280" cy="691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 userDrawn="1"/>
          </p:nvSpPr>
          <p:spPr>
            <a:xfrm>
              <a:off x="7271960" y="6539614"/>
              <a:ext cx="1846043" cy="1857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" dirty="0">
                  <a:solidFill>
                    <a:srgbClr val="FFFFFF"/>
                  </a:solidFill>
                </a:rPr>
                <a:t>Copyright Pericom Semiconductor Corp 2012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67179" y="6493576"/>
              <a:ext cx="1217468" cy="3079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EF5703">
                      <a:lumMod val="60000"/>
                      <a:lumOff val="40000"/>
                    </a:srgbClr>
                  </a:solidFill>
                </a:rPr>
                <a:t>Confidential</a:t>
              </a:r>
            </a:p>
          </p:txBody>
        </p:sp>
        <p:pic>
          <p:nvPicPr>
            <p:cNvPr id="8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560399"/>
              <a:ext cx="1524000" cy="24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1219200"/>
            <a:ext cx="8636000" cy="5105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1067752"/>
      </p:ext>
    </p:extLst>
  </p:cSld>
  <p:clrMapOvr>
    <a:masterClrMapping/>
  </p:clrMapOvr>
  <p:transition advClick="0" advTm="10000"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-11113" y="-34925"/>
            <a:ext cx="9223376" cy="6913563"/>
            <a:chOff x="-10626" y="-34184"/>
            <a:chExt cx="9222280" cy="6913521"/>
          </a:xfrm>
        </p:grpSpPr>
        <p:pic>
          <p:nvPicPr>
            <p:cNvPr id="5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626" y="-34184"/>
              <a:ext cx="9222280" cy="691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 userDrawn="1"/>
          </p:nvSpPr>
          <p:spPr>
            <a:xfrm>
              <a:off x="7271960" y="6539614"/>
              <a:ext cx="1846043" cy="1857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00" dirty="0">
                  <a:solidFill>
                    <a:srgbClr val="FFFFFF"/>
                  </a:solidFill>
                </a:rPr>
                <a:t>Copyright Pericom Semiconductor Corp 2012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67179" y="6493576"/>
              <a:ext cx="1217468" cy="3079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EF5703">
                      <a:lumMod val="60000"/>
                      <a:lumOff val="40000"/>
                    </a:srgbClr>
                  </a:solidFill>
                </a:rPr>
                <a:t>Confidential</a:t>
              </a:r>
            </a:p>
          </p:txBody>
        </p:sp>
        <p:pic>
          <p:nvPicPr>
            <p:cNvPr id="8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6560399"/>
              <a:ext cx="1524000" cy="24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3550" y="762000"/>
            <a:ext cx="2241550" cy="55626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762000"/>
            <a:ext cx="6575425" cy="556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6606072"/>
      </p:ext>
    </p:extLst>
  </p:cSld>
  <p:clrMapOvr>
    <a:masterClrMapping/>
  </p:clrMapOvr>
  <p:transition advClick="0" advTm="10000"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9028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 b="1"/>
            </a:lvl2pPr>
            <a:lvl3pPr>
              <a:defRPr sz="2000" b="1">
                <a:latin typeface="+mj-lt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1700" y="12192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 b="1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11700" y="38481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8236912"/>
      </p:ext>
    </p:extLst>
  </p:cSld>
  <p:clrMapOvr>
    <a:masterClrMapping/>
  </p:clrMapOvr>
  <p:transition advClick="0" advTm="10000"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89582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02986" y="972462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186" y="972462"/>
            <a:ext cx="4241800" cy="51054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4211913"/>
      </p:ext>
    </p:extLst>
  </p:cSld>
  <p:clrMapOvr>
    <a:masterClrMapping/>
  </p:clrMapOvr>
  <p:transition advClick="0" advTm="10000"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85725" y="0"/>
            <a:ext cx="8969375" cy="5794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8A72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7500" y="9906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11700" y="9906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17500" y="36195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1700" y="3619500"/>
            <a:ext cx="4241800" cy="2476500"/>
          </a:xfrm>
          <a:prstGeom prst="rect">
            <a:avLst/>
          </a:prstGeom>
        </p:spPr>
        <p:txBody>
          <a:bodyPr/>
          <a:lstStyle>
            <a:lvl1pPr>
              <a:buClr>
                <a:srgbClr val="F1A62B"/>
              </a:buCl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6">
                  <a:lumMod val="60000"/>
                  <a:lumOff val="40000"/>
                </a:schemeClr>
              </a:buClr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5571070"/>
      </p:ext>
    </p:extLst>
  </p:cSld>
  <p:clrMapOvr>
    <a:masterClrMapping/>
  </p:clrMapOvr>
  <p:transition advClick="0" advTm="1000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86" y="58056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8A72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663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 Segm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6398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718772"/>
      </p:ext>
    </p:extLst>
  </p:cSld>
  <p:clrMapOvr>
    <a:masterClrMapping/>
  </p:clrMapOvr>
  <p:transition advClick="0" advTm="10000"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working Segment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4" y="417285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1520221"/>
      </p:ext>
    </p:extLst>
  </p:cSld>
  <p:clrMapOvr>
    <a:masterClrMapping/>
  </p:clrMapOvr>
  <p:transition advClick="0" advTm="10000">
    <p:fade thruBlk="1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73100" y="0"/>
            <a:ext cx="994251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10301828"/>
      </p:ext>
    </p:extLst>
  </p:cSld>
  <p:clrMapOvr>
    <a:masterClrMapping/>
  </p:clrMapOvr>
  <p:transition spd="med">
    <p:fade thruBlk="1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1194694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69660345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50203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5315286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2986837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3251751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4841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Segment 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4267200"/>
            <a:ext cx="8229600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1A62B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40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734647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192637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36804567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xmlns="" val="29799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0"/>
            <a:ext cx="5111750" cy="5287963"/>
          </a:xfrm>
          <a:prstGeom prst="rect">
            <a:avLst/>
          </a:prstGeom>
        </p:spPr>
        <p:txBody>
          <a:bodyPr/>
          <a:lstStyle>
            <a:lvl1pPr>
              <a:buClr>
                <a:srgbClr val="F8A724"/>
              </a:buClr>
              <a:defRPr sz="32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 l="-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gray">
          <a:xfrm>
            <a:off x="0" y="661352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charset="0"/>
              </a:defRPr>
            </a:lvl9pPr>
          </a:lstStyle>
          <a:p>
            <a:pPr>
              <a:defRPr/>
            </a:pPr>
            <a:fld id="{A9961D04-D46B-43B5-8B2C-D08931EA31FA}" type="slidenum">
              <a:rPr kumimoji="0" lang="en-US" sz="1000" b="0" i="1" smtClean="0"/>
              <a:pPr>
                <a:defRPr/>
              </a:pPr>
              <a:t>‹#›</a:t>
            </a:fld>
            <a:endParaRPr kumimoji="0" lang="en-US" sz="1000" b="0" i="1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71620" y="6673334"/>
            <a:ext cx="18469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Copyright</a:t>
            </a:r>
            <a:r>
              <a:rPr lang="en-US" sz="600" baseline="0" dirty="0" smtClean="0"/>
              <a:t> Pericom Semiconductor Corp 2013</a:t>
            </a:r>
            <a:endParaRPr lang="en-US" sz="6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67200" y="6604084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Confidential</a:t>
            </a:r>
            <a:endParaRPr lang="en-US" sz="1000" b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490" y="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8" descr="logo_only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" y="6593214"/>
            <a:ext cx="1219200" cy="195263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66" r:id="rId7"/>
    <p:sldLayoutId id="2147483967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  <p:sldLayoutId id="2147483994" r:id="rId18"/>
    <p:sldLayoutId id="2147483995" r:id="rId19"/>
    <p:sldLayoutId id="2147483996" r:id="rId20"/>
    <p:sldLayoutId id="2147484029" r:id="rId21"/>
  </p:sldLayoutIdLst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è"/>
        <a:defRPr sz="2400" b="1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2000" b="1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6pPr>
      <a:lvl7pPr marL="2971800" indent="-228600" algn="l" rtl="0" fontAlgn="base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7pPr>
      <a:lvl8pPr marL="3429000" indent="-228600" algn="l" rtl="0" fontAlgn="base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8pPr>
      <a:lvl9pPr marL="3886200" indent="-228600" algn="l" rtl="0" fontAlgn="base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6973-062E-4BCF-A346-C61DA2E9380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8901-5218-4768-BC4F-E178F6788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3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E575-5F95-4BC0-A45E-A83D7CFDCE3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CEC31-7689-4A46-947B-D4E8F808E0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18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CA3E2-A146-4024-80E0-0953BB22C795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DC67-CC6A-4BA1-BE9C-66675B4CF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3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gray">
          <a:xfrm>
            <a:off x="0" y="6613525"/>
            <a:ext cx="3397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9F8339F-AF4D-4A94-96D8-99D5985B5D30}" type="slidenum">
              <a:rPr kumimoji="0" lang="en-US" altLang="zh-HK" sz="1000" b="0" i="1" smtClean="0">
                <a:solidFill>
                  <a:srgbClr val="FFFFFF"/>
                </a:solidFill>
                <a:ea typeface="新細明體" panose="02020500000000000000" pitchFamily="18" charset="-120"/>
              </a:rPr>
              <a:pPr/>
              <a:t>‹#›</a:t>
            </a:fld>
            <a:endParaRPr kumimoji="0" lang="en-US" altLang="zh-HK" sz="1000" b="0" i="1" smtClean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2338" y="6673850"/>
            <a:ext cx="1846262" cy="184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FFFFFF"/>
                </a:solidFill>
              </a:rPr>
              <a:t>Copyright Pericom Semiconductor Corp 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604000"/>
            <a:ext cx="8572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b="0" dirty="0">
                <a:solidFill>
                  <a:srgbClr val="EF5703">
                    <a:lumMod val="60000"/>
                    <a:lumOff val="40000"/>
                  </a:srgbClr>
                </a:solidFill>
              </a:rPr>
              <a:t>Confidential</a:t>
            </a: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39713" y="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smtClean="0"/>
              <a:t>Click to edit Master title style</a:t>
            </a:r>
          </a:p>
        </p:txBody>
      </p:sp>
      <p:pic>
        <p:nvPicPr>
          <p:cNvPr id="6" name="Picture 8" descr="logo_only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42900" y="6592888"/>
            <a:ext cx="1219200" cy="19526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xmlns="" val="19578310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</p:sldLayoutIdLst>
  <p:transition advClick="0" advTm="10000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Arial" charset="0"/>
          <a:cs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Arial" charset="0"/>
          <a:cs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Arial" charset="0"/>
          <a:cs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1A62B"/>
          </a:solidFill>
          <a:latin typeface="Arial" charset="0"/>
          <a:cs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20000"/>
        </a:spcAft>
        <a:buClr>
          <a:srgbClr val="CCE5F4"/>
        </a:buClr>
        <a:buSzPct val="85000"/>
        <a:buFont typeface="Wingdings" panose="05000000000000000000" pitchFamily="2" charset="2"/>
        <a:buChar char="è"/>
        <a:defRPr sz="2400" b="1">
          <a:solidFill>
            <a:srgbClr val="3761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anose="05000000000000000000" pitchFamily="2" charset="2"/>
        <a:buChar char="§"/>
        <a:defRPr sz="2000" b="1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anose="05000000000000000000" pitchFamily="2" charset="2"/>
        <a:buChar char="§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anose="05000000000000000000" pitchFamily="2" charset="2"/>
        <a:buChar char="§"/>
        <a:defRPr sz="12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10000"/>
        </a:spcBef>
        <a:spcAft>
          <a:spcPct val="20000"/>
        </a:spcAft>
        <a:buClr>
          <a:srgbClr val="CCE5F4"/>
        </a:buClr>
        <a:buSzPct val="85000"/>
        <a:buFont typeface="Wingdings" pitchFamily="2" charset="2"/>
        <a:buChar char="§"/>
        <a:defRPr sz="12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1E2A"/>
            </a:gs>
            <a:gs pos="100000">
              <a:srgbClr val="314F7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0" y="6613525"/>
            <a:ext cx="5349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ClrTx/>
              <a:buFontTx/>
              <a:buNone/>
            </a:pPr>
            <a:fld id="{7A2E9834-FB9E-4DF0-ABB5-0DCDB6926E83}" type="slidenum">
              <a:rPr kumimoji="0" lang="en-US" altLang="zh-HK" sz="1000" b="0" i="1" smtClean="0">
                <a:solidFill>
                  <a:srgbClr val="FFFFFF"/>
                </a:solidFill>
                <a:ea typeface="新細明體" panose="02020500000000000000" pitchFamily="18" charset="-120"/>
              </a:rPr>
              <a:pPr defTabSz="449263">
                <a:buClrTx/>
                <a:buFontTx/>
                <a:buNone/>
              </a:pPr>
              <a:t>‹#›</a:t>
            </a:fld>
            <a:endParaRPr kumimoji="0" lang="en-US" altLang="zh-HK" sz="1000" b="0" i="1" smtClean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>
            <a:off x="-3175" y="38100"/>
            <a:ext cx="9150350" cy="1588"/>
          </a:xfrm>
          <a:prstGeom prst="line">
            <a:avLst/>
          </a:prstGeom>
          <a:noFill/>
          <a:ln w="57240" cap="sq">
            <a:solidFill>
              <a:srgbClr val="EF570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49263" eaLnBrk="0" hangingPunct="0"/>
            <a:endParaRPr kumimoji="0" lang="zh-HK" altLang="en-US" smtClean="0">
              <a:solidFill>
                <a:srgbClr val="FFFFFF"/>
              </a:solidFill>
            </a:endParaRP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0" y="0"/>
            <a:ext cx="9221788" cy="691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72338" y="6540500"/>
            <a:ext cx="18288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SzPct val="100000"/>
              <a:defRPr/>
            </a:pPr>
            <a:r>
              <a:rPr kumimoji="0" lang="en-US" sz="600" b="0" smtClean="0"/>
              <a:t>Copyright Pericom Semiconductor Corp 2012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267200" y="6494463"/>
            <a:ext cx="12096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SzPct val="100000"/>
              <a:defRPr/>
            </a:pPr>
            <a:r>
              <a:rPr kumimoji="0" lang="en-US" b="0" smtClean="0">
                <a:solidFill>
                  <a:srgbClr val="FD9860"/>
                </a:solidFill>
              </a:rPr>
              <a:t>Confidential</a:t>
            </a:r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3" y="6589713"/>
            <a:ext cx="1524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113" y="-34925"/>
            <a:ext cx="9223376" cy="691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272338" y="6540500"/>
            <a:ext cx="1828800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SzPct val="100000"/>
              <a:defRPr/>
            </a:pPr>
            <a:r>
              <a:rPr kumimoji="0" lang="en-US" sz="600" b="0" smtClean="0"/>
              <a:t>Copyright Pericom Semiconductor Corp 2012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267200" y="6494463"/>
            <a:ext cx="120967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rgbClr val="FFFF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SzPct val="100000"/>
              <a:defRPr/>
            </a:pPr>
            <a:r>
              <a:rPr kumimoji="0" lang="en-US" b="0" smtClean="0">
                <a:solidFill>
                  <a:srgbClr val="FD9860"/>
                </a:solidFill>
              </a:rPr>
              <a:t>Confidential</a:t>
            </a:r>
          </a:p>
        </p:txBody>
      </p:sp>
      <p:pic>
        <p:nvPicPr>
          <p:cNvPr id="10251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561138"/>
            <a:ext cx="15240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825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FFFFFF"/>
          </a:solidFill>
          <a:latin typeface="Arial" panose="020B0604020202020204" pitchFamily="34" charset="0"/>
          <a:cs typeface="Times New Roman" panose="02020603050405020304" pitchFamily="18" charset="0"/>
        </a:defRPr>
      </a:lvl9pPr>
    </p:titleStyle>
    <p:bodyStyle>
      <a:lvl1pPr marL="342900" indent="-342900" algn="l" defTabSz="449263" rtl="0" eaLnBrk="0" fontAlgn="base" hangingPunct="0">
        <a:spcBef>
          <a:spcPts val="9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400" b="1" kern="1200">
          <a:solidFill>
            <a:srgbClr val="3761A6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50"/>
        </a:spcBef>
        <a:spcAft>
          <a:spcPts val="500"/>
        </a:spcAft>
        <a:buClr>
          <a:srgbClr val="000000"/>
        </a:buClr>
        <a:buSzPct val="100000"/>
        <a:buFont typeface="Times New Roman" panose="02020603050405020304" pitchFamily="18" charset="0"/>
        <a:defRPr sz="2000" b="1" kern="1200">
          <a:solidFill>
            <a:srgbClr val="031529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00"/>
        </a:spcBef>
        <a:spcAft>
          <a:spcPts val="6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31529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5"/>
        </a:spcBef>
        <a:spcAft>
          <a:spcPts val="350"/>
        </a:spcAft>
        <a:buClr>
          <a:srgbClr val="000000"/>
        </a:buClr>
        <a:buSzPct val="100000"/>
        <a:buFont typeface="Times New Roman" panose="02020603050405020304" pitchFamily="18" charset="0"/>
        <a:defRPr sz="1400" kern="1200">
          <a:solidFill>
            <a:srgbClr val="031529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50"/>
        </a:spcBef>
        <a:spcAft>
          <a:spcPts val="300"/>
        </a:spcAft>
        <a:buClr>
          <a:srgbClr val="000000"/>
        </a:buClr>
        <a:buSzPct val="100000"/>
        <a:buFont typeface="Times New Roman" panose="02020603050405020304" pitchFamily="18" charset="0"/>
        <a:defRPr sz="1200" kern="1200">
          <a:solidFill>
            <a:srgbClr val="03152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28600" y="4495800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Pericom’s Latest USB S&amp;C </a:t>
            </a:r>
            <a:br>
              <a:rPr lang="en-US" dirty="0" smtClean="0"/>
            </a:br>
            <a:r>
              <a:rPr lang="en-US" dirty="0" smtClean="0">
                <a:solidFill>
                  <a:srgbClr val="FFCC00"/>
                </a:solidFill>
              </a:rPr>
              <a:t>PI5USB2544, PI5USB2544A, PI5USB2546, PI5USB2546A</a:t>
            </a:r>
            <a:endParaRPr lang="en-US" sz="2800" dirty="0" smtClean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955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44958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ea typeface="PMingLiU" pitchFamily="18" charset="-120"/>
              </a:rPr>
              <a:t>Pericom’s latest USB S&amp;C IC – </a:t>
            </a:r>
            <a:br>
              <a:rPr lang="en-US" altLang="zh-TW" dirty="0" smtClean="0">
                <a:ea typeface="PMingLiU" pitchFamily="18" charset="-120"/>
              </a:rPr>
            </a:br>
            <a:r>
              <a:rPr lang="en-US" altLang="zh-TW" dirty="0" smtClean="0">
                <a:ea typeface="PMingLiU" pitchFamily="18" charset="-120"/>
              </a:rPr>
              <a:t>PI5USB2544, PI5USB2544A, PI5USB2546, PI5USB2546A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273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01E2A"/>
            </a:gs>
            <a:gs pos="100000">
              <a:srgbClr val="314F7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85725" y="147638"/>
            <a:ext cx="896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buClrTx/>
              <a:buFontTx/>
              <a:buNone/>
            </a:pPr>
            <a:r>
              <a:rPr kumimoji="0" lang="en-US" altLang="zh-HK" sz="3200" b="0" smtClean="0">
                <a:solidFill>
                  <a:srgbClr val="FFFFFF"/>
                </a:solidFill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34925" y="181836"/>
            <a:ext cx="9001125" cy="45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defTabSz="449263">
              <a:lnSpc>
                <a:spcPct val="75000"/>
              </a:lnSpc>
              <a:buClrTx/>
              <a:buFontTx/>
              <a:buNone/>
            </a:pPr>
            <a:r>
              <a:rPr kumimoji="0" lang="en-US" altLang="zh-HK" sz="3100" b="0" dirty="0" smtClean="0">
                <a:solidFill>
                  <a:srgbClr val="FFCC00"/>
                </a:solidFill>
                <a:ea typeface="SimSun" panose="02010600030101010101" pitchFamily="2" charset="-122"/>
              </a:rPr>
              <a:t>PI5USB2543 </a:t>
            </a:r>
            <a:r>
              <a:rPr kumimoji="0" lang="en-US" altLang="zh-HK" sz="3100" b="0" dirty="0" err="1" smtClean="0">
                <a:solidFill>
                  <a:srgbClr val="FFCC00"/>
                </a:solidFill>
                <a:ea typeface="SimSun" panose="02010600030101010101" pitchFamily="2" charset="-122"/>
              </a:rPr>
              <a:t>vs</a:t>
            </a:r>
            <a:r>
              <a:rPr kumimoji="0" lang="en-US" altLang="zh-HK" sz="3100" b="0" dirty="0" smtClean="0">
                <a:solidFill>
                  <a:srgbClr val="FFCC00"/>
                </a:solidFill>
                <a:ea typeface="SimSun" panose="02010600030101010101" pitchFamily="2" charset="-122"/>
              </a:rPr>
              <a:t> 2546/A </a:t>
            </a:r>
            <a:r>
              <a:rPr kumimoji="0" lang="en-US" altLang="zh-HK" sz="3100" b="0" dirty="0" err="1" smtClean="0">
                <a:solidFill>
                  <a:srgbClr val="FFCC00"/>
                </a:solidFill>
                <a:ea typeface="SimSun" panose="02010600030101010101" pitchFamily="2" charset="-122"/>
              </a:rPr>
              <a:t>vs</a:t>
            </a:r>
            <a:r>
              <a:rPr kumimoji="0" lang="en-US" altLang="zh-HK" sz="3100" b="0" dirty="0" smtClean="0">
                <a:solidFill>
                  <a:srgbClr val="FFCC00"/>
                </a:solidFill>
                <a:ea typeface="SimSun" panose="02010600030101010101" pitchFamily="2" charset="-122"/>
              </a:rPr>
              <a:t> 2544/A</a:t>
            </a:r>
          </a:p>
        </p:txBody>
      </p:sp>
      <p:graphicFrame>
        <p:nvGraphicFramePr>
          <p:cNvPr id="27651" name="Group 3"/>
          <p:cNvGraphicFramePr>
            <a:graphicFrameLocks noGrp="1"/>
          </p:cNvGraphicFramePr>
          <p:nvPr/>
        </p:nvGraphicFramePr>
        <p:xfrm>
          <a:off x="119063" y="785813"/>
          <a:ext cx="8645525" cy="5452493"/>
        </p:xfrm>
        <a:graphic>
          <a:graphicData uri="http://schemas.openxmlformats.org/drawingml/2006/table">
            <a:tbl>
              <a:tblPr/>
              <a:tblGrid>
                <a:gridCol w="3157537"/>
                <a:gridCol w="1066800"/>
                <a:gridCol w="1068388"/>
                <a:gridCol w="1143000"/>
                <a:gridCol w="1066800"/>
                <a:gridCol w="1143000"/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PI5USB2543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PI5USB2546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 TPS2546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PI5USB2546A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PI5USB2544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= TPS2544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PI5USB2544A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Port power control (PPC)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Automatic CDP/SDP switching for devices that do not connect to CDP port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 KB/mouse wake-up when S0 </a:t>
                      </a: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Wingdings" panose="05000000000000000000" pitchFamily="2" charset="2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</a:t>
                      </a: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S3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FS KB/mouse wake-up when S0 </a:t>
                      </a: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Wingdings" panose="05000000000000000000" pitchFamily="2" charset="2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</a:t>
                      </a: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S3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363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OCP, OTP, OVP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4950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OCP Precision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+/-20%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+/-7% (trim)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+/-7% (trim)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+/-7% (trim)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+/-7% (trim)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Power wake (plug-in detection in S3, S4 and S5)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YD/T 1591-2009 charging (D+/- shorted and charging)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BC 1.2: DCP, SDP, CDP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Power MOSFET RON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100mΩ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73mΩ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73mΩ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73mΩ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73mΩ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Non-BC 1.2 charging: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 1A, 2A (Divider-1A, -2A) charging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Non-BC 1.2 charging: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Samsung 1.2V fast charging (DCP-1.2V)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Non-BC 1.2 charging: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F497D"/>
                        </a:buClr>
                        <a:buSzPct val="100000"/>
                        <a:buFont typeface="Symbol" panose="05050102010706020507" pitchFamily="18" charset="2"/>
                        <a:buChar char="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Apple 2.4A charging, (Divider-2.4A)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Reverse leakage protection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9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457200">
                        <a:spcBef>
                          <a:spcPts val="25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b="1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914400">
                        <a:spcBef>
                          <a:spcPts val="3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371600">
                        <a:spcBef>
                          <a:spcPts val="175"/>
                        </a:spcBef>
                        <a:spcAft>
                          <a:spcPts val="3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2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182880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indent="-228600" defTabSz="449263" eaLnBrk="0" fontAlgn="base" hangingPunct="0">
                        <a:spcBef>
                          <a:spcPts val="15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1000">
                          <a:solidFill>
                            <a:srgbClr val="031529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10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altLang="zh-HK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760" marR="68760" marT="0" marB="0" anchor="ctr" horzOverflow="overflow">
                    <a:lnL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39534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57"/>
          <p:cNvSpPr>
            <a:spLocks noGrp="1"/>
          </p:cNvSpPr>
          <p:nvPr>
            <p:ph sz="half" idx="1"/>
          </p:nvPr>
        </p:nvSpPr>
        <p:spPr>
          <a:xfrm>
            <a:off x="317500" y="990600"/>
            <a:ext cx="8597900" cy="5334000"/>
          </a:xfrm>
        </p:spPr>
        <p:txBody>
          <a:bodyPr/>
          <a:lstStyle/>
          <a:p>
            <a:r>
              <a:rPr lang="en-US" dirty="0" smtClean="0"/>
              <a:t>All part are in the same package – TQFN 16 pin</a:t>
            </a:r>
          </a:p>
          <a:p>
            <a:r>
              <a:rPr lang="en-US" dirty="0" smtClean="0"/>
              <a:t>Same package of PI5USB2543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304800" y="2286000"/>
            <a:ext cx="8610600" cy="3200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PI5USB254x Pin assignment</a:t>
            </a:r>
          </a:p>
        </p:txBody>
      </p:sp>
      <p:pic>
        <p:nvPicPr>
          <p:cNvPr id="378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2743200" cy="245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918" name="Picture 7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743201"/>
            <a:ext cx="2560320" cy="2372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20" name="Picture 8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2743200"/>
            <a:ext cx="2560320" cy="235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762000" y="55626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PI5USB2543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5486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PI5USB2546</a:t>
            </a:r>
          </a:p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PI5USB2546A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24600" y="5486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PI5USB2544</a:t>
            </a:r>
          </a:p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PI5USB2544A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457200" y="2590800"/>
            <a:ext cx="2743200" cy="3657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276600" y="2590800"/>
            <a:ext cx="2743200" cy="3657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6096000" y="2590800"/>
            <a:ext cx="2743200" cy="3657600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6546236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2280" y="838200"/>
            <a:ext cx="6217920" cy="534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PI5USB2544/A / PI5USB2546/A Block Diagram</a:t>
            </a:r>
          </a:p>
        </p:txBody>
      </p:sp>
      <p:sp>
        <p:nvSpPr>
          <p:cNvPr id="8" name="Rounded Rectangle 7">
            <a:hlinkClick r:id="rId4" action="ppaction://hlinksldjump"/>
          </p:cNvPr>
          <p:cNvSpPr/>
          <p:nvPr/>
        </p:nvSpPr>
        <p:spPr bwMode="auto">
          <a:xfrm>
            <a:off x="8229600" y="6096000"/>
            <a:ext cx="838200" cy="304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</a:rPr>
              <a:t>Back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971800" y="838200"/>
            <a:ext cx="6172200" cy="2667000"/>
          </a:xfrm>
          <a:prstGeom prst="roundRect">
            <a:avLst/>
          </a:prstGeom>
          <a:solidFill>
            <a:srgbClr val="FFCC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971800" y="3505200"/>
            <a:ext cx="6172200" cy="2590800"/>
          </a:xfrm>
          <a:prstGeom prst="roundRect">
            <a:avLst/>
          </a:prstGeom>
          <a:solidFill>
            <a:schemeClr val="accent5">
              <a:lumMod val="75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53200" y="83820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Power Switch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0" y="57150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Charging Port Controller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2743200" cy="405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465462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 bwMode="auto">
          <a:xfrm>
            <a:off x="1676400" y="2174175"/>
            <a:ext cx="4191000" cy="41148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cxnSp>
        <p:nvCxnSpPr>
          <p:cNvPr id="122" name="Straight Connector 205"/>
          <p:cNvCxnSpPr>
            <a:cxnSpLocks noChangeShapeType="1"/>
          </p:cNvCxnSpPr>
          <p:nvPr/>
        </p:nvCxnSpPr>
        <p:spPr bwMode="auto">
          <a:xfrm flipV="1">
            <a:off x="4348163" y="581118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" name="Straight Connector 205"/>
          <p:cNvCxnSpPr>
            <a:cxnSpLocks noChangeShapeType="1"/>
          </p:cNvCxnSpPr>
          <p:nvPr/>
        </p:nvCxnSpPr>
        <p:spPr bwMode="auto">
          <a:xfrm flipV="1">
            <a:off x="4419600" y="588962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Straight Connector 205"/>
          <p:cNvCxnSpPr>
            <a:cxnSpLocks noChangeShapeType="1"/>
          </p:cNvCxnSpPr>
          <p:nvPr/>
        </p:nvCxnSpPr>
        <p:spPr bwMode="auto">
          <a:xfrm flipV="1">
            <a:off x="4271963" y="520158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1" name="Straight Connector 205"/>
          <p:cNvCxnSpPr>
            <a:cxnSpLocks noChangeShapeType="1"/>
          </p:cNvCxnSpPr>
          <p:nvPr/>
        </p:nvCxnSpPr>
        <p:spPr bwMode="auto">
          <a:xfrm flipV="1">
            <a:off x="4343400" y="528002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Connector 205"/>
          <p:cNvCxnSpPr>
            <a:cxnSpLocks noChangeShapeType="1"/>
          </p:cNvCxnSpPr>
          <p:nvPr/>
        </p:nvCxnSpPr>
        <p:spPr bwMode="auto">
          <a:xfrm flipV="1">
            <a:off x="4271963" y="466818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9" name="Straight Connector 205"/>
          <p:cNvCxnSpPr>
            <a:cxnSpLocks noChangeShapeType="1"/>
          </p:cNvCxnSpPr>
          <p:nvPr/>
        </p:nvCxnSpPr>
        <p:spPr bwMode="auto">
          <a:xfrm flipV="1">
            <a:off x="4343400" y="474662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Straight Connector 205"/>
          <p:cNvCxnSpPr>
            <a:cxnSpLocks noChangeShapeType="1"/>
          </p:cNvCxnSpPr>
          <p:nvPr/>
        </p:nvCxnSpPr>
        <p:spPr bwMode="auto">
          <a:xfrm flipV="1">
            <a:off x="4267200" y="4060825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Straight Connector 205"/>
          <p:cNvCxnSpPr>
            <a:cxnSpLocks noChangeShapeType="1"/>
          </p:cNvCxnSpPr>
          <p:nvPr/>
        </p:nvCxnSpPr>
        <p:spPr bwMode="auto">
          <a:xfrm flipV="1">
            <a:off x="4338637" y="4139268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5" name="Straight Connector 49"/>
          <p:cNvCxnSpPr>
            <a:cxnSpLocks noChangeShapeType="1"/>
          </p:cNvCxnSpPr>
          <p:nvPr/>
        </p:nvCxnSpPr>
        <p:spPr bwMode="auto">
          <a:xfrm>
            <a:off x="2700338" y="3197225"/>
            <a:ext cx="0" cy="447675"/>
          </a:xfrm>
          <a:prstGeom prst="line">
            <a:avLst/>
          </a:prstGeom>
          <a:ln>
            <a:solidFill>
              <a:srgbClr val="FFC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Connector 49"/>
          <p:cNvCxnSpPr>
            <a:cxnSpLocks noChangeShapeType="1"/>
          </p:cNvCxnSpPr>
          <p:nvPr/>
        </p:nvCxnSpPr>
        <p:spPr bwMode="auto">
          <a:xfrm>
            <a:off x="2124075" y="3197225"/>
            <a:ext cx="0" cy="4476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9"/>
          <p:cNvCxnSpPr>
            <a:cxnSpLocks noChangeShapeType="1"/>
          </p:cNvCxnSpPr>
          <p:nvPr/>
        </p:nvCxnSpPr>
        <p:spPr bwMode="auto">
          <a:xfrm>
            <a:off x="1628775" y="4868863"/>
            <a:ext cx="14287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21" name="Straight Connector 216"/>
          <p:cNvCxnSpPr>
            <a:cxnSpLocks noChangeShapeType="1"/>
          </p:cNvCxnSpPr>
          <p:nvPr/>
        </p:nvCxnSpPr>
        <p:spPr bwMode="auto">
          <a:xfrm>
            <a:off x="3463925" y="5730875"/>
            <a:ext cx="83343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2" name="Straight Connector 39"/>
          <p:cNvCxnSpPr>
            <a:cxnSpLocks noChangeShapeType="1"/>
          </p:cNvCxnSpPr>
          <p:nvPr/>
        </p:nvCxnSpPr>
        <p:spPr bwMode="auto">
          <a:xfrm>
            <a:off x="985838" y="3413125"/>
            <a:ext cx="26035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7" name="Straight Connector 90"/>
          <p:cNvCxnSpPr>
            <a:cxnSpLocks noChangeShapeType="1"/>
          </p:cNvCxnSpPr>
          <p:nvPr/>
        </p:nvCxnSpPr>
        <p:spPr bwMode="auto">
          <a:xfrm flipH="1">
            <a:off x="6261100" y="2949575"/>
            <a:ext cx="7938" cy="600075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8" name="Straight Connector 204"/>
          <p:cNvCxnSpPr>
            <a:cxnSpLocks noChangeShapeType="1"/>
          </p:cNvCxnSpPr>
          <p:nvPr/>
        </p:nvCxnSpPr>
        <p:spPr bwMode="auto">
          <a:xfrm>
            <a:off x="3463925" y="4056063"/>
            <a:ext cx="0" cy="1674812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9" name="Straight Connector 90"/>
          <p:cNvCxnSpPr>
            <a:cxnSpLocks noChangeShapeType="1"/>
          </p:cNvCxnSpPr>
          <p:nvPr/>
        </p:nvCxnSpPr>
        <p:spPr bwMode="auto">
          <a:xfrm>
            <a:off x="6184900" y="3546475"/>
            <a:ext cx="0" cy="8255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0" name="Straight Connector 90"/>
          <p:cNvCxnSpPr>
            <a:cxnSpLocks noChangeShapeType="1"/>
          </p:cNvCxnSpPr>
          <p:nvPr/>
        </p:nvCxnSpPr>
        <p:spPr bwMode="auto">
          <a:xfrm flipH="1">
            <a:off x="6107113" y="3008313"/>
            <a:ext cx="12700" cy="541337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Straight Connector 206"/>
          <p:cNvCxnSpPr>
            <a:cxnSpLocks noChangeShapeType="1"/>
          </p:cNvCxnSpPr>
          <p:nvPr/>
        </p:nvCxnSpPr>
        <p:spPr bwMode="auto">
          <a:xfrm>
            <a:off x="3775075" y="2106613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Straight Connector 39"/>
          <p:cNvCxnSpPr>
            <a:cxnSpLocks noChangeShapeType="1"/>
          </p:cNvCxnSpPr>
          <p:nvPr/>
        </p:nvCxnSpPr>
        <p:spPr bwMode="auto">
          <a:xfrm>
            <a:off x="2865438" y="4022725"/>
            <a:ext cx="785812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0" name="Straight Connector 219"/>
          <p:cNvCxnSpPr/>
          <p:nvPr/>
        </p:nvCxnSpPr>
        <p:spPr bwMode="auto">
          <a:xfrm flipV="1">
            <a:off x="1017588" y="2133600"/>
            <a:ext cx="3175" cy="41894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235" name="Straight Connector 214"/>
          <p:cNvCxnSpPr>
            <a:cxnSpLocks noChangeShapeType="1"/>
          </p:cNvCxnSpPr>
          <p:nvPr/>
        </p:nvCxnSpPr>
        <p:spPr bwMode="auto">
          <a:xfrm flipV="1">
            <a:off x="3475038" y="3014663"/>
            <a:ext cx="0" cy="660400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4" name="Straight Connector 209"/>
          <p:cNvCxnSpPr>
            <a:cxnSpLocks noChangeShapeType="1"/>
          </p:cNvCxnSpPr>
          <p:nvPr/>
        </p:nvCxnSpPr>
        <p:spPr bwMode="auto">
          <a:xfrm flipH="1" flipV="1">
            <a:off x="3046413" y="3195638"/>
            <a:ext cx="11112" cy="1674812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80" name="Straight Connector 49"/>
          <p:cNvCxnSpPr>
            <a:cxnSpLocks noChangeShapeType="1"/>
          </p:cNvCxnSpPr>
          <p:nvPr/>
        </p:nvCxnSpPr>
        <p:spPr bwMode="auto">
          <a:xfrm>
            <a:off x="1020763" y="3195638"/>
            <a:ext cx="203200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auto">
          <a:xfrm>
            <a:off x="863600" y="2773561"/>
            <a:ext cx="231061" cy="7508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9241" name="Subtitle 2"/>
          <p:cNvSpPr txBox="1">
            <a:spLocks/>
          </p:cNvSpPr>
          <p:nvPr/>
        </p:nvSpPr>
        <p:spPr bwMode="white">
          <a:xfrm>
            <a:off x="5921375" y="3709988"/>
            <a:ext cx="738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15K x 2</a:t>
            </a:r>
          </a:p>
        </p:txBody>
      </p:sp>
      <p:cxnSp>
        <p:nvCxnSpPr>
          <p:cNvPr id="224" name="Straight Connector 223"/>
          <p:cNvCxnSpPr/>
          <p:nvPr/>
        </p:nvCxnSpPr>
        <p:spPr bwMode="auto">
          <a:xfrm flipH="1">
            <a:off x="1020763" y="2133600"/>
            <a:ext cx="808831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 bwMode="auto">
          <a:xfrm flipH="1" flipV="1">
            <a:off x="1020763" y="6323013"/>
            <a:ext cx="809148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247" name="Subtitle 2"/>
          <p:cNvSpPr txBox="1">
            <a:spLocks/>
          </p:cNvSpPr>
          <p:nvPr/>
        </p:nvSpPr>
        <p:spPr bwMode="white">
          <a:xfrm>
            <a:off x="0" y="1981200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  Cell phone</a:t>
            </a:r>
          </a:p>
        </p:txBody>
      </p:sp>
      <p:sp>
        <p:nvSpPr>
          <p:cNvPr id="9248" name="Subtitle 2"/>
          <p:cNvSpPr txBox="1">
            <a:spLocks/>
          </p:cNvSpPr>
          <p:nvPr/>
        </p:nvSpPr>
        <p:spPr bwMode="white">
          <a:xfrm>
            <a:off x="431006" y="793015"/>
            <a:ext cx="87217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1714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28575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BC 1.2, SDP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- same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as a normal USB port in USB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2.0.</a:t>
            </a:r>
          </a:p>
          <a:p>
            <a:pPr marL="28575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In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Windows,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PI5USB254X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will simply connect (lines in red) the cell-phone to the USB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controller only.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6120024" y="3639020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cxnSp>
        <p:nvCxnSpPr>
          <p:cNvPr id="9252" name="Straight Connector 39"/>
          <p:cNvCxnSpPr>
            <a:cxnSpLocks noChangeShapeType="1"/>
          </p:cNvCxnSpPr>
          <p:nvPr/>
        </p:nvCxnSpPr>
        <p:spPr bwMode="auto">
          <a:xfrm>
            <a:off x="6107113" y="3549650"/>
            <a:ext cx="153987" cy="1588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04" name="Straight Connector 205"/>
          <p:cNvCxnSpPr>
            <a:cxnSpLocks noChangeShapeType="1"/>
            <a:endCxn id="266" idx="1"/>
          </p:cNvCxnSpPr>
          <p:nvPr/>
        </p:nvCxnSpPr>
        <p:spPr bwMode="auto">
          <a:xfrm flipV="1">
            <a:off x="4297363" y="344898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05" name="Straight Connector 205"/>
          <p:cNvCxnSpPr>
            <a:cxnSpLocks noChangeShapeType="1"/>
          </p:cNvCxnSpPr>
          <p:nvPr/>
        </p:nvCxnSpPr>
        <p:spPr bwMode="auto">
          <a:xfrm flipV="1">
            <a:off x="4368800" y="352742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9" name="Rectangle 278"/>
          <p:cNvSpPr/>
          <p:nvPr/>
        </p:nvSpPr>
        <p:spPr bwMode="auto">
          <a:xfrm flipH="1">
            <a:off x="6246913" y="3233849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280" name="Rectangle 279"/>
          <p:cNvSpPr/>
          <p:nvPr/>
        </p:nvSpPr>
        <p:spPr bwMode="auto">
          <a:xfrm flipH="1">
            <a:off x="6088201" y="3229244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60" name="Rectangle 23"/>
          <p:cNvSpPr/>
          <p:nvPr/>
        </p:nvSpPr>
        <p:spPr bwMode="auto">
          <a:xfrm flipH="1">
            <a:off x="3909318" y="2297571"/>
            <a:ext cx="531853" cy="379272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14400 w 928914"/>
              <a:gd name="connsiteY2" fmla="*/ 914400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63965 h 914400"/>
              <a:gd name="connsiteX3" fmla="*/ 0 w 928914"/>
              <a:gd name="connsiteY3" fmla="*/ 914400 h 914400"/>
              <a:gd name="connsiteX4" fmla="*/ 0 w 928914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914" h="914400">
                <a:moveTo>
                  <a:pt x="0" y="0"/>
                </a:moveTo>
                <a:lnTo>
                  <a:pt x="928914" y="144973"/>
                </a:lnTo>
                <a:lnTo>
                  <a:pt x="928914" y="76396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/>
            <a:bevelB w="88900"/>
            <a:extrusionClr>
              <a:schemeClr val="accent4">
                <a:lumMod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cxnSp>
        <p:nvCxnSpPr>
          <p:cNvPr id="15378" name="Straight Connector 28"/>
          <p:cNvCxnSpPr>
            <a:cxnSpLocks noChangeShapeType="1"/>
          </p:cNvCxnSpPr>
          <p:nvPr/>
        </p:nvCxnSpPr>
        <p:spPr bwMode="auto">
          <a:xfrm flipV="1">
            <a:off x="1095375" y="3008313"/>
            <a:ext cx="57086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28"/>
          <p:cNvCxnSpPr>
            <a:cxnSpLocks noChangeShapeType="1"/>
          </p:cNvCxnSpPr>
          <p:nvPr/>
        </p:nvCxnSpPr>
        <p:spPr bwMode="auto">
          <a:xfrm>
            <a:off x="1095375" y="2949575"/>
            <a:ext cx="57086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 bwMode="auto">
          <a:xfrm>
            <a:off x="6417649" y="2578745"/>
            <a:ext cx="897551" cy="90269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9331" name="Subtitle 2"/>
          <p:cNvSpPr txBox="1">
            <a:spLocks/>
          </p:cNvSpPr>
          <p:nvPr/>
        </p:nvSpPr>
        <p:spPr bwMode="white">
          <a:xfrm>
            <a:off x="6450012" y="2768600"/>
            <a:ext cx="109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CC00"/>
                </a:solidFill>
                <a:ea typeface="SimSun" panose="02010600030101010101" pitchFamily="2" charset="-122"/>
              </a:rPr>
              <a:t>USB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rgbClr val="FFCC00"/>
                </a:solidFill>
                <a:ea typeface="SimSun" panose="02010600030101010101" pitchFamily="2" charset="-122"/>
              </a:rPr>
              <a:t>controller</a:t>
            </a:r>
            <a:endParaRPr lang="en-US" altLang="zh-CN" sz="12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  <p:sp>
        <p:nvSpPr>
          <p:cNvPr id="344" name="Isosceles Triangle 343"/>
          <p:cNvSpPr/>
          <p:nvPr/>
        </p:nvSpPr>
        <p:spPr bwMode="auto">
          <a:xfrm flipV="1">
            <a:off x="1174199" y="3595115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9339" name="Straight Connector 90"/>
          <p:cNvCxnSpPr>
            <a:cxnSpLocks noChangeShapeType="1"/>
          </p:cNvCxnSpPr>
          <p:nvPr/>
        </p:nvCxnSpPr>
        <p:spPr bwMode="auto">
          <a:xfrm flipH="1">
            <a:off x="1246188" y="3413125"/>
            <a:ext cx="0" cy="182563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40" name="Subtitle 2"/>
          <p:cNvSpPr txBox="1">
            <a:spLocks/>
          </p:cNvSpPr>
          <p:nvPr/>
        </p:nvSpPr>
        <p:spPr bwMode="white">
          <a:xfrm>
            <a:off x="1781175" y="5870575"/>
            <a:ext cx="13430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ea typeface="SimSun" panose="02010600030101010101" pitchFamily="2" charset="-122"/>
              </a:rPr>
              <a:t>PI5USB254X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9341" name="Subtitle 2"/>
          <p:cNvSpPr txBox="1">
            <a:spLocks/>
          </p:cNvSpPr>
          <p:nvPr/>
        </p:nvSpPr>
        <p:spPr bwMode="white">
          <a:xfrm>
            <a:off x="1008063" y="6015038"/>
            <a:ext cx="91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CC00"/>
                </a:solidFill>
                <a:ea typeface="SimSun" panose="02010600030101010101" pitchFamily="2" charset="-122"/>
              </a:rPr>
              <a:t>Laptop</a:t>
            </a:r>
          </a:p>
        </p:txBody>
      </p:sp>
      <p:sp>
        <p:nvSpPr>
          <p:cNvPr id="9342" name="Subtitle 2"/>
          <p:cNvSpPr txBox="1">
            <a:spLocks/>
          </p:cNvSpPr>
          <p:nvPr/>
        </p:nvSpPr>
        <p:spPr bwMode="white">
          <a:xfrm>
            <a:off x="784225" y="3568700"/>
            <a:ext cx="92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USB connector</a:t>
            </a:r>
          </a:p>
        </p:txBody>
      </p:sp>
      <p:sp>
        <p:nvSpPr>
          <p:cNvPr id="9343" name="Subtitle 2"/>
          <p:cNvSpPr txBox="1">
            <a:spLocks/>
          </p:cNvSpPr>
          <p:nvPr/>
        </p:nvSpPr>
        <p:spPr bwMode="white">
          <a:xfrm>
            <a:off x="1044575" y="2746375"/>
            <a:ext cx="4222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D+</a:t>
            </a:r>
          </a:p>
        </p:txBody>
      </p:sp>
      <p:sp>
        <p:nvSpPr>
          <p:cNvPr id="9344" name="Subtitle 2"/>
          <p:cNvSpPr txBox="1">
            <a:spLocks/>
          </p:cNvSpPr>
          <p:nvPr/>
        </p:nvSpPr>
        <p:spPr bwMode="white">
          <a:xfrm>
            <a:off x="1044575" y="2951163"/>
            <a:ext cx="630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D-</a:t>
            </a:r>
          </a:p>
        </p:txBody>
      </p:sp>
      <p:sp>
        <p:nvSpPr>
          <p:cNvPr id="9345" name="Subtitle 2"/>
          <p:cNvSpPr txBox="1">
            <a:spLocks/>
          </p:cNvSpPr>
          <p:nvPr/>
        </p:nvSpPr>
        <p:spPr bwMode="white">
          <a:xfrm>
            <a:off x="979488" y="3168650"/>
            <a:ext cx="889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VBUS 5V</a:t>
            </a:r>
          </a:p>
        </p:txBody>
      </p:sp>
      <p:cxnSp>
        <p:nvCxnSpPr>
          <p:cNvPr id="9346" name="Straight Connector 214"/>
          <p:cNvCxnSpPr>
            <a:cxnSpLocks noChangeShapeType="1"/>
          </p:cNvCxnSpPr>
          <p:nvPr/>
        </p:nvCxnSpPr>
        <p:spPr bwMode="auto">
          <a:xfrm flipV="1">
            <a:off x="3541713" y="2957513"/>
            <a:ext cx="0" cy="812800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3" name="Rectangle 362"/>
          <p:cNvSpPr/>
          <p:nvPr/>
        </p:nvSpPr>
        <p:spPr bwMode="auto">
          <a:xfrm>
            <a:off x="3177371" y="3684316"/>
            <a:ext cx="594954" cy="74551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350" name="Subtitle 2"/>
          <p:cNvSpPr txBox="1">
            <a:spLocks/>
          </p:cNvSpPr>
          <p:nvPr/>
        </p:nvSpPr>
        <p:spPr bwMode="white">
          <a:xfrm>
            <a:off x="3114675" y="3813175"/>
            <a:ext cx="7762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Sensing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Control</a:t>
            </a:r>
          </a:p>
        </p:txBody>
      </p:sp>
      <p:cxnSp>
        <p:nvCxnSpPr>
          <p:cNvPr id="9352" name="Straight Connector 205"/>
          <p:cNvCxnSpPr>
            <a:cxnSpLocks noChangeShapeType="1"/>
          </p:cNvCxnSpPr>
          <p:nvPr/>
        </p:nvCxnSpPr>
        <p:spPr bwMode="auto">
          <a:xfrm>
            <a:off x="5940425" y="5554663"/>
            <a:ext cx="30638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353" name="Subtitle 2"/>
          <p:cNvSpPr txBox="1">
            <a:spLocks/>
          </p:cNvSpPr>
          <p:nvPr/>
        </p:nvSpPr>
        <p:spPr bwMode="white">
          <a:xfrm>
            <a:off x="6191250" y="5422900"/>
            <a:ext cx="137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0000"/>
                </a:solidFill>
                <a:ea typeface="SimSun" panose="02010600030101010101" pitchFamily="2" charset="-122"/>
              </a:rPr>
              <a:t>CTL1_2_3 = 110</a:t>
            </a:r>
          </a:p>
        </p:txBody>
      </p:sp>
      <p:sp>
        <p:nvSpPr>
          <p:cNvPr id="406" name="Rectangle 405"/>
          <p:cNvSpPr/>
          <p:nvPr/>
        </p:nvSpPr>
        <p:spPr bwMode="auto">
          <a:xfrm>
            <a:off x="1130664" y="4600343"/>
            <a:ext cx="544911" cy="54628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357" name="Subtitle 2"/>
          <p:cNvSpPr txBox="1">
            <a:spLocks/>
          </p:cNvSpPr>
          <p:nvPr/>
        </p:nvSpPr>
        <p:spPr bwMode="white">
          <a:xfrm>
            <a:off x="1106488" y="4619625"/>
            <a:ext cx="6667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DC-DC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    5V</a:t>
            </a:r>
          </a:p>
        </p:txBody>
      </p:sp>
      <p:sp>
        <p:nvSpPr>
          <p:cNvPr id="9358" name="Subtitle 2"/>
          <p:cNvSpPr txBox="1">
            <a:spLocks/>
          </p:cNvSpPr>
          <p:nvPr/>
        </p:nvSpPr>
        <p:spPr bwMode="white">
          <a:xfrm>
            <a:off x="1743075" y="4664075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IN</a:t>
            </a:r>
          </a:p>
        </p:txBody>
      </p:sp>
      <p:sp>
        <p:nvSpPr>
          <p:cNvPr id="9359" name="Subtitle 2"/>
          <p:cNvSpPr txBox="1">
            <a:spLocks/>
          </p:cNvSpPr>
          <p:nvPr/>
        </p:nvSpPr>
        <p:spPr bwMode="white">
          <a:xfrm>
            <a:off x="1711325" y="2987675"/>
            <a:ext cx="5508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OUT</a:t>
            </a:r>
          </a:p>
        </p:txBody>
      </p:sp>
      <p:sp>
        <p:nvSpPr>
          <p:cNvPr id="420" name="Rectangle 419"/>
          <p:cNvSpPr/>
          <p:nvPr/>
        </p:nvSpPr>
        <p:spPr bwMode="auto">
          <a:xfrm>
            <a:off x="2264804" y="3148427"/>
            <a:ext cx="262149" cy="2551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431" name="Straight Connector 49"/>
          <p:cNvCxnSpPr>
            <a:cxnSpLocks noChangeShapeType="1"/>
          </p:cNvCxnSpPr>
          <p:nvPr/>
        </p:nvCxnSpPr>
        <p:spPr bwMode="auto">
          <a:xfrm>
            <a:off x="2311400" y="3348038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9"/>
          <p:cNvCxnSpPr>
            <a:cxnSpLocks noChangeShapeType="1"/>
          </p:cNvCxnSpPr>
          <p:nvPr/>
        </p:nvCxnSpPr>
        <p:spPr bwMode="auto">
          <a:xfrm>
            <a:off x="2311400" y="3316288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9"/>
          <p:cNvCxnSpPr>
            <a:cxnSpLocks noChangeShapeType="1"/>
          </p:cNvCxnSpPr>
          <p:nvPr/>
        </p:nvCxnSpPr>
        <p:spPr bwMode="auto">
          <a:xfrm>
            <a:off x="2262188" y="3195638"/>
            <a:ext cx="63500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9"/>
          <p:cNvCxnSpPr>
            <a:cxnSpLocks noChangeShapeType="1"/>
          </p:cNvCxnSpPr>
          <p:nvPr/>
        </p:nvCxnSpPr>
        <p:spPr bwMode="auto">
          <a:xfrm>
            <a:off x="2481263" y="3195638"/>
            <a:ext cx="61912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9"/>
          <p:cNvCxnSpPr>
            <a:cxnSpLocks noChangeShapeType="1"/>
          </p:cNvCxnSpPr>
          <p:nvPr/>
        </p:nvCxnSpPr>
        <p:spPr bwMode="auto">
          <a:xfrm>
            <a:off x="2481263" y="3197225"/>
            <a:ext cx="0" cy="12065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9"/>
          <p:cNvCxnSpPr>
            <a:cxnSpLocks noChangeShapeType="1"/>
          </p:cNvCxnSpPr>
          <p:nvPr/>
        </p:nvCxnSpPr>
        <p:spPr bwMode="auto">
          <a:xfrm>
            <a:off x="2319338" y="3195638"/>
            <a:ext cx="0" cy="119062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Straight Connector 49"/>
          <p:cNvCxnSpPr>
            <a:cxnSpLocks noChangeShapeType="1"/>
          </p:cNvCxnSpPr>
          <p:nvPr/>
        </p:nvCxnSpPr>
        <p:spPr bwMode="auto">
          <a:xfrm>
            <a:off x="2401888" y="3349625"/>
            <a:ext cx="0" cy="6508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1868980" y="3632780"/>
            <a:ext cx="1046836" cy="10307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373" name="Subtitle 2"/>
          <p:cNvSpPr txBox="1">
            <a:spLocks/>
          </p:cNvSpPr>
          <p:nvPr/>
        </p:nvSpPr>
        <p:spPr bwMode="white">
          <a:xfrm>
            <a:off x="1852613" y="3681413"/>
            <a:ext cx="1143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power switch plug detect, pulse control, OCP, OTP OVP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PI5USB25XX in SDP mode</a:t>
            </a:r>
            <a:endParaRPr lang="zh-HK" altLang="en-US" dirty="0"/>
          </a:p>
        </p:txBody>
      </p:sp>
      <p:sp>
        <p:nvSpPr>
          <p:cNvPr id="266" name="Rectangle 265"/>
          <p:cNvSpPr/>
          <p:nvPr/>
        </p:nvSpPr>
        <p:spPr bwMode="auto">
          <a:xfrm>
            <a:off x="4579743" y="3141938"/>
            <a:ext cx="982857" cy="6140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9328" name="Subtitle 2"/>
          <p:cNvSpPr txBox="1">
            <a:spLocks/>
          </p:cNvSpPr>
          <p:nvPr/>
        </p:nvSpPr>
        <p:spPr bwMode="white">
          <a:xfrm>
            <a:off x="4572000" y="3195191"/>
            <a:ext cx="1066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Divider-2.4A</a:t>
            </a:r>
            <a:b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</a:br>
            <a:r>
              <a:rPr lang="en-US" altLang="zh-CN" sz="700" dirty="0" smtClean="0">
                <a:ea typeface="SimSun" panose="02010600030101010101" pitchFamily="2" charset="-122"/>
              </a:rPr>
              <a:t>(PI5USB2546A / 2544A only)</a:t>
            </a: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 </a:t>
            </a:r>
            <a:endParaRPr lang="en-US" altLang="zh-CN" sz="11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572000" y="3908425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Divider-2A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572000" y="4518025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Divider-1A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572000" y="5105400"/>
            <a:ext cx="982857" cy="38099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4572000" y="5661025"/>
            <a:ext cx="982857" cy="3587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DCP-1.2V</a:t>
            </a:r>
          </a:p>
        </p:txBody>
      </p:sp>
      <p:sp>
        <p:nvSpPr>
          <p:cNvPr id="34819" name="AutoShape 3" descr="data:image/jpeg;base64,/9j/4AAQSkZJRgABAQAAAQABAAD/2wCEAAkGBxEQDxARDhMPDhIPDhMQEA8PDhANEA4QFBEaFxQSFRUYHyggGBomHBQTITMiJTUtMjAuIx8zODMsQzQtMisBCgoKDAwOFA8PFCwfHBwrLCwsLCssLCwrLDc0LCwsLCs3KyssKywsLCwsLCw4Miw3LCwsKy4rNysuKy4uKywuN//AABEIATUAowMBIgACEQEDEQH/xAAcAAEAAQUBAQAAAAAAAAAAAAAABwMEBQYIAQL/xABIEAACAQEEAQ8ICQIGAwEAAAAAAQIDBAUREiEGExQxMjRRUnJzdJKxsrMHCDNBYXGBkRciIyRUYpSh0kKCQ1Njk8HhFaPRFv/EABUBAQEAAAAAAAAAAAAAAAAAAAAB/8QAFREBAQAAAAAAAAAAAAAAAAAAAAH/2gAMAwEAAhEDEQA/AJxAPG8NL0JbbfqA9MJfGq677HJxtVrs1Ga26cqsXUXvgsZfsQz5T/KrWrznZrvnOz2aLcJV6bcK9ra28ktuFP2rS/jgRG7Q/wClKPuWL+LekDqj6WLk/GR/T2r+B59LFyfjI/p7V/A5X2RPjT6zGyJ8afWYHVH0sXJ+Mj+ntX8B9LFyfjI/p7V/A5X2RPjT6zGyJ8afWYHVH0sXJ+Mj+ntX8B9LFyfjI/p7V/A5W2RPjT6zJ31KW+NqsVCs1FycMtTQvSQ+rJ/FrH4gbl9LFyfjI/p7V/AfSxcn4yP6e1fwMFkjwR6qGSPBHqoDO/Sxcn4yP6e1fwMVePluumlNxhsm0pJfaUaKUHo2vtJRf7FvkjwR6qGtx4seqgPmPl4uz/Jt699Kjp/9h9UvLvdjxxpW6GCx+tSovH2LLUek81uPFj1UNbjxY9VFGwXb5VLnrxg1a4UZSjGTp14TpOm2sXGUmsuK2ng2vabZYbbSrwVSz1KdenLaqUqkasH7pReBF1osdKostSnSqRf9M6cJr5NFC5Lsp2GvKvYU7PKawqQhKSp1EtrGO0vdtez1kEwAweprVJTtmeHo69HDXKT0PB7U48K7Pim84AAAA1jyi3krPd9d44ZqclLThjBL6y+OiPxNnIq8vtrcbHGC/wASE/kp08f+CxK53tdodScpy/qePuXAUQCKAAAAABI3kkvPDZFmenFa/TW1i1hGax/2/kyPKNNzkorDF8OhIzWp6dSyWqjXSc1CX1lBN54NYTS9TeDeHtwAkzUleltrVKqtcHGMYJ/WoOhrdXHCVOPGjtvHb2uE2fE0/wD/AH9n/wAi2/7VL+ZVsmrmzVKkKbp2qlrk1BTqUoKCk3gk3GTa04AbViMT4xPMQKmJ5ifGYYgfeIxKeYYgYa+ra7DarFecG4qz1o0bWljhUslV5Z4pbeHq9uXgRORBurGCnd9rT0rWHL4xakv3SJmuablZrO3pbs9Nt+1wQF4AABCnnF1WnYo+qVC0v4xlSw7WTWQZ5xtaLrWGClFzjZ7TKUFJOUYydPK2ttJ5ZYP14MCDwexi3tJv3aT61qXFl8mB8A+9alxZfJjWpcWXyYHwD71qXFl8mNalxZfJgeU5uLTW2i/jfddJJTaSWCSb0LH3ljrUuLL5Ma1Liy+TAk/UhYKdsssK0qtozqUoVYqrHKpp46Fl2mnFmejqdoYwctcqZJqcVOpis0Xim0sMdJpPkvt0oVqlnlilWhnhjj6SG2l74tv+0krT7QPvMMx8aeBnmngfyAqZjzMfGn2/I80+0CpmPMx8afb8hp9oGO1VP7ha+jz7CZLj3pZujUvDRC+qh/cbV0efYTRce9LN0al4aAvgAAOcfL5J/wDmGsdCsEWlwNuWL/ZHRxz75wd2yheFG0NxcbRY5wjFY5oui1mx9WD1xYfEoiu6t2+Q+1GUMXdW7fIfajKEAAAAAAAAFxYLW6NWnVjjjTmp4L1pPTH4rFfEmKnVUoqUXipJSi+FNYpkKkkaibfrlkjF7qhJ03yduH7PD4AbJieYlPMeYgVcx5mKeYZgKmY8cinmPHIDB6ppfcrV0efYTZce9LN0al4aIO1Ry+5Wro8+wnG496Wbo1Lw0BfAAAQf5x/pLv5i19tInA5/84W8c9uoWfBLY9jqVM3rlr0l2a0BFN1bt8h9qMoYu6t2+Q+1GUAAAAAAAAAGw6h7brdpcHua8Mv98frR/bMvia8fdGq4SjOOiUJKUffF4rsAl/MMxa2a0qpCFSO1OCkvc1iVMwFXMMxSzDMBUzHjkU8x45AYPVDL7naejz7pO1x70s3RqXhogW/5fdLTzE+6T1ce9LN0al4aAvgAAOevOCsNSN5Uq0sNbrWFwpvMm81KTzpr1buB0KQf5x/pLv5i19tICGbq3b5D7UZQxd1bt8h9qMoAAAAAAAAAAAG76i7bmoSpvboy0cielfvm/Y2DMR9qXtetWmKe5qrW373uf3SXxN8zAVcx5mKWYZgKuY8cilmPHIDC35L7paOYn3Sf7j3pZujUvDRz1fUvuto5ifdOhbj3pZujUvDQF8AABAXnD3ip22zWdLB0LJVqOWO615rBYYerWn8/nPpzv5wNlqRvSFWUWqdWwZac9GEpQk86+GaPzAjG6t2+Q+1GUMXdW7fIfajKAAAAAAAAAAAB6m1pWhp4p8D9TJEsNr12lCov64pv2P1r54kdGz6krVjCdJ/0vPHky218+0DZcx5mKWYZgKuY8cilmPHIDC3vL7tX5ifdOirj3pZujUvDRzhesvu9fmJ906PuPelm6NS8NAXwAAEH+cf6S7+YtfbSJwIP84/0l38xa+2kBDN1bt8h9qMoYu6t2+Q+1GUAAAAAAAAAAAAXtzWnW68JepvJL3S0duD+BZACQcx5mLG7rVrlKEnt4YS5S0MuMwFXMeORTzHjkBhbyl9hW5mfdOlbj3pZujUvDRzLeEvsK3Mz7rOmrj3pZujUvDQF8AABB/nH+ku/mLX20icCD/OP9Jd/MWvtpAQzdW7fIfajKGLurdvkPtRlAAAAAAAAAAAAAADNanbRhnpvlrsf/Bm8xqFjra3UjLgen3PQ/wBjacwFXMeORTzHjkBhrbL7GrzM+6zp+496Wbo1Lw0ct2qX2VXmZ91nUlx70s3RqXhoC+AAAg/zj/SXfzFr7aROBB/nH+ku/mLX20gIZurdvkPtRlDF3Vu3yH2oygAAAAAAAAAAAAAANgu6vmpR4Y/Vfw/6wNfL+6a2EnHjLFe9f9AZrMeORTzHjkBhrRL7OpzU+6zqq496Wbo1Lw0co1ZfZ1Oan3GdXXHvSzdGpeGgL4AACD/OP9Jd/MWvtpE4EH+cf6S7+YtfbSAhm6t2+Q+1GUMXdW7fIfajKAAAAAAAAAAAAAAA+6U8slJep4nwAM8p8B45FpYquMEuLo+HqK7kBh5y+pU5qfcZ1nce9LN0al4aOR3L6s+an3GdcXHvSzdGpeGgL4AACD/OP9Jd/MWvtpE4EH+cf6S7+YtfbSAhm6t2+Q+1GUMXdW7fIfajKAAAAAAAAAAAAAAAAAV7HPCWHCv3L1yMYnhp4C+z4rHhQGIi9E+an3GdeXHvSzdGpeGjj+m9Euan3GdgXHvSzdGpeGgL4AACD/OP9Jd/MWvtpE4EIecf6S7+YtfbSAhi6t2+Q+1GUMXdW7fIfajKAAAAAAAAAAAAAAAAACvRlow4CgfUHgBjaL3XNT7jOxLj3pZujUvDRxvZ3uuan3GdkXHvSzdGpeGgL4AACEPOO3dg5i19tIm8hHzjt3YOYtfeogQvdW7fIfajKGLurdvkPtRlAAAAAAAAAAAAAAAAAAYDAxFle65qfcZ2Xce9LN0al4aOMrJty5up3Gdm3HvSzdGpeGgL4AACEvONX1rC/wDQtXeok2kLecWt5v8A0bT3qQghK6t2+Q+1GUMXdW7fIfajKAAAAAAAAAAAAAAAAAAwGBhbJty5ufcZ2dce9LN0al4aOMbJty5ufcZ2dce9LN0al4aAvgAAIZ84lfVsnNWjvUyZiG/OIX2dl5uv3qZYVBt1bt8h9qMoYu6t2+Q+1GUIAAAAAAAAAAAAAAAAAYDAwtk25c3PuM7OuPelm6NS8NHGNk25c3PuM7OuPelm6NS8NAXwAAEO+cOvsbPzdbvUyYiIfOEg3Z6L9UYVMfjOngWJUD3Vu3yH2oyhr6YzPhfzIrYAa/mfC/mMz4X8wNgBr+Z8L+YzPhfzA2AGv5nwv5lSnTk1jjlXGk8F8OH4AZwGF1vgqQb4MZR/eSSKc1JPB4pgZ4Gv5nwv5jM+F/MDYAa/mfC/mMz4X8wNgDNfzPhfzGZ8LArWTblzc+4zs6496Wbo1Lw0cY2Tblzc+4zs6496Wbo1Lw0BfAAARZ5f8P8Ax64W8Pcs0X/wiUyH/OItDjQslNJtVnWTl6ouEYySfteOj3MsSufAARQAAAAB9QWnTtLS/wD4XFls8688qcVhFyblLJCEIrFtv1I+rqsirVVTbccyeDSx0pY4fszZbr1MOMqq12K1yz1IRzpU1ma0YybwW16wNfd0PCThVs9RxhKeSFX6zjGLlLBNLHBJssoyxWV+rTH2ez3G4WHUfOnKUp1aOGs1o6KlGbxnQnGOCjNt6ZIx9fU1GnTnOc5PJFy0RUdpaFpxA1sAAAAAAAFeybcubn3GdnXHvSzdGpeGjjKyf1vgpS/dYLtO0brouFCjCW3CjCL98YJPsAugAANN8rGpqV43bOFFZq9nmrTZ4rbnOCalT/ui5JLhwNyAHEVop4PFbmWlezhj8CidF+UnyTK1zqWu7clOtUxlXss/qUrTPbdSEv8ADqPTj6m9OjS3B19am7RZJONqpVrK8cFr9KShJ/lqJZZL2oDCguNi/npddDYv56XXQFuC42L+el10Ni/npddAUqVRwkpReEotNNepraJBuPVBZ68UqsoUKuH1lN5YS9sZPR8Hp9+2aHsX89LrobF/PS66AlWvUs9NZp1aMVwupDT7tOk0fVTqgjW+ys+Otp4ym1ldRraSXqj7zBbF/PS66Gxfz0uugLcFxsX89LrobF/PS66AtwXGxfz0uuhsX89LroC3Bd07E5NJTp4tpJKWZtv1JJaWSHqJ8llptM4zqUp0qeOmraacqMF7Y039afs2l7UB75KdQk7XWoVa0WqWuwrzxW3SpSzRj/fJJe7F+o6ULK6bthZqUadPTlik5NJSm0sMXgXooAAAAAAaAApbHhxIdVDY8OJDqoABseHEh1UNjw4kOqgAGx4cSHVQ2PDiQ6qAAbHhxIdVDY8OJDqoABseHEh1UNjw4kOqgAGx4cSHVQ2PDiQ6qAA+oUorcxivckj7AAAAAAAP/9k="/>
          <p:cNvSpPr>
            <a:spLocks noChangeAspect="1" noChangeArrowheads="1"/>
          </p:cNvSpPr>
          <p:nvPr/>
        </p:nvSpPr>
        <p:spPr bwMode="auto">
          <a:xfrm>
            <a:off x="155575" y="-1881188"/>
            <a:ext cx="2076450" cy="3924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821" name="Picture 5" descr="http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12533"/>
            <a:ext cx="457200" cy="864067"/>
          </a:xfrm>
          <a:prstGeom prst="rect">
            <a:avLst/>
          </a:prstGeom>
          <a:noFill/>
        </p:spPr>
      </p:pic>
      <p:sp>
        <p:nvSpPr>
          <p:cNvPr id="128" name="Freeform 127"/>
          <p:cNvSpPr/>
          <p:nvPr/>
        </p:nvSpPr>
        <p:spPr bwMode="auto">
          <a:xfrm>
            <a:off x="345744" y="3191301"/>
            <a:ext cx="459474" cy="343469"/>
          </a:xfrm>
          <a:custGeom>
            <a:avLst/>
            <a:gdLst>
              <a:gd name="connsiteX0" fmla="*/ 36393 w 459474"/>
              <a:gd name="connsiteY0" fmla="*/ 84162 h 343469"/>
              <a:gd name="connsiteX1" fmla="*/ 22746 w 459474"/>
              <a:gd name="connsiteY1" fmla="*/ 288878 h 343469"/>
              <a:gd name="connsiteX2" fmla="*/ 172871 w 459474"/>
              <a:gd name="connsiteY2" fmla="*/ 302526 h 343469"/>
              <a:gd name="connsiteX3" fmla="*/ 391235 w 459474"/>
              <a:gd name="connsiteY3" fmla="*/ 43218 h 343469"/>
              <a:gd name="connsiteX4" fmla="*/ 459474 w 459474"/>
              <a:gd name="connsiteY4" fmla="*/ 43218 h 3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74" h="343469">
                <a:moveTo>
                  <a:pt x="36393" y="84162"/>
                </a:moveTo>
                <a:cubicBezTo>
                  <a:pt x="18196" y="168323"/>
                  <a:pt x="0" y="252484"/>
                  <a:pt x="22746" y="288878"/>
                </a:cubicBezTo>
                <a:cubicBezTo>
                  <a:pt x="45492" y="325272"/>
                  <a:pt x="111456" y="343469"/>
                  <a:pt x="172871" y="302526"/>
                </a:cubicBezTo>
                <a:cubicBezTo>
                  <a:pt x="234286" y="261583"/>
                  <a:pt x="343468" y="86436"/>
                  <a:pt x="391235" y="43218"/>
                </a:cubicBezTo>
                <a:cubicBezTo>
                  <a:pt x="439002" y="0"/>
                  <a:pt x="445826" y="50042"/>
                  <a:pt x="459474" y="43218"/>
                </a:cubicBezTo>
              </a:path>
            </a:pathLst>
          </a:custGeom>
          <a:noFill/>
          <a:ln w="57150" cap="flat" cmpd="sng" algn="ctr">
            <a:solidFill>
              <a:schemeClr val="accent4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77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ounded Rectangle 220"/>
          <p:cNvSpPr/>
          <p:nvPr/>
        </p:nvSpPr>
        <p:spPr bwMode="auto">
          <a:xfrm>
            <a:off x="1723900" y="2340425"/>
            <a:ext cx="4191000" cy="41148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cxnSp>
        <p:nvCxnSpPr>
          <p:cNvPr id="10255" name="Straight Connector 206"/>
          <p:cNvCxnSpPr>
            <a:cxnSpLocks noChangeShapeType="1"/>
          </p:cNvCxnSpPr>
          <p:nvPr/>
        </p:nvCxnSpPr>
        <p:spPr bwMode="auto">
          <a:xfrm>
            <a:off x="3775075" y="2106613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72" name="Subtitle 2"/>
          <p:cNvSpPr txBox="1">
            <a:spLocks/>
          </p:cNvSpPr>
          <p:nvPr/>
        </p:nvSpPr>
        <p:spPr bwMode="white">
          <a:xfrm>
            <a:off x="0" y="533400"/>
            <a:ext cx="891001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1714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11430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CDP request cell-phone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plugged and seen 5V 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, the cell phone will apply a 0.6V on D+ (primary detection) and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PI5USB254x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will reply a 0.6V on D- (see the connections in red).</a:t>
            </a:r>
          </a:p>
          <a:p>
            <a:pPr marL="11430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cell-phone will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apply 0.6V on D- (secondary detection) and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PI5USB254x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will not reply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.</a:t>
            </a:r>
          </a:p>
          <a:p>
            <a:pPr marL="11430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cell-phone will start to charge maximum 1.5A and will also enumerate to Windows for data access.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PI5USB254X – CDP mode</a:t>
            </a:r>
            <a:endParaRPr lang="zh-HK" altLang="en-US" dirty="0"/>
          </a:p>
        </p:txBody>
      </p:sp>
      <p:cxnSp>
        <p:nvCxnSpPr>
          <p:cNvPr id="113" name="Straight Connector 205"/>
          <p:cNvCxnSpPr>
            <a:cxnSpLocks noChangeShapeType="1"/>
          </p:cNvCxnSpPr>
          <p:nvPr/>
        </p:nvCxnSpPr>
        <p:spPr bwMode="auto">
          <a:xfrm flipV="1">
            <a:off x="4348163" y="5941357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4" name="Straight Connector 205"/>
          <p:cNvCxnSpPr>
            <a:cxnSpLocks noChangeShapeType="1"/>
          </p:cNvCxnSpPr>
          <p:nvPr/>
        </p:nvCxnSpPr>
        <p:spPr bwMode="auto">
          <a:xfrm flipV="1">
            <a:off x="4419600" y="6019800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5" name="Straight Connector 205"/>
          <p:cNvCxnSpPr>
            <a:cxnSpLocks noChangeShapeType="1"/>
          </p:cNvCxnSpPr>
          <p:nvPr/>
        </p:nvCxnSpPr>
        <p:spPr bwMode="auto">
          <a:xfrm flipV="1">
            <a:off x="4271963" y="5331757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Straight Connector 205"/>
          <p:cNvCxnSpPr>
            <a:cxnSpLocks noChangeShapeType="1"/>
          </p:cNvCxnSpPr>
          <p:nvPr/>
        </p:nvCxnSpPr>
        <p:spPr bwMode="auto">
          <a:xfrm flipV="1">
            <a:off x="4343400" y="5410200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Straight Connector 205"/>
          <p:cNvCxnSpPr>
            <a:cxnSpLocks noChangeShapeType="1"/>
          </p:cNvCxnSpPr>
          <p:nvPr/>
        </p:nvCxnSpPr>
        <p:spPr bwMode="auto">
          <a:xfrm flipV="1">
            <a:off x="4271963" y="4798357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Connector 205"/>
          <p:cNvCxnSpPr>
            <a:cxnSpLocks noChangeShapeType="1"/>
          </p:cNvCxnSpPr>
          <p:nvPr/>
        </p:nvCxnSpPr>
        <p:spPr bwMode="auto">
          <a:xfrm flipV="1">
            <a:off x="4343400" y="4876800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9" name="Straight Connector 205"/>
          <p:cNvCxnSpPr>
            <a:cxnSpLocks noChangeShapeType="1"/>
          </p:cNvCxnSpPr>
          <p:nvPr/>
        </p:nvCxnSpPr>
        <p:spPr bwMode="auto">
          <a:xfrm flipV="1">
            <a:off x="4267200" y="4191000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Straight Connector 205"/>
          <p:cNvCxnSpPr>
            <a:cxnSpLocks noChangeShapeType="1"/>
          </p:cNvCxnSpPr>
          <p:nvPr/>
        </p:nvCxnSpPr>
        <p:spPr bwMode="auto">
          <a:xfrm flipV="1">
            <a:off x="4338637" y="4269443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1" name="Straight Connector 49"/>
          <p:cNvCxnSpPr>
            <a:cxnSpLocks noChangeShapeType="1"/>
          </p:cNvCxnSpPr>
          <p:nvPr/>
        </p:nvCxnSpPr>
        <p:spPr bwMode="auto">
          <a:xfrm>
            <a:off x="2700338" y="3327400"/>
            <a:ext cx="0" cy="447675"/>
          </a:xfrm>
          <a:prstGeom prst="line">
            <a:avLst/>
          </a:prstGeom>
          <a:ln>
            <a:solidFill>
              <a:srgbClr val="FFC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49"/>
          <p:cNvCxnSpPr>
            <a:cxnSpLocks noChangeShapeType="1"/>
          </p:cNvCxnSpPr>
          <p:nvPr/>
        </p:nvCxnSpPr>
        <p:spPr bwMode="auto">
          <a:xfrm>
            <a:off x="2124075" y="3327400"/>
            <a:ext cx="0" cy="4476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49"/>
          <p:cNvCxnSpPr>
            <a:cxnSpLocks noChangeShapeType="1"/>
          </p:cNvCxnSpPr>
          <p:nvPr/>
        </p:nvCxnSpPr>
        <p:spPr bwMode="auto">
          <a:xfrm>
            <a:off x="1628775" y="4999038"/>
            <a:ext cx="14287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216"/>
          <p:cNvCxnSpPr>
            <a:cxnSpLocks noChangeShapeType="1"/>
          </p:cNvCxnSpPr>
          <p:nvPr/>
        </p:nvCxnSpPr>
        <p:spPr bwMode="auto">
          <a:xfrm>
            <a:off x="3463925" y="5861050"/>
            <a:ext cx="83343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5" name="Straight Connector 39"/>
          <p:cNvCxnSpPr>
            <a:cxnSpLocks noChangeShapeType="1"/>
          </p:cNvCxnSpPr>
          <p:nvPr/>
        </p:nvCxnSpPr>
        <p:spPr bwMode="auto">
          <a:xfrm>
            <a:off x="985838" y="3543300"/>
            <a:ext cx="26035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" name="Straight Connector 90"/>
          <p:cNvCxnSpPr>
            <a:cxnSpLocks noChangeShapeType="1"/>
          </p:cNvCxnSpPr>
          <p:nvPr/>
        </p:nvCxnSpPr>
        <p:spPr bwMode="auto">
          <a:xfrm flipH="1">
            <a:off x="6261100" y="3079750"/>
            <a:ext cx="7938" cy="600075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Straight Connector 204"/>
          <p:cNvCxnSpPr>
            <a:cxnSpLocks noChangeShapeType="1"/>
          </p:cNvCxnSpPr>
          <p:nvPr/>
        </p:nvCxnSpPr>
        <p:spPr bwMode="auto">
          <a:xfrm>
            <a:off x="3463925" y="4186238"/>
            <a:ext cx="0" cy="1674812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" name="Straight Connector 90"/>
          <p:cNvCxnSpPr>
            <a:cxnSpLocks noChangeShapeType="1"/>
          </p:cNvCxnSpPr>
          <p:nvPr/>
        </p:nvCxnSpPr>
        <p:spPr bwMode="auto">
          <a:xfrm>
            <a:off x="6184900" y="3676650"/>
            <a:ext cx="0" cy="8255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Straight Connector 90"/>
          <p:cNvCxnSpPr>
            <a:cxnSpLocks noChangeShapeType="1"/>
          </p:cNvCxnSpPr>
          <p:nvPr/>
        </p:nvCxnSpPr>
        <p:spPr bwMode="auto">
          <a:xfrm flipH="1">
            <a:off x="6107113" y="3138488"/>
            <a:ext cx="12700" cy="541337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0" name="Straight Connector 206"/>
          <p:cNvCxnSpPr>
            <a:cxnSpLocks noChangeShapeType="1"/>
          </p:cNvCxnSpPr>
          <p:nvPr/>
        </p:nvCxnSpPr>
        <p:spPr bwMode="auto">
          <a:xfrm>
            <a:off x="3775075" y="2106613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" name="Straight Connector 39"/>
          <p:cNvCxnSpPr>
            <a:cxnSpLocks noChangeShapeType="1"/>
          </p:cNvCxnSpPr>
          <p:nvPr/>
        </p:nvCxnSpPr>
        <p:spPr bwMode="auto">
          <a:xfrm>
            <a:off x="2865438" y="4152900"/>
            <a:ext cx="785812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Straight Connector 133"/>
          <p:cNvCxnSpPr/>
          <p:nvPr/>
        </p:nvCxnSpPr>
        <p:spPr bwMode="auto">
          <a:xfrm flipV="1">
            <a:off x="1017588" y="2263775"/>
            <a:ext cx="3175" cy="41894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214"/>
          <p:cNvCxnSpPr>
            <a:cxnSpLocks noChangeShapeType="1"/>
          </p:cNvCxnSpPr>
          <p:nvPr/>
        </p:nvCxnSpPr>
        <p:spPr bwMode="auto">
          <a:xfrm flipV="1">
            <a:off x="3475038" y="3144838"/>
            <a:ext cx="0" cy="6604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6" name="Straight Connector 209"/>
          <p:cNvCxnSpPr>
            <a:cxnSpLocks noChangeShapeType="1"/>
          </p:cNvCxnSpPr>
          <p:nvPr/>
        </p:nvCxnSpPr>
        <p:spPr bwMode="auto">
          <a:xfrm flipH="1" flipV="1">
            <a:off x="3046413" y="3325813"/>
            <a:ext cx="11112" cy="1674812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49"/>
          <p:cNvCxnSpPr>
            <a:cxnSpLocks noChangeShapeType="1"/>
          </p:cNvCxnSpPr>
          <p:nvPr/>
        </p:nvCxnSpPr>
        <p:spPr bwMode="auto">
          <a:xfrm>
            <a:off x="1020763" y="3325813"/>
            <a:ext cx="203200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 bwMode="auto">
          <a:xfrm>
            <a:off x="863600" y="2903736"/>
            <a:ext cx="231061" cy="7508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39" name="Subtitle 2"/>
          <p:cNvSpPr txBox="1">
            <a:spLocks/>
          </p:cNvSpPr>
          <p:nvPr/>
        </p:nvSpPr>
        <p:spPr bwMode="white">
          <a:xfrm>
            <a:off x="5921375" y="3840163"/>
            <a:ext cx="738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15K x 2</a:t>
            </a:r>
          </a:p>
        </p:txBody>
      </p:sp>
      <p:cxnSp>
        <p:nvCxnSpPr>
          <p:cNvPr id="140" name="Straight Connector 139"/>
          <p:cNvCxnSpPr/>
          <p:nvPr/>
        </p:nvCxnSpPr>
        <p:spPr bwMode="auto">
          <a:xfrm flipH="1">
            <a:off x="1020763" y="2263775"/>
            <a:ext cx="808831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 bwMode="auto">
          <a:xfrm flipH="1" flipV="1">
            <a:off x="1020763" y="6453188"/>
            <a:ext cx="809148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 bwMode="auto">
          <a:xfrm flipV="1">
            <a:off x="6120024" y="3769195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cxnSp>
        <p:nvCxnSpPr>
          <p:cNvPr id="144" name="Straight Connector 39"/>
          <p:cNvCxnSpPr>
            <a:cxnSpLocks noChangeShapeType="1"/>
          </p:cNvCxnSpPr>
          <p:nvPr/>
        </p:nvCxnSpPr>
        <p:spPr bwMode="auto">
          <a:xfrm>
            <a:off x="6107113" y="3679825"/>
            <a:ext cx="153987" cy="1588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Connector 205"/>
          <p:cNvCxnSpPr>
            <a:cxnSpLocks noChangeShapeType="1"/>
            <a:endCxn id="189" idx="1"/>
          </p:cNvCxnSpPr>
          <p:nvPr/>
        </p:nvCxnSpPr>
        <p:spPr bwMode="auto">
          <a:xfrm flipV="1">
            <a:off x="4297363" y="3579157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Connector 205"/>
          <p:cNvCxnSpPr>
            <a:cxnSpLocks noChangeShapeType="1"/>
          </p:cNvCxnSpPr>
          <p:nvPr/>
        </p:nvCxnSpPr>
        <p:spPr bwMode="auto">
          <a:xfrm flipV="1">
            <a:off x="4368800" y="3657600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8" name="Rectangle 147"/>
          <p:cNvSpPr/>
          <p:nvPr/>
        </p:nvSpPr>
        <p:spPr bwMode="auto">
          <a:xfrm flipH="1">
            <a:off x="6246913" y="3364024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49" name="Rectangle 148"/>
          <p:cNvSpPr/>
          <p:nvPr/>
        </p:nvSpPr>
        <p:spPr bwMode="auto">
          <a:xfrm flipH="1">
            <a:off x="6088201" y="3359419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50" name="Rectangle 23"/>
          <p:cNvSpPr/>
          <p:nvPr/>
        </p:nvSpPr>
        <p:spPr bwMode="auto">
          <a:xfrm flipH="1">
            <a:off x="3909318" y="2427746"/>
            <a:ext cx="531853" cy="379272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14400 w 928914"/>
              <a:gd name="connsiteY2" fmla="*/ 914400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63965 h 914400"/>
              <a:gd name="connsiteX3" fmla="*/ 0 w 928914"/>
              <a:gd name="connsiteY3" fmla="*/ 914400 h 914400"/>
              <a:gd name="connsiteX4" fmla="*/ 0 w 928914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914" h="914400">
                <a:moveTo>
                  <a:pt x="0" y="0"/>
                </a:moveTo>
                <a:lnTo>
                  <a:pt x="928914" y="144973"/>
                </a:lnTo>
                <a:lnTo>
                  <a:pt x="928914" y="76396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/>
            <a:bevelB w="88900"/>
            <a:extrusionClr>
              <a:schemeClr val="accent4">
                <a:lumMod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cxnSp>
        <p:nvCxnSpPr>
          <p:cNvPr id="151" name="Straight Connector 28"/>
          <p:cNvCxnSpPr>
            <a:cxnSpLocks noChangeShapeType="1"/>
          </p:cNvCxnSpPr>
          <p:nvPr/>
        </p:nvCxnSpPr>
        <p:spPr bwMode="auto">
          <a:xfrm flipV="1">
            <a:off x="1095375" y="3138488"/>
            <a:ext cx="57086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28"/>
          <p:cNvCxnSpPr>
            <a:cxnSpLocks noChangeShapeType="1"/>
          </p:cNvCxnSpPr>
          <p:nvPr/>
        </p:nvCxnSpPr>
        <p:spPr bwMode="auto">
          <a:xfrm>
            <a:off x="1095375" y="3079750"/>
            <a:ext cx="57086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Isosceles Triangle 158"/>
          <p:cNvSpPr/>
          <p:nvPr/>
        </p:nvSpPr>
        <p:spPr bwMode="auto">
          <a:xfrm flipV="1">
            <a:off x="1174199" y="3725290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60" name="Straight Connector 90"/>
          <p:cNvCxnSpPr>
            <a:cxnSpLocks noChangeShapeType="1"/>
          </p:cNvCxnSpPr>
          <p:nvPr/>
        </p:nvCxnSpPr>
        <p:spPr bwMode="auto">
          <a:xfrm flipH="1">
            <a:off x="1246188" y="3543300"/>
            <a:ext cx="0" cy="182563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2" name="Subtitle 2"/>
          <p:cNvSpPr txBox="1">
            <a:spLocks/>
          </p:cNvSpPr>
          <p:nvPr/>
        </p:nvSpPr>
        <p:spPr bwMode="white">
          <a:xfrm>
            <a:off x="1008063" y="6145213"/>
            <a:ext cx="91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CC00"/>
                </a:solidFill>
                <a:ea typeface="SimSun" panose="02010600030101010101" pitchFamily="2" charset="-122"/>
              </a:rPr>
              <a:t>Laptop</a:t>
            </a:r>
          </a:p>
        </p:txBody>
      </p:sp>
      <p:sp>
        <p:nvSpPr>
          <p:cNvPr id="163" name="Subtitle 2"/>
          <p:cNvSpPr txBox="1">
            <a:spLocks/>
          </p:cNvSpPr>
          <p:nvPr/>
        </p:nvSpPr>
        <p:spPr bwMode="white">
          <a:xfrm>
            <a:off x="784225" y="3698875"/>
            <a:ext cx="92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USB connector</a:t>
            </a:r>
          </a:p>
        </p:txBody>
      </p:sp>
      <p:sp>
        <p:nvSpPr>
          <p:cNvPr id="164" name="Subtitle 2"/>
          <p:cNvSpPr txBox="1">
            <a:spLocks/>
          </p:cNvSpPr>
          <p:nvPr/>
        </p:nvSpPr>
        <p:spPr bwMode="white">
          <a:xfrm>
            <a:off x="1044575" y="2876550"/>
            <a:ext cx="4222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D+</a:t>
            </a:r>
          </a:p>
        </p:txBody>
      </p:sp>
      <p:sp>
        <p:nvSpPr>
          <p:cNvPr id="165" name="Subtitle 2"/>
          <p:cNvSpPr txBox="1">
            <a:spLocks/>
          </p:cNvSpPr>
          <p:nvPr/>
        </p:nvSpPr>
        <p:spPr bwMode="white">
          <a:xfrm>
            <a:off x="1044575" y="3081338"/>
            <a:ext cx="630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D-</a:t>
            </a:r>
          </a:p>
        </p:txBody>
      </p:sp>
      <p:sp>
        <p:nvSpPr>
          <p:cNvPr id="166" name="Subtitle 2"/>
          <p:cNvSpPr txBox="1">
            <a:spLocks/>
          </p:cNvSpPr>
          <p:nvPr/>
        </p:nvSpPr>
        <p:spPr bwMode="white">
          <a:xfrm>
            <a:off x="979488" y="3298825"/>
            <a:ext cx="889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VBUS 5V</a:t>
            </a:r>
          </a:p>
        </p:txBody>
      </p:sp>
      <p:cxnSp>
        <p:nvCxnSpPr>
          <p:cNvPr id="167" name="Straight Connector 214"/>
          <p:cNvCxnSpPr>
            <a:cxnSpLocks noChangeShapeType="1"/>
          </p:cNvCxnSpPr>
          <p:nvPr/>
        </p:nvCxnSpPr>
        <p:spPr bwMode="auto">
          <a:xfrm flipV="1">
            <a:off x="3541713" y="3087688"/>
            <a:ext cx="0" cy="812800"/>
          </a:xfrm>
          <a:prstGeom prst="line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8" name="Rectangle 167"/>
          <p:cNvSpPr/>
          <p:nvPr/>
        </p:nvSpPr>
        <p:spPr bwMode="auto">
          <a:xfrm>
            <a:off x="3177371" y="3814491"/>
            <a:ext cx="594954" cy="74551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9" name="Subtitle 2"/>
          <p:cNvSpPr txBox="1">
            <a:spLocks/>
          </p:cNvSpPr>
          <p:nvPr/>
        </p:nvSpPr>
        <p:spPr bwMode="white">
          <a:xfrm>
            <a:off x="3114675" y="3943350"/>
            <a:ext cx="7762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Sensing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Control</a:t>
            </a:r>
          </a:p>
        </p:txBody>
      </p:sp>
      <p:cxnSp>
        <p:nvCxnSpPr>
          <p:cNvPr id="171" name="Straight Connector 205"/>
          <p:cNvCxnSpPr>
            <a:cxnSpLocks noChangeShapeType="1"/>
          </p:cNvCxnSpPr>
          <p:nvPr/>
        </p:nvCxnSpPr>
        <p:spPr bwMode="auto">
          <a:xfrm>
            <a:off x="5940425" y="5684838"/>
            <a:ext cx="30638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2" name="Subtitle 2"/>
          <p:cNvSpPr txBox="1">
            <a:spLocks/>
          </p:cNvSpPr>
          <p:nvPr/>
        </p:nvSpPr>
        <p:spPr bwMode="white">
          <a:xfrm>
            <a:off x="6191250" y="5553075"/>
            <a:ext cx="137953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0000"/>
                </a:solidFill>
                <a:ea typeface="SimSun" panose="02010600030101010101" pitchFamily="2" charset="-122"/>
              </a:rPr>
              <a:t>CTL1_2_3 = </a:t>
            </a:r>
            <a:r>
              <a:rPr lang="en-US" altLang="zh-CN" sz="1100" dirty="0" smtClean="0">
                <a:solidFill>
                  <a:srgbClr val="FF0000"/>
                </a:solidFill>
                <a:ea typeface="SimSun" panose="02010600030101010101" pitchFamily="2" charset="-122"/>
              </a:rPr>
              <a:t>111</a:t>
            </a:r>
            <a:endParaRPr lang="en-US" altLang="zh-CN" sz="1100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130664" y="4730518"/>
            <a:ext cx="544911" cy="54628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" name="Subtitle 2"/>
          <p:cNvSpPr txBox="1">
            <a:spLocks/>
          </p:cNvSpPr>
          <p:nvPr/>
        </p:nvSpPr>
        <p:spPr bwMode="white">
          <a:xfrm>
            <a:off x="1106488" y="4749800"/>
            <a:ext cx="6667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DC-DC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    5V</a:t>
            </a:r>
          </a:p>
        </p:txBody>
      </p:sp>
      <p:sp>
        <p:nvSpPr>
          <p:cNvPr id="175" name="Subtitle 2"/>
          <p:cNvSpPr txBox="1">
            <a:spLocks/>
          </p:cNvSpPr>
          <p:nvPr/>
        </p:nvSpPr>
        <p:spPr bwMode="white">
          <a:xfrm>
            <a:off x="1743075" y="4794250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IN</a:t>
            </a:r>
          </a:p>
        </p:txBody>
      </p:sp>
      <p:sp>
        <p:nvSpPr>
          <p:cNvPr id="176" name="Subtitle 2"/>
          <p:cNvSpPr txBox="1">
            <a:spLocks/>
          </p:cNvSpPr>
          <p:nvPr/>
        </p:nvSpPr>
        <p:spPr bwMode="white">
          <a:xfrm>
            <a:off x="1711325" y="3117850"/>
            <a:ext cx="5508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OUT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2264804" y="3278602"/>
            <a:ext cx="262149" cy="2551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78" name="Straight Connector 49"/>
          <p:cNvCxnSpPr>
            <a:cxnSpLocks noChangeShapeType="1"/>
          </p:cNvCxnSpPr>
          <p:nvPr/>
        </p:nvCxnSpPr>
        <p:spPr bwMode="auto">
          <a:xfrm>
            <a:off x="2311400" y="3478213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49"/>
          <p:cNvCxnSpPr>
            <a:cxnSpLocks noChangeShapeType="1"/>
          </p:cNvCxnSpPr>
          <p:nvPr/>
        </p:nvCxnSpPr>
        <p:spPr bwMode="auto">
          <a:xfrm>
            <a:off x="2311400" y="3446463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49"/>
          <p:cNvCxnSpPr>
            <a:cxnSpLocks noChangeShapeType="1"/>
          </p:cNvCxnSpPr>
          <p:nvPr/>
        </p:nvCxnSpPr>
        <p:spPr bwMode="auto">
          <a:xfrm>
            <a:off x="2262188" y="3325813"/>
            <a:ext cx="63500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49"/>
          <p:cNvCxnSpPr>
            <a:cxnSpLocks noChangeShapeType="1"/>
          </p:cNvCxnSpPr>
          <p:nvPr/>
        </p:nvCxnSpPr>
        <p:spPr bwMode="auto">
          <a:xfrm>
            <a:off x="2481263" y="3325813"/>
            <a:ext cx="61912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49"/>
          <p:cNvCxnSpPr>
            <a:cxnSpLocks noChangeShapeType="1"/>
          </p:cNvCxnSpPr>
          <p:nvPr/>
        </p:nvCxnSpPr>
        <p:spPr bwMode="auto">
          <a:xfrm>
            <a:off x="2481263" y="3327400"/>
            <a:ext cx="0" cy="12065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49"/>
          <p:cNvCxnSpPr>
            <a:cxnSpLocks noChangeShapeType="1"/>
          </p:cNvCxnSpPr>
          <p:nvPr/>
        </p:nvCxnSpPr>
        <p:spPr bwMode="auto">
          <a:xfrm>
            <a:off x="2319338" y="3325813"/>
            <a:ext cx="0" cy="119062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49"/>
          <p:cNvCxnSpPr>
            <a:cxnSpLocks noChangeShapeType="1"/>
          </p:cNvCxnSpPr>
          <p:nvPr/>
        </p:nvCxnSpPr>
        <p:spPr bwMode="auto">
          <a:xfrm>
            <a:off x="2401888" y="3479800"/>
            <a:ext cx="0" cy="6508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 bwMode="auto">
          <a:xfrm>
            <a:off x="1868980" y="3762955"/>
            <a:ext cx="1046836" cy="10307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8" name="Subtitle 2"/>
          <p:cNvSpPr txBox="1">
            <a:spLocks/>
          </p:cNvSpPr>
          <p:nvPr/>
        </p:nvSpPr>
        <p:spPr bwMode="white">
          <a:xfrm>
            <a:off x="1852613" y="3811588"/>
            <a:ext cx="1143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power switch plug detect, pulse control, OCP, OTP OVP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4579743" y="3272113"/>
            <a:ext cx="982857" cy="6140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91" name="Rectangle 190"/>
          <p:cNvSpPr/>
          <p:nvPr/>
        </p:nvSpPr>
        <p:spPr bwMode="auto">
          <a:xfrm>
            <a:off x="4572000" y="4038600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Divider-2A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572000" y="4648200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Divider-1A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3" name="Rectangle 192"/>
          <p:cNvSpPr/>
          <p:nvPr/>
        </p:nvSpPr>
        <p:spPr bwMode="auto">
          <a:xfrm>
            <a:off x="4572000" y="5257800"/>
            <a:ext cx="982857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4" name="Rectangle 193"/>
          <p:cNvSpPr/>
          <p:nvPr/>
        </p:nvSpPr>
        <p:spPr bwMode="auto">
          <a:xfrm>
            <a:off x="4572000" y="5791200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DCP-1.2V</a:t>
            </a:r>
          </a:p>
        </p:txBody>
      </p:sp>
      <p:sp>
        <p:nvSpPr>
          <p:cNvPr id="201" name="Subtitle 2"/>
          <p:cNvSpPr txBox="1">
            <a:spLocks/>
          </p:cNvSpPr>
          <p:nvPr/>
        </p:nvSpPr>
        <p:spPr bwMode="white">
          <a:xfrm>
            <a:off x="0" y="3657600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  Cell phone</a:t>
            </a:r>
          </a:p>
        </p:txBody>
      </p:sp>
      <p:pic>
        <p:nvPicPr>
          <p:cNvPr id="202" name="Picture 5" descr="http://upload.wikimedia.org/wikipedia/commons/f/fa/IPhone_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12533"/>
            <a:ext cx="457200" cy="864067"/>
          </a:xfrm>
          <a:prstGeom prst="rect">
            <a:avLst/>
          </a:prstGeom>
          <a:noFill/>
        </p:spPr>
      </p:pic>
      <p:sp>
        <p:nvSpPr>
          <p:cNvPr id="203" name="Freeform 202"/>
          <p:cNvSpPr/>
          <p:nvPr/>
        </p:nvSpPr>
        <p:spPr bwMode="auto">
          <a:xfrm>
            <a:off x="345744" y="3191301"/>
            <a:ext cx="459474" cy="343469"/>
          </a:xfrm>
          <a:custGeom>
            <a:avLst/>
            <a:gdLst>
              <a:gd name="connsiteX0" fmla="*/ 36393 w 459474"/>
              <a:gd name="connsiteY0" fmla="*/ 84162 h 343469"/>
              <a:gd name="connsiteX1" fmla="*/ 22746 w 459474"/>
              <a:gd name="connsiteY1" fmla="*/ 288878 h 343469"/>
              <a:gd name="connsiteX2" fmla="*/ 172871 w 459474"/>
              <a:gd name="connsiteY2" fmla="*/ 302526 h 343469"/>
              <a:gd name="connsiteX3" fmla="*/ 391235 w 459474"/>
              <a:gd name="connsiteY3" fmla="*/ 43218 h 343469"/>
              <a:gd name="connsiteX4" fmla="*/ 459474 w 459474"/>
              <a:gd name="connsiteY4" fmla="*/ 43218 h 3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74" h="343469">
                <a:moveTo>
                  <a:pt x="36393" y="84162"/>
                </a:moveTo>
                <a:cubicBezTo>
                  <a:pt x="18196" y="168323"/>
                  <a:pt x="0" y="252484"/>
                  <a:pt x="22746" y="288878"/>
                </a:cubicBezTo>
                <a:cubicBezTo>
                  <a:pt x="45492" y="325272"/>
                  <a:pt x="111456" y="343469"/>
                  <a:pt x="172871" y="302526"/>
                </a:cubicBezTo>
                <a:cubicBezTo>
                  <a:pt x="234286" y="261583"/>
                  <a:pt x="343468" y="86436"/>
                  <a:pt x="391235" y="43218"/>
                </a:cubicBezTo>
                <a:cubicBezTo>
                  <a:pt x="439002" y="0"/>
                  <a:pt x="445826" y="50042"/>
                  <a:pt x="459474" y="43218"/>
                </a:cubicBezTo>
              </a:path>
            </a:pathLst>
          </a:custGeom>
          <a:noFill/>
          <a:ln w="57150" cap="flat" cmpd="sng" algn="ctr">
            <a:solidFill>
              <a:schemeClr val="accent4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600200" y="2667000"/>
            <a:ext cx="2635019" cy="982508"/>
            <a:chOff x="1600200" y="2667000"/>
            <a:chExt cx="2635019" cy="982508"/>
          </a:xfrm>
        </p:grpSpPr>
        <p:grpSp>
          <p:nvGrpSpPr>
            <p:cNvPr id="204" name="Group 203"/>
            <p:cNvGrpSpPr/>
            <p:nvPr/>
          </p:nvGrpSpPr>
          <p:grpSpPr>
            <a:xfrm>
              <a:off x="2514600" y="2667000"/>
              <a:ext cx="1720619" cy="982508"/>
              <a:chOff x="2514600" y="2667000"/>
              <a:chExt cx="1720619" cy="982508"/>
            </a:xfrm>
          </p:grpSpPr>
          <p:cxnSp>
            <p:nvCxnSpPr>
              <p:cNvPr id="19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657600" y="3009428"/>
                <a:ext cx="0" cy="640080"/>
              </a:xfrm>
              <a:prstGeom prst="line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8" name="Subtitle 2"/>
              <p:cNvSpPr txBox="1">
                <a:spLocks/>
              </p:cNvSpPr>
              <p:nvPr/>
            </p:nvSpPr>
            <p:spPr bwMode="white">
              <a:xfrm>
                <a:off x="2514600" y="2667000"/>
                <a:ext cx="172061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30000"/>
                  </a:spcBef>
                  <a:spcAft>
                    <a:spcPct val="20000"/>
                  </a:spcAft>
                  <a:buClr>
                    <a:srgbClr val="CCE5F4"/>
                  </a:buClr>
                  <a:buSzPct val="85000"/>
                  <a:buFont typeface="Wingdings" panose="05000000000000000000" pitchFamily="2" charset="2"/>
                  <a:buNone/>
                </a:pPr>
                <a:r>
                  <a:rPr lang="en-US" altLang="zh-CN" sz="1200" dirty="0">
                    <a:solidFill>
                      <a:srgbClr val="00B050"/>
                    </a:solidFill>
                    <a:ea typeface="SimSun" panose="02010600030101010101" pitchFamily="2" charset="-122"/>
                  </a:rPr>
                  <a:t>0.6V D+ (prima</a:t>
                </a:r>
                <a:r>
                  <a:rPr lang="en-US" altLang="zh-CN" sz="1200" b="0" dirty="0">
                    <a:solidFill>
                      <a:srgbClr val="00B050"/>
                    </a:solidFill>
                    <a:ea typeface="SimSun" panose="02010600030101010101" pitchFamily="2" charset="-122"/>
                  </a:rPr>
                  <a:t>r</a:t>
                </a:r>
                <a:r>
                  <a:rPr lang="en-US" altLang="zh-CN" sz="1200" dirty="0">
                    <a:solidFill>
                      <a:srgbClr val="00B050"/>
                    </a:solidFill>
                    <a:ea typeface="SimSun" panose="02010600030101010101" pitchFamily="2" charset="-122"/>
                  </a:rPr>
                  <a:t>y)</a:t>
                </a:r>
              </a:p>
            </p:txBody>
          </p:sp>
          <p:cxnSp>
            <p:nvCxnSpPr>
              <p:cNvPr id="199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3048000" y="3009428"/>
                <a:ext cx="326585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0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3333244" y="3009428"/>
                <a:ext cx="326585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1" name="Group 210"/>
            <p:cNvGrpSpPr/>
            <p:nvPr/>
          </p:nvGrpSpPr>
          <p:grpSpPr>
            <a:xfrm>
              <a:off x="1600200" y="2808508"/>
              <a:ext cx="640080" cy="187048"/>
              <a:chOff x="1600200" y="2808508"/>
              <a:chExt cx="640080" cy="187048"/>
            </a:xfrm>
          </p:grpSpPr>
          <p:cxnSp>
            <p:nvCxnSpPr>
              <p:cNvPr id="206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1752600" y="2819400"/>
                <a:ext cx="326585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7" name="Straight Arrow Connector 4"/>
              <p:cNvCxnSpPr>
                <a:cxnSpLocks noChangeShapeType="1"/>
              </p:cNvCxnSpPr>
              <p:nvPr/>
            </p:nvCxnSpPr>
            <p:spPr bwMode="auto">
              <a:xfrm rot="5400000">
                <a:off x="1976852" y="2899948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8" name="Straight Arrow Connector 4"/>
              <p:cNvCxnSpPr>
                <a:cxnSpLocks noChangeShapeType="1"/>
              </p:cNvCxnSpPr>
              <p:nvPr/>
            </p:nvCxnSpPr>
            <p:spPr bwMode="auto">
              <a:xfrm rot="5400000">
                <a:off x="1674608" y="2904116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09" name="Straight Arrow Connector 4"/>
              <p:cNvCxnSpPr>
                <a:cxnSpLocks noChangeShapeType="1"/>
              </p:cNvCxnSpPr>
              <p:nvPr/>
            </p:nvCxnSpPr>
            <p:spPr bwMode="auto">
              <a:xfrm rot="10800000">
                <a:off x="1600200" y="2978524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0" name="Straight Arrow Connector 4"/>
              <p:cNvCxnSpPr>
                <a:cxnSpLocks noChangeShapeType="1"/>
              </p:cNvCxnSpPr>
              <p:nvPr/>
            </p:nvCxnSpPr>
            <p:spPr bwMode="auto">
              <a:xfrm rot="10800000">
                <a:off x="2057400" y="2978524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B05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pSp>
        <p:nvGrpSpPr>
          <p:cNvPr id="219" name="Group 218"/>
          <p:cNvGrpSpPr/>
          <p:nvPr/>
        </p:nvGrpSpPr>
        <p:grpSpPr>
          <a:xfrm>
            <a:off x="2514600" y="3200400"/>
            <a:ext cx="914400" cy="411253"/>
            <a:chOff x="2438400" y="3200400"/>
            <a:chExt cx="914400" cy="411253"/>
          </a:xfrm>
        </p:grpSpPr>
        <p:grpSp>
          <p:nvGrpSpPr>
            <p:cNvPr id="205" name="Group 204"/>
            <p:cNvGrpSpPr/>
            <p:nvPr/>
          </p:nvGrpSpPr>
          <p:grpSpPr>
            <a:xfrm>
              <a:off x="3026215" y="3204533"/>
              <a:ext cx="326585" cy="407120"/>
              <a:chOff x="3026215" y="3204533"/>
              <a:chExt cx="326585" cy="407120"/>
            </a:xfrm>
          </p:grpSpPr>
          <p:cxnSp>
            <p:nvCxnSpPr>
              <p:cNvPr id="195" name="Straight Arrow Connector 4"/>
              <p:cNvCxnSpPr>
                <a:cxnSpLocks noChangeShapeType="1"/>
              </p:cNvCxnSpPr>
              <p:nvPr/>
            </p:nvCxnSpPr>
            <p:spPr bwMode="auto">
              <a:xfrm flipH="1">
                <a:off x="3026215" y="3204533"/>
                <a:ext cx="326585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7" name="Straight Connector 9"/>
              <p:cNvCxnSpPr>
                <a:cxnSpLocks noChangeShapeType="1"/>
              </p:cNvCxnSpPr>
              <p:nvPr/>
            </p:nvCxnSpPr>
            <p:spPr bwMode="auto">
              <a:xfrm>
                <a:off x="3352800" y="3209925"/>
                <a:ext cx="0" cy="401728"/>
              </a:xfrm>
              <a:prstGeom prst="line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218" name="Group 217"/>
            <p:cNvGrpSpPr/>
            <p:nvPr/>
          </p:nvGrpSpPr>
          <p:grpSpPr>
            <a:xfrm>
              <a:off x="2438400" y="3200400"/>
              <a:ext cx="640080" cy="187048"/>
              <a:chOff x="1752600" y="2960908"/>
              <a:chExt cx="640080" cy="187048"/>
            </a:xfrm>
          </p:grpSpPr>
          <p:cxnSp>
            <p:nvCxnSpPr>
              <p:cNvPr id="213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1905000" y="2971800"/>
                <a:ext cx="326585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4" name="Straight Arrow Connector 4"/>
              <p:cNvCxnSpPr>
                <a:cxnSpLocks noChangeShapeType="1"/>
              </p:cNvCxnSpPr>
              <p:nvPr/>
            </p:nvCxnSpPr>
            <p:spPr bwMode="auto">
              <a:xfrm rot="5400000">
                <a:off x="2129252" y="3052348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5" name="Straight Arrow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27008" y="3056516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6" name="Straight Arrow Connector 4"/>
              <p:cNvCxnSpPr>
                <a:cxnSpLocks noChangeShapeType="1"/>
              </p:cNvCxnSpPr>
              <p:nvPr/>
            </p:nvCxnSpPr>
            <p:spPr bwMode="auto">
              <a:xfrm rot="10800000">
                <a:off x="1752600" y="3130924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17" name="Straight Arrow Connector 4"/>
              <p:cNvCxnSpPr>
                <a:cxnSpLocks noChangeShapeType="1"/>
              </p:cNvCxnSpPr>
              <p:nvPr/>
            </p:nvCxnSpPr>
            <p:spPr bwMode="auto">
              <a:xfrm rot="10800000">
                <a:off x="2209800" y="3130924"/>
                <a:ext cx="182880" cy="0"/>
              </a:xfrm>
              <a:prstGeom prst="straightConnector1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222" name="Subtitle 2"/>
          <p:cNvSpPr txBox="1">
            <a:spLocks/>
          </p:cNvSpPr>
          <p:nvPr/>
        </p:nvSpPr>
        <p:spPr bwMode="white">
          <a:xfrm>
            <a:off x="1828675" y="6036825"/>
            <a:ext cx="1295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ea typeface="SimSun" panose="02010600030101010101" pitchFamily="2" charset="-122"/>
              </a:rPr>
              <a:t>PI5USB254X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103" name="Subtitle 2"/>
          <p:cNvSpPr txBox="1">
            <a:spLocks/>
          </p:cNvSpPr>
          <p:nvPr/>
        </p:nvSpPr>
        <p:spPr bwMode="white">
          <a:xfrm>
            <a:off x="4572000" y="3276600"/>
            <a:ext cx="1066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Divider-2.4A</a:t>
            </a:r>
            <a:b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</a:br>
            <a:r>
              <a:rPr lang="en-US" altLang="zh-CN" sz="700" dirty="0" smtClean="0">
                <a:ea typeface="SimSun" panose="02010600030101010101" pitchFamily="2" charset="-122"/>
              </a:rPr>
              <a:t>(PI5USB2546A / 2544A only)</a:t>
            </a: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 </a:t>
            </a:r>
            <a:endParaRPr lang="en-US" altLang="zh-CN" sz="11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  <p:sp>
        <p:nvSpPr>
          <p:cNvPr id="102" name="Subtitle 2"/>
          <p:cNvSpPr txBox="1">
            <a:spLocks/>
          </p:cNvSpPr>
          <p:nvPr/>
        </p:nvSpPr>
        <p:spPr bwMode="white">
          <a:xfrm>
            <a:off x="2514600" y="2514600"/>
            <a:ext cx="17206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rgbClr val="0070C0"/>
                </a:solidFill>
                <a:ea typeface="SimSun" panose="02010600030101010101" pitchFamily="2" charset="-122"/>
              </a:rPr>
              <a:t>Reply 0.6V D- </a:t>
            </a:r>
            <a:r>
              <a:rPr lang="en-US" altLang="zh-CN" sz="1200" dirty="0">
                <a:solidFill>
                  <a:srgbClr val="0070C0"/>
                </a:solidFill>
                <a:ea typeface="SimSun" panose="02010600030101010101" pitchFamily="2" charset="-122"/>
              </a:rPr>
              <a:t>(prima</a:t>
            </a:r>
            <a:r>
              <a:rPr lang="en-US" altLang="zh-CN" sz="1200" b="0" dirty="0">
                <a:solidFill>
                  <a:srgbClr val="0070C0"/>
                </a:solidFill>
                <a:ea typeface="SimSun" panose="02010600030101010101" pitchFamily="2" charset="-122"/>
              </a:rPr>
              <a:t>r</a:t>
            </a:r>
            <a:r>
              <a:rPr lang="en-US" altLang="zh-CN" sz="1200" dirty="0">
                <a:solidFill>
                  <a:srgbClr val="0070C0"/>
                </a:solidFill>
                <a:ea typeface="SimSun" panose="02010600030101010101" pitchFamily="2" charset="-122"/>
              </a:rPr>
              <a:t>y)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6417649" y="2578745"/>
            <a:ext cx="897551" cy="90269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05" name="Subtitle 2"/>
          <p:cNvSpPr txBox="1">
            <a:spLocks/>
          </p:cNvSpPr>
          <p:nvPr/>
        </p:nvSpPr>
        <p:spPr bwMode="white">
          <a:xfrm>
            <a:off x="6450012" y="2768600"/>
            <a:ext cx="109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CC00"/>
                </a:solidFill>
                <a:ea typeface="SimSun" panose="02010600030101010101" pitchFamily="2" charset="-122"/>
              </a:rPr>
              <a:t>USB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rgbClr val="FFCC00"/>
                </a:solidFill>
                <a:ea typeface="SimSun" panose="02010600030101010101" pitchFamily="2" charset="-122"/>
              </a:rPr>
              <a:t>controller</a:t>
            </a:r>
            <a:endParaRPr lang="en-US" altLang="zh-CN" sz="12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45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ounded Rectangle 269"/>
          <p:cNvSpPr/>
          <p:nvPr/>
        </p:nvSpPr>
        <p:spPr bwMode="auto">
          <a:xfrm>
            <a:off x="1735775" y="2423550"/>
            <a:ext cx="4191000" cy="41148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cxnSp>
        <p:nvCxnSpPr>
          <p:cNvPr id="204" name="Straight Connector 216"/>
          <p:cNvCxnSpPr>
            <a:cxnSpLocks noChangeShapeType="1"/>
          </p:cNvCxnSpPr>
          <p:nvPr/>
        </p:nvCxnSpPr>
        <p:spPr bwMode="auto">
          <a:xfrm>
            <a:off x="1000125" y="3167062"/>
            <a:ext cx="548640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5" name="Straight Connector 216"/>
          <p:cNvCxnSpPr>
            <a:cxnSpLocks noChangeShapeType="1"/>
          </p:cNvCxnSpPr>
          <p:nvPr/>
        </p:nvCxnSpPr>
        <p:spPr bwMode="auto">
          <a:xfrm>
            <a:off x="990600" y="3233737"/>
            <a:ext cx="548640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Straight Connector 205"/>
          <p:cNvCxnSpPr>
            <a:cxnSpLocks noChangeShapeType="1"/>
          </p:cNvCxnSpPr>
          <p:nvPr/>
        </p:nvCxnSpPr>
        <p:spPr bwMode="auto">
          <a:xfrm flipV="1">
            <a:off x="4343400" y="543401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Straight Connector 205"/>
          <p:cNvCxnSpPr>
            <a:cxnSpLocks noChangeShapeType="1"/>
          </p:cNvCxnSpPr>
          <p:nvPr/>
        </p:nvCxnSpPr>
        <p:spPr bwMode="auto">
          <a:xfrm flipV="1">
            <a:off x="4414837" y="551245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5" name="Subtitle 2"/>
          <p:cNvSpPr txBox="1">
            <a:spLocks/>
          </p:cNvSpPr>
          <p:nvPr/>
        </p:nvSpPr>
        <p:spPr bwMode="white">
          <a:xfrm>
            <a:off x="28575" y="3692525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  Cell phone</a:t>
            </a:r>
          </a:p>
        </p:txBody>
      </p:sp>
      <p:sp>
        <p:nvSpPr>
          <p:cNvPr id="11296" name="Subtitle 2"/>
          <p:cNvSpPr txBox="1">
            <a:spLocks/>
          </p:cNvSpPr>
          <p:nvPr/>
        </p:nvSpPr>
        <p:spPr bwMode="white">
          <a:xfrm>
            <a:off x="269081" y="702628"/>
            <a:ext cx="8721725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1714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28575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PI5USB2544/A, PI5USB2546/A enter Divider-1A mode after CTL1/2/3 = 001 or 011</a:t>
            </a:r>
          </a:p>
          <a:p>
            <a:pPr marL="28575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2 detection method:</a:t>
            </a:r>
          </a:p>
          <a:p>
            <a:pPr marL="822960" lvl="1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Detect D+/D- voltage for charging to DCP mode</a:t>
            </a:r>
          </a:p>
          <a:p>
            <a:pPr marL="822960" lvl="1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Detect the current for Divider-2.4A (PI5USB2544A/PI5USB2546A only), Divider-2A or Divider-1A mode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PI5USB254X – Auto DCP mode</a:t>
            </a:r>
            <a:endParaRPr lang="zh-HK" altLang="en-US" dirty="0"/>
          </a:p>
        </p:txBody>
      </p:sp>
      <p:sp>
        <p:nvSpPr>
          <p:cNvPr id="111" name="Subtitle 2"/>
          <p:cNvSpPr txBox="1">
            <a:spLocks/>
          </p:cNvSpPr>
          <p:nvPr/>
        </p:nvSpPr>
        <p:spPr bwMode="white">
          <a:xfrm>
            <a:off x="28575" y="3692525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  Cell phone</a:t>
            </a:r>
          </a:p>
        </p:txBody>
      </p:sp>
      <p:cxnSp>
        <p:nvCxnSpPr>
          <p:cNvPr id="112" name="Straight Connector 205"/>
          <p:cNvCxnSpPr>
            <a:cxnSpLocks noChangeShapeType="1"/>
          </p:cNvCxnSpPr>
          <p:nvPr/>
        </p:nvCxnSpPr>
        <p:spPr bwMode="auto">
          <a:xfrm flipV="1">
            <a:off x="4348163" y="6041369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" name="Straight Connector 205"/>
          <p:cNvCxnSpPr>
            <a:cxnSpLocks noChangeShapeType="1"/>
          </p:cNvCxnSpPr>
          <p:nvPr/>
        </p:nvCxnSpPr>
        <p:spPr bwMode="auto">
          <a:xfrm flipV="1">
            <a:off x="4419600" y="6119812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Straight Connector 205"/>
          <p:cNvCxnSpPr>
            <a:cxnSpLocks noChangeShapeType="1"/>
          </p:cNvCxnSpPr>
          <p:nvPr/>
        </p:nvCxnSpPr>
        <p:spPr bwMode="auto">
          <a:xfrm flipV="1">
            <a:off x="4271963" y="4898369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Straight Connector 205"/>
          <p:cNvCxnSpPr>
            <a:cxnSpLocks noChangeShapeType="1"/>
          </p:cNvCxnSpPr>
          <p:nvPr/>
        </p:nvCxnSpPr>
        <p:spPr bwMode="auto">
          <a:xfrm flipV="1">
            <a:off x="4343400" y="4976812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Connector 205"/>
          <p:cNvCxnSpPr>
            <a:cxnSpLocks noChangeShapeType="1"/>
          </p:cNvCxnSpPr>
          <p:nvPr/>
        </p:nvCxnSpPr>
        <p:spPr bwMode="auto">
          <a:xfrm flipV="1">
            <a:off x="4267200" y="4291012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9" name="Straight Connector 205"/>
          <p:cNvCxnSpPr>
            <a:cxnSpLocks noChangeShapeType="1"/>
          </p:cNvCxnSpPr>
          <p:nvPr/>
        </p:nvCxnSpPr>
        <p:spPr bwMode="auto">
          <a:xfrm flipV="1">
            <a:off x="4338637" y="4369455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Straight Connector 49"/>
          <p:cNvCxnSpPr>
            <a:cxnSpLocks noChangeShapeType="1"/>
          </p:cNvCxnSpPr>
          <p:nvPr/>
        </p:nvCxnSpPr>
        <p:spPr bwMode="auto">
          <a:xfrm>
            <a:off x="2700338" y="3427412"/>
            <a:ext cx="0" cy="447675"/>
          </a:xfrm>
          <a:prstGeom prst="line">
            <a:avLst/>
          </a:prstGeom>
          <a:ln>
            <a:solidFill>
              <a:srgbClr val="FFC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49"/>
          <p:cNvCxnSpPr>
            <a:cxnSpLocks noChangeShapeType="1"/>
          </p:cNvCxnSpPr>
          <p:nvPr/>
        </p:nvCxnSpPr>
        <p:spPr bwMode="auto">
          <a:xfrm>
            <a:off x="2124075" y="3427412"/>
            <a:ext cx="0" cy="4476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49"/>
          <p:cNvCxnSpPr>
            <a:cxnSpLocks noChangeShapeType="1"/>
          </p:cNvCxnSpPr>
          <p:nvPr/>
        </p:nvCxnSpPr>
        <p:spPr bwMode="auto">
          <a:xfrm>
            <a:off x="1628775" y="5099050"/>
            <a:ext cx="142875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216"/>
          <p:cNvCxnSpPr>
            <a:cxnSpLocks noChangeShapeType="1"/>
          </p:cNvCxnSpPr>
          <p:nvPr/>
        </p:nvCxnSpPr>
        <p:spPr bwMode="auto">
          <a:xfrm>
            <a:off x="3463925" y="5961062"/>
            <a:ext cx="83343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Connector 39"/>
          <p:cNvCxnSpPr>
            <a:cxnSpLocks noChangeShapeType="1"/>
          </p:cNvCxnSpPr>
          <p:nvPr/>
        </p:nvCxnSpPr>
        <p:spPr bwMode="auto">
          <a:xfrm>
            <a:off x="985838" y="3643312"/>
            <a:ext cx="26035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5" name="Straight Connector 90"/>
          <p:cNvCxnSpPr>
            <a:cxnSpLocks noChangeShapeType="1"/>
          </p:cNvCxnSpPr>
          <p:nvPr/>
        </p:nvCxnSpPr>
        <p:spPr bwMode="auto">
          <a:xfrm flipH="1">
            <a:off x="6261100" y="3179762"/>
            <a:ext cx="7938" cy="600075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6" name="Straight Connector 204"/>
          <p:cNvCxnSpPr>
            <a:cxnSpLocks noChangeShapeType="1"/>
          </p:cNvCxnSpPr>
          <p:nvPr/>
        </p:nvCxnSpPr>
        <p:spPr bwMode="auto">
          <a:xfrm>
            <a:off x="3463925" y="4286250"/>
            <a:ext cx="0" cy="1674812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Straight Connector 90"/>
          <p:cNvCxnSpPr>
            <a:cxnSpLocks noChangeShapeType="1"/>
          </p:cNvCxnSpPr>
          <p:nvPr/>
        </p:nvCxnSpPr>
        <p:spPr bwMode="auto">
          <a:xfrm>
            <a:off x="6184900" y="3776662"/>
            <a:ext cx="0" cy="8255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8" name="Straight Connector 90"/>
          <p:cNvCxnSpPr>
            <a:cxnSpLocks noChangeShapeType="1"/>
          </p:cNvCxnSpPr>
          <p:nvPr/>
        </p:nvCxnSpPr>
        <p:spPr bwMode="auto">
          <a:xfrm flipH="1">
            <a:off x="6107113" y="3238500"/>
            <a:ext cx="12700" cy="541337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Straight Connector 39"/>
          <p:cNvCxnSpPr>
            <a:cxnSpLocks noChangeShapeType="1"/>
          </p:cNvCxnSpPr>
          <p:nvPr/>
        </p:nvCxnSpPr>
        <p:spPr bwMode="auto">
          <a:xfrm>
            <a:off x="2865438" y="4252912"/>
            <a:ext cx="785812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2" name="Straight Connector 131"/>
          <p:cNvCxnSpPr/>
          <p:nvPr/>
        </p:nvCxnSpPr>
        <p:spPr bwMode="auto">
          <a:xfrm flipV="1">
            <a:off x="1017588" y="2363787"/>
            <a:ext cx="3175" cy="4189413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214"/>
          <p:cNvCxnSpPr>
            <a:cxnSpLocks noChangeShapeType="1"/>
          </p:cNvCxnSpPr>
          <p:nvPr/>
        </p:nvCxnSpPr>
        <p:spPr bwMode="auto">
          <a:xfrm flipV="1">
            <a:off x="3475038" y="3244850"/>
            <a:ext cx="0" cy="660400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Straight Connector 209"/>
          <p:cNvCxnSpPr>
            <a:cxnSpLocks noChangeShapeType="1"/>
          </p:cNvCxnSpPr>
          <p:nvPr/>
        </p:nvCxnSpPr>
        <p:spPr bwMode="auto">
          <a:xfrm flipH="1" flipV="1">
            <a:off x="3046413" y="3425825"/>
            <a:ext cx="11112" cy="1674812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49"/>
          <p:cNvCxnSpPr>
            <a:cxnSpLocks noChangeShapeType="1"/>
          </p:cNvCxnSpPr>
          <p:nvPr/>
        </p:nvCxnSpPr>
        <p:spPr bwMode="auto">
          <a:xfrm>
            <a:off x="1020763" y="3425825"/>
            <a:ext cx="2032000" cy="0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 bwMode="auto">
          <a:xfrm>
            <a:off x="863600" y="3003748"/>
            <a:ext cx="231061" cy="75089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37" name="Subtitle 2"/>
          <p:cNvSpPr txBox="1">
            <a:spLocks/>
          </p:cNvSpPr>
          <p:nvPr/>
        </p:nvSpPr>
        <p:spPr bwMode="white">
          <a:xfrm>
            <a:off x="5921375" y="3940175"/>
            <a:ext cx="7381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15K x 2</a:t>
            </a:r>
          </a:p>
        </p:txBody>
      </p:sp>
      <p:cxnSp>
        <p:nvCxnSpPr>
          <p:cNvPr id="138" name="Straight Connector 137"/>
          <p:cNvCxnSpPr/>
          <p:nvPr/>
        </p:nvCxnSpPr>
        <p:spPr bwMode="auto">
          <a:xfrm flipH="1">
            <a:off x="1020763" y="2363787"/>
            <a:ext cx="8088312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 bwMode="auto">
          <a:xfrm flipH="1" flipV="1">
            <a:off x="1020763" y="6553200"/>
            <a:ext cx="8091487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Isosceles Triangle 140"/>
          <p:cNvSpPr/>
          <p:nvPr/>
        </p:nvSpPr>
        <p:spPr bwMode="auto">
          <a:xfrm flipV="1">
            <a:off x="6120024" y="3869207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cxnSp>
        <p:nvCxnSpPr>
          <p:cNvPr id="142" name="Straight Connector 39"/>
          <p:cNvCxnSpPr>
            <a:cxnSpLocks noChangeShapeType="1"/>
          </p:cNvCxnSpPr>
          <p:nvPr/>
        </p:nvCxnSpPr>
        <p:spPr bwMode="auto">
          <a:xfrm>
            <a:off x="6107113" y="3779837"/>
            <a:ext cx="153987" cy="1588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Connector 205"/>
          <p:cNvCxnSpPr>
            <a:cxnSpLocks noChangeShapeType="1"/>
            <a:endCxn id="187" idx="1"/>
          </p:cNvCxnSpPr>
          <p:nvPr/>
        </p:nvCxnSpPr>
        <p:spPr bwMode="auto">
          <a:xfrm flipV="1">
            <a:off x="4297363" y="3679169"/>
            <a:ext cx="282380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Connector 205"/>
          <p:cNvCxnSpPr>
            <a:cxnSpLocks noChangeShapeType="1"/>
          </p:cNvCxnSpPr>
          <p:nvPr/>
        </p:nvCxnSpPr>
        <p:spPr bwMode="auto">
          <a:xfrm flipV="1">
            <a:off x="4368800" y="3757612"/>
            <a:ext cx="523875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6" name="Rectangle 145"/>
          <p:cNvSpPr/>
          <p:nvPr/>
        </p:nvSpPr>
        <p:spPr bwMode="auto">
          <a:xfrm flipH="1">
            <a:off x="6246913" y="3464036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47" name="Rectangle 146"/>
          <p:cNvSpPr/>
          <p:nvPr/>
        </p:nvSpPr>
        <p:spPr bwMode="auto">
          <a:xfrm flipH="1">
            <a:off x="6088201" y="3459431"/>
            <a:ext cx="45719" cy="10858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48" name="Rectangle 23"/>
          <p:cNvSpPr/>
          <p:nvPr/>
        </p:nvSpPr>
        <p:spPr bwMode="auto">
          <a:xfrm flipH="1">
            <a:off x="3909318" y="2527758"/>
            <a:ext cx="531853" cy="379272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14400 w 928914"/>
              <a:gd name="connsiteY2" fmla="*/ 914400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7257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8273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99722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91115 h 914400"/>
              <a:gd name="connsiteX3" fmla="*/ 0 w 928914"/>
              <a:gd name="connsiteY3" fmla="*/ 914400 h 914400"/>
              <a:gd name="connsiteX4" fmla="*/ 0 w 928914"/>
              <a:gd name="connsiteY4" fmla="*/ 0 h 914400"/>
              <a:gd name="connsiteX0" fmla="*/ 0 w 928914"/>
              <a:gd name="connsiteY0" fmla="*/ 0 h 914400"/>
              <a:gd name="connsiteX1" fmla="*/ 928914 w 928914"/>
              <a:gd name="connsiteY1" fmla="*/ 144973 h 914400"/>
              <a:gd name="connsiteX2" fmla="*/ 928914 w 928914"/>
              <a:gd name="connsiteY2" fmla="*/ 763965 h 914400"/>
              <a:gd name="connsiteX3" fmla="*/ 0 w 928914"/>
              <a:gd name="connsiteY3" fmla="*/ 914400 h 914400"/>
              <a:gd name="connsiteX4" fmla="*/ 0 w 928914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914" h="914400">
                <a:moveTo>
                  <a:pt x="0" y="0"/>
                </a:moveTo>
                <a:lnTo>
                  <a:pt x="928914" y="144973"/>
                </a:lnTo>
                <a:lnTo>
                  <a:pt x="928914" y="763965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/>
            <a:bevelB w="88900"/>
            <a:extrusionClr>
              <a:schemeClr val="accent4">
                <a:lumMod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57" name="Isosceles Triangle 156"/>
          <p:cNvSpPr/>
          <p:nvPr/>
        </p:nvSpPr>
        <p:spPr bwMode="auto">
          <a:xfrm flipV="1">
            <a:off x="1174199" y="3825302"/>
            <a:ext cx="143804" cy="99704"/>
          </a:xfrm>
          <a:prstGeom prst="triangle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/>
            <a:extrusionClr>
              <a:schemeClr val="accent4">
                <a:lumMod val="25000"/>
              </a:schemeClr>
            </a:extrusionClr>
            <a:contourClr>
              <a:schemeClr val="accent4">
                <a:lumMod val="25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58" name="Straight Connector 90"/>
          <p:cNvCxnSpPr>
            <a:cxnSpLocks noChangeShapeType="1"/>
          </p:cNvCxnSpPr>
          <p:nvPr/>
        </p:nvCxnSpPr>
        <p:spPr bwMode="auto">
          <a:xfrm flipH="1">
            <a:off x="1246188" y="3643312"/>
            <a:ext cx="0" cy="182563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0" name="Subtitle 2"/>
          <p:cNvSpPr txBox="1">
            <a:spLocks/>
          </p:cNvSpPr>
          <p:nvPr/>
        </p:nvSpPr>
        <p:spPr bwMode="white">
          <a:xfrm>
            <a:off x="1008063" y="6245225"/>
            <a:ext cx="915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CC00"/>
                </a:solidFill>
                <a:ea typeface="SimSun" panose="02010600030101010101" pitchFamily="2" charset="-122"/>
              </a:rPr>
              <a:t>Laptop</a:t>
            </a:r>
          </a:p>
        </p:txBody>
      </p:sp>
      <p:sp>
        <p:nvSpPr>
          <p:cNvPr id="161" name="Subtitle 2"/>
          <p:cNvSpPr txBox="1">
            <a:spLocks/>
          </p:cNvSpPr>
          <p:nvPr/>
        </p:nvSpPr>
        <p:spPr bwMode="white">
          <a:xfrm>
            <a:off x="784225" y="3798887"/>
            <a:ext cx="927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USB connector</a:t>
            </a:r>
          </a:p>
        </p:txBody>
      </p:sp>
      <p:sp>
        <p:nvSpPr>
          <p:cNvPr id="162" name="Subtitle 2"/>
          <p:cNvSpPr txBox="1">
            <a:spLocks/>
          </p:cNvSpPr>
          <p:nvPr/>
        </p:nvSpPr>
        <p:spPr bwMode="white">
          <a:xfrm>
            <a:off x="1044575" y="2976562"/>
            <a:ext cx="4222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D+</a:t>
            </a:r>
          </a:p>
        </p:txBody>
      </p:sp>
      <p:sp>
        <p:nvSpPr>
          <p:cNvPr id="163" name="Subtitle 2"/>
          <p:cNvSpPr txBox="1">
            <a:spLocks/>
          </p:cNvSpPr>
          <p:nvPr/>
        </p:nvSpPr>
        <p:spPr bwMode="white">
          <a:xfrm>
            <a:off x="1044575" y="3181350"/>
            <a:ext cx="6302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D-</a:t>
            </a:r>
          </a:p>
        </p:txBody>
      </p:sp>
      <p:sp>
        <p:nvSpPr>
          <p:cNvPr id="164" name="Subtitle 2"/>
          <p:cNvSpPr txBox="1">
            <a:spLocks/>
          </p:cNvSpPr>
          <p:nvPr/>
        </p:nvSpPr>
        <p:spPr bwMode="white">
          <a:xfrm>
            <a:off x="979488" y="3398837"/>
            <a:ext cx="889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VBUS</a:t>
            </a:r>
            <a:endParaRPr lang="en-US" altLang="zh-CN" sz="11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  <p:cxnSp>
        <p:nvCxnSpPr>
          <p:cNvPr id="165" name="Straight Connector 214"/>
          <p:cNvCxnSpPr>
            <a:cxnSpLocks noChangeShapeType="1"/>
          </p:cNvCxnSpPr>
          <p:nvPr/>
        </p:nvCxnSpPr>
        <p:spPr bwMode="auto">
          <a:xfrm flipV="1">
            <a:off x="3541713" y="3187700"/>
            <a:ext cx="0" cy="812800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6" name="Rectangle 165"/>
          <p:cNvSpPr/>
          <p:nvPr/>
        </p:nvSpPr>
        <p:spPr bwMode="auto">
          <a:xfrm>
            <a:off x="3177371" y="3914503"/>
            <a:ext cx="594954" cy="74551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7" name="Subtitle 2"/>
          <p:cNvSpPr txBox="1">
            <a:spLocks/>
          </p:cNvSpPr>
          <p:nvPr/>
        </p:nvSpPr>
        <p:spPr bwMode="white">
          <a:xfrm>
            <a:off x="3114675" y="4043362"/>
            <a:ext cx="7762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Sensing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Control</a:t>
            </a:r>
          </a:p>
        </p:txBody>
      </p:sp>
      <p:cxnSp>
        <p:nvCxnSpPr>
          <p:cNvPr id="169" name="Straight Connector 205"/>
          <p:cNvCxnSpPr>
            <a:cxnSpLocks noChangeShapeType="1"/>
          </p:cNvCxnSpPr>
          <p:nvPr/>
        </p:nvCxnSpPr>
        <p:spPr bwMode="auto">
          <a:xfrm>
            <a:off x="5940425" y="5784850"/>
            <a:ext cx="306388" cy="0"/>
          </a:xfrm>
          <a:prstGeom prst="line">
            <a:avLst/>
          </a:prstGeom>
          <a:noFill/>
          <a:ln w="9525" algn="ctr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0" name="Subtitle 2"/>
          <p:cNvSpPr txBox="1">
            <a:spLocks/>
          </p:cNvSpPr>
          <p:nvPr/>
        </p:nvSpPr>
        <p:spPr bwMode="white">
          <a:xfrm>
            <a:off x="2133600" y="2438400"/>
            <a:ext cx="15049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0000"/>
                </a:solidFill>
                <a:ea typeface="SimSun" panose="02010600030101010101" pitchFamily="2" charset="-122"/>
              </a:rPr>
              <a:t>CTL1_2_3 = </a:t>
            </a:r>
            <a:r>
              <a:rPr lang="en-US" altLang="zh-CN" sz="1100" dirty="0" smtClean="0">
                <a:solidFill>
                  <a:srgbClr val="FF0000"/>
                </a:solidFill>
                <a:ea typeface="SimSun" panose="02010600030101010101" pitchFamily="2" charset="-122"/>
              </a:rPr>
              <a:t>001 or 011</a:t>
            </a:r>
            <a:endParaRPr lang="en-US" altLang="zh-CN" sz="1100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1130664" y="4830530"/>
            <a:ext cx="544911" cy="54628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2" name="Subtitle 2"/>
          <p:cNvSpPr txBox="1">
            <a:spLocks/>
          </p:cNvSpPr>
          <p:nvPr/>
        </p:nvSpPr>
        <p:spPr bwMode="white">
          <a:xfrm>
            <a:off x="1106488" y="4849812"/>
            <a:ext cx="6667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DC-DC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    5V</a:t>
            </a:r>
          </a:p>
        </p:txBody>
      </p:sp>
      <p:sp>
        <p:nvSpPr>
          <p:cNvPr id="173" name="Subtitle 2"/>
          <p:cNvSpPr txBox="1">
            <a:spLocks/>
          </p:cNvSpPr>
          <p:nvPr/>
        </p:nvSpPr>
        <p:spPr bwMode="white">
          <a:xfrm>
            <a:off x="1743075" y="4894262"/>
            <a:ext cx="381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IN</a:t>
            </a:r>
          </a:p>
        </p:txBody>
      </p:sp>
      <p:sp>
        <p:nvSpPr>
          <p:cNvPr id="174" name="Subtitle 2"/>
          <p:cNvSpPr txBox="1">
            <a:spLocks/>
          </p:cNvSpPr>
          <p:nvPr/>
        </p:nvSpPr>
        <p:spPr bwMode="white">
          <a:xfrm>
            <a:off x="1711325" y="3217862"/>
            <a:ext cx="5508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>
                <a:solidFill>
                  <a:srgbClr val="FFCC00"/>
                </a:solidFill>
                <a:ea typeface="SimSun" panose="02010600030101010101" pitchFamily="2" charset="-122"/>
              </a:rPr>
              <a:t>OUT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2264804" y="3378614"/>
            <a:ext cx="262149" cy="25512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76" name="Straight Connector 49"/>
          <p:cNvCxnSpPr>
            <a:cxnSpLocks noChangeShapeType="1"/>
          </p:cNvCxnSpPr>
          <p:nvPr/>
        </p:nvCxnSpPr>
        <p:spPr bwMode="auto">
          <a:xfrm>
            <a:off x="2311400" y="3578225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49"/>
          <p:cNvCxnSpPr>
            <a:cxnSpLocks noChangeShapeType="1"/>
          </p:cNvCxnSpPr>
          <p:nvPr/>
        </p:nvCxnSpPr>
        <p:spPr bwMode="auto">
          <a:xfrm>
            <a:off x="2311400" y="3546475"/>
            <a:ext cx="169863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49"/>
          <p:cNvCxnSpPr>
            <a:cxnSpLocks noChangeShapeType="1"/>
          </p:cNvCxnSpPr>
          <p:nvPr/>
        </p:nvCxnSpPr>
        <p:spPr bwMode="auto">
          <a:xfrm>
            <a:off x="2262188" y="3425825"/>
            <a:ext cx="63500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49"/>
          <p:cNvCxnSpPr>
            <a:cxnSpLocks noChangeShapeType="1"/>
          </p:cNvCxnSpPr>
          <p:nvPr/>
        </p:nvCxnSpPr>
        <p:spPr bwMode="auto">
          <a:xfrm>
            <a:off x="2481263" y="3425825"/>
            <a:ext cx="61912" cy="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49"/>
          <p:cNvCxnSpPr>
            <a:cxnSpLocks noChangeShapeType="1"/>
          </p:cNvCxnSpPr>
          <p:nvPr/>
        </p:nvCxnSpPr>
        <p:spPr bwMode="auto">
          <a:xfrm>
            <a:off x="2481263" y="3427412"/>
            <a:ext cx="0" cy="120650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49"/>
          <p:cNvCxnSpPr>
            <a:cxnSpLocks noChangeShapeType="1"/>
          </p:cNvCxnSpPr>
          <p:nvPr/>
        </p:nvCxnSpPr>
        <p:spPr bwMode="auto">
          <a:xfrm>
            <a:off x="2319338" y="3425825"/>
            <a:ext cx="0" cy="119062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49"/>
          <p:cNvCxnSpPr>
            <a:cxnSpLocks noChangeShapeType="1"/>
          </p:cNvCxnSpPr>
          <p:nvPr/>
        </p:nvCxnSpPr>
        <p:spPr bwMode="auto">
          <a:xfrm>
            <a:off x="2401888" y="3579812"/>
            <a:ext cx="0" cy="650875"/>
          </a:xfrm>
          <a:prstGeom prst="line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 bwMode="auto">
          <a:xfrm>
            <a:off x="1868980" y="3862967"/>
            <a:ext cx="1046836" cy="10307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" name="Subtitle 2"/>
          <p:cNvSpPr txBox="1">
            <a:spLocks/>
          </p:cNvSpPr>
          <p:nvPr/>
        </p:nvSpPr>
        <p:spPr bwMode="white">
          <a:xfrm>
            <a:off x="1852613" y="3911600"/>
            <a:ext cx="1143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rPr>
              <a:t>power switch plug detect, pulse control, OCP, OTP OVP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4579743" y="3372125"/>
            <a:ext cx="982857" cy="614087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89" name="Rectangle 188"/>
          <p:cNvSpPr/>
          <p:nvPr/>
        </p:nvSpPr>
        <p:spPr bwMode="auto">
          <a:xfrm>
            <a:off x="4572000" y="4138612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Divider-2A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0" name="Rectangle 189"/>
          <p:cNvSpPr/>
          <p:nvPr/>
        </p:nvSpPr>
        <p:spPr bwMode="auto">
          <a:xfrm>
            <a:off x="4572000" y="4748212"/>
            <a:ext cx="982857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Divider-1A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4572000" y="5281612"/>
            <a:ext cx="982857" cy="3571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</a:t>
            </a:r>
            <a:endParaRPr lang="en-US" sz="1200" dirty="0">
              <a:solidFill>
                <a:srgbClr val="FFCC00"/>
              </a:solidFill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4572000" y="5891212"/>
            <a:ext cx="982857" cy="3571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 anchor="ctr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rgbClr val="FFCC00"/>
                </a:solidFill>
              </a:rPr>
              <a:t>DCP-1.2V</a:t>
            </a:r>
            <a:endParaRPr lang="en-US" sz="1100" dirty="0">
              <a:solidFill>
                <a:srgbClr val="FFCC00"/>
              </a:solidFill>
            </a:endParaRPr>
          </a:p>
        </p:txBody>
      </p:sp>
      <p:pic>
        <p:nvPicPr>
          <p:cNvPr id="212" name="Picture 5" descr="http://upload.wikimedia.org/wikipedia/commons/f/fa/IPhone_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512545"/>
            <a:ext cx="457200" cy="864067"/>
          </a:xfrm>
          <a:prstGeom prst="rect">
            <a:avLst/>
          </a:prstGeom>
          <a:noFill/>
        </p:spPr>
      </p:pic>
      <p:sp>
        <p:nvSpPr>
          <p:cNvPr id="213" name="Freeform 212"/>
          <p:cNvSpPr/>
          <p:nvPr/>
        </p:nvSpPr>
        <p:spPr bwMode="auto">
          <a:xfrm>
            <a:off x="345744" y="3291313"/>
            <a:ext cx="459474" cy="343469"/>
          </a:xfrm>
          <a:custGeom>
            <a:avLst/>
            <a:gdLst>
              <a:gd name="connsiteX0" fmla="*/ 36393 w 459474"/>
              <a:gd name="connsiteY0" fmla="*/ 84162 h 343469"/>
              <a:gd name="connsiteX1" fmla="*/ 22746 w 459474"/>
              <a:gd name="connsiteY1" fmla="*/ 288878 h 343469"/>
              <a:gd name="connsiteX2" fmla="*/ 172871 w 459474"/>
              <a:gd name="connsiteY2" fmla="*/ 302526 h 343469"/>
              <a:gd name="connsiteX3" fmla="*/ 391235 w 459474"/>
              <a:gd name="connsiteY3" fmla="*/ 43218 h 343469"/>
              <a:gd name="connsiteX4" fmla="*/ 459474 w 459474"/>
              <a:gd name="connsiteY4" fmla="*/ 43218 h 34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74" h="343469">
                <a:moveTo>
                  <a:pt x="36393" y="84162"/>
                </a:moveTo>
                <a:cubicBezTo>
                  <a:pt x="18196" y="168323"/>
                  <a:pt x="0" y="252484"/>
                  <a:pt x="22746" y="288878"/>
                </a:cubicBezTo>
                <a:cubicBezTo>
                  <a:pt x="45492" y="325272"/>
                  <a:pt x="111456" y="343469"/>
                  <a:pt x="172871" y="302526"/>
                </a:cubicBezTo>
                <a:cubicBezTo>
                  <a:pt x="234286" y="261583"/>
                  <a:pt x="343468" y="86436"/>
                  <a:pt x="391235" y="43218"/>
                </a:cubicBezTo>
                <a:cubicBezTo>
                  <a:pt x="439002" y="0"/>
                  <a:pt x="445826" y="50042"/>
                  <a:pt x="459474" y="43218"/>
                </a:cubicBezTo>
              </a:path>
            </a:pathLst>
          </a:custGeom>
          <a:noFill/>
          <a:ln w="57150" cap="flat" cmpd="sng" algn="ctr">
            <a:solidFill>
              <a:schemeClr val="accent4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1095375" y="3161463"/>
            <a:ext cx="7058025" cy="1816937"/>
            <a:chOff x="1095375" y="3061451"/>
            <a:chExt cx="7058025" cy="1816937"/>
          </a:xfrm>
        </p:grpSpPr>
        <p:cxnSp>
          <p:nvCxnSpPr>
            <p:cNvPr id="150" name="Straight Connector 28"/>
            <p:cNvCxnSpPr>
              <a:cxnSpLocks noChangeShapeType="1"/>
            </p:cNvCxnSpPr>
            <p:nvPr/>
          </p:nvCxnSpPr>
          <p:spPr bwMode="auto">
            <a:xfrm>
              <a:off x="1095375" y="3079750"/>
              <a:ext cx="3081528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28"/>
            <p:cNvCxnSpPr>
              <a:cxnSpLocks noChangeShapeType="1"/>
            </p:cNvCxnSpPr>
            <p:nvPr/>
          </p:nvCxnSpPr>
          <p:spPr bwMode="auto">
            <a:xfrm flipV="1">
              <a:off x="1095375" y="3138488"/>
              <a:ext cx="301752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102"/>
            <p:cNvGrpSpPr/>
            <p:nvPr/>
          </p:nvGrpSpPr>
          <p:grpSpPr>
            <a:xfrm>
              <a:off x="4110611" y="3061451"/>
              <a:ext cx="4042789" cy="1815348"/>
              <a:chOff x="4110611" y="3061451"/>
              <a:chExt cx="4042789" cy="1815348"/>
            </a:xfrm>
          </p:grpSpPr>
          <p:grpSp>
            <p:nvGrpSpPr>
              <p:cNvPr id="7" name="Group 100"/>
              <p:cNvGrpSpPr/>
              <p:nvPr/>
            </p:nvGrpSpPr>
            <p:grpSpPr>
              <a:xfrm>
                <a:off x="4110611" y="3061451"/>
                <a:ext cx="80389" cy="1815348"/>
                <a:chOff x="4110611" y="3061451"/>
                <a:chExt cx="80389" cy="1815348"/>
              </a:xfrm>
            </p:grpSpPr>
            <p:cxnSp>
              <p:nvCxnSpPr>
                <p:cNvPr id="198" name="Straight Connector 21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240516" y="4006705"/>
                  <a:ext cx="1740189" cy="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9" name="Straight Connector 21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321425" y="3931025"/>
                  <a:ext cx="1739150" cy="1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sp>
            <p:nvSpPr>
              <p:cNvPr id="102" name="TextBox 101"/>
              <p:cNvSpPr txBox="1"/>
              <p:nvPr/>
            </p:nvSpPr>
            <p:spPr>
              <a:xfrm>
                <a:off x="5943600" y="4114800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1. Set D+ &amp; D- to Divider-1A charger mode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3" name="Straight Connector 192"/>
            <p:cNvCxnSpPr>
              <a:cxnSpLocks noChangeShapeType="1"/>
            </p:cNvCxnSpPr>
            <p:nvPr/>
          </p:nvCxnSpPr>
          <p:spPr bwMode="auto">
            <a:xfrm flipV="1">
              <a:off x="4177283" y="4798358"/>
              <a:ext cx="384048" cy="224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4" name="Straight Connector 205"/>
            <p:cNvCxnSpPr>
              <a:cxnSpLocks noChangeShapeType="1"/>
            </p:cNvCxnSpPr>
            <p:nvPr/>
          </p:nvCxnSpPr>
          <p:spPr bwMode="auto">
            <a:xfrm>
              <a:off x="4114800" y="4876800"/>
              <a:ext cx="448056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249" name="Group 248"/>
          <p:cNvGrpSpPr/>
          <p:nvPr/>
        </p:nvGrpSpPr>
        <p:grpSpPr>
          <a:xfrm>
            <a:off x="1094215" y="3167283"/>
            <a:ext cx="7668785" cy="3334780"/>
            <a:chOff x="1094215" y="3067271"/>
            <a:chExt cx="7668785" cy="3334780"/>
          </a:xfrm>
        </p:grpSpPr>
        <p:grpSp>
          <p:nvGrpSpPr>
            <p:cNvPr id="232" name="Group 231"/>
            <p:cNvGrpSpPr/>
            <p:nvPr/>
          </p:nvGrpSpPr>
          <p:grpSpPr>
            <a:xfrm>
              <a:off x="4114800" y="3579158"/>
              <a:ext cx="4648200" cy="2822893"/>
              <a:chOff x="4114800" y="3579158"/>
              <a:chExt cx="4648200" cy="2822893"/>
            </a:xfrm>
          </p:grpSpPr>
          <p:sp>
            <p:nvSpPr>
              <p:cNvPr id="220" name="TextBox 219"/>
              <p:cNvSpPr txBox="1"/>
              <p:nvPr/>
            </p:nvSpPr>
            <p:spPr>
              <a:xfrm>
                <a:off x="5943600" y="5386388"/>
                <a:ext cx="2819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3. If not change to DCP mode, monitor current draw from cell phone and determine whether change to Divider-2.4A, Divider-2A or keep in Divider-1A mode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26" name="Straight Connector 225"/>
              <p:cNvCxnSpPr>
                <a:cxnSpLocks noChangeShapeType="1"/>
              </p:cNvCxnSpPr>
              <p:nvPr/>
            </p:nvCxnSpPr>
            <p:spPr bwMode="auto">
              <a:xfrm flipV="1">
                <a:off x="4191000" y="4191000"/>
                <a:ext cx="384048" cy="2242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7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4128517" y="4269442"/>
                <a:ext cx="448056" cy="1588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8" name="Straight Connector 227"/>
              <p:cNvCxnSpPr>
                <a:cxnSpLocks noChangeShapeType="1"/>
              </p:cNvCxnSpPr>
              <p:nvPr/>
            </p:nvCxnSpPr>
            <p:spPr bwMode="auto">
              <a:xfrm flipV="1">
                <a:off x="4177283" y="3579158"/>
                <a:ext cx="384048" cy="2242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9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4114800" y="3657600"/>
                <a:ext cx="448056" cy="1588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30" name="Straight Connector 229"/>
              <p:cNvCxnSpPr>
                <a:cxnSpLocks noChangeShapeType="1"/>
              </p:cNvCxnSpPr>
              <p:nvPr/>
            </p:nvCxnSpPr>
            <p:spPr bwMode="auto">
              <a:xfrm flipV="1">
                <a:off x="4177283" y="4798358"/>
                <a:ext cx="384048" cy="2242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31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4114800" y="4876800"/>
                <a:ext cx="448056" cy="1588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234" name="Straight Connector 28"/>
            <p:cNvCxnSpPr>
              <a:cxnSpLocks noChangeShapeType="1"/>
            </p:cNvCxnSpPr>
            <p:nvPr/>
          </p:nvCxnSpPr>
          <p:spPr bwMode="auto">
            <a:xfrm>
              <a:off x="1094215" y="3078590"/>
              <a:ext cx="3081528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8"/>
            <p:cNvCxnSpPr>
              <a:cxnSpLocks noChangeShapeType="1"/>
            </p:cNvCxnSpPr>
            <p:nvPr/>
          </p:nvCxnSpPr>
          <p:spPr bwMode="auto">
            <a:xfrm flipV="1">
              <a:off x="1094215" y="3144308"/>
              <a:ext cx="301752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14"/>
            <p:cNvCxnSpPr>
              <a:cxnSpLocks noChangeShapeType="1"/>
            </p:cNvCxnSpPr>
            <p:nvPr/>
          </p:nvCxnSpPr>
          <p:spPr bwMode="auto">
            <a:xfrm rot="16200000" flipV="1">
              <a:off x="3239356" y="4012525"/>
              <a:ext cx="1740189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7" name="Straight Connector 214"/>
            <p:cNvCxnSpPr>
              <a:cxnSpLocks noChangeShapeType="1"/>
            </p:cNvCxnSpPr>
            <p:nvPr/>
          </p:nvCxnSpPr>
          <p:spPr bwMode="auto">
            <a:xfrm rot="5400000" flipH="1" flipV="1">
              <a:off x="3320265" y="3936845"/>
              <a:ext cx="1739150" cy="1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47" name="Freeform 246"/>
            <p:cNvSpPr/>
            <p:nvPr/>
          </p:nvSpPr>
          <p:spPr bwMode="auto">
            <a:xfrm flipV="1">
              <a:off x="5562600" y="4114800"/>
              <a:ext cx="104775" cy="657225"/>
            </a:xfrm>
            <a:custGeom>
              <a:avLst/>
              <a:gdLst>
                <a:gd name="connsiteX0" fmla="*/ 0 w 104775"/>
                <a:gd name="connsiteY0" fmla="*/ 0 h 657225"/>
                <a:gd name="connsiteX1" fmla="*/ 76200 w 104775"/>
                <a:gd name="connsiteY1" fmla="*/ 123825 h 657225"/>
                <a:gd name="connsiteX2" fmla="*/ 104775 w 104775"/>
                <a:gd name="connsiteY2" fmla="*/ 314325 h 657225"/>
                <a:gd name="connsiteX3" fmla="*/ 76200 w 104775"/>
                <a:gd name="connsiteY3" fmla="*/ 590550 h 657225"/>
                <a:gd name="connsiteX4" fmla="*/ 9525 w 104775"/>
                <a:gd name="connsiteY4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657225">
                  <a:moveTo>
                    <a:pt x="0" y="0"/>
                  </a:moveTo>
                  <a:cubicBezTo>
                    <a:pt x="29369" y="35719"/>
                    <a:pt x="58738" y="71438"/>
                    <a:pt x="76200" y="123825"/>
                  </a:cubicBezTo>
                  <a:cubicBezTo>
                    <a:pt x="93662" y="176212"/>
                    <a:pt x="104775" y="236538"/>
                    <a:pt x="104775" y="314325"/>
                  </a:cubicBezTo>
                  <a:cubicBezTo>
                    <a:pt x="104775" y="392112"/>
                    <a:pt x="92075" y="533400"/>
                    <a:pt x="76200" y="590550"/>
                  </a:cubicBezTo>
                  <a:cubicBezTo>
                    <a:pt x="60325" y="647700"/>
                    <a:pt x="9525" y="657225"/>
                    <a:pt x="9525" y="657225"/>
                  </a:cubicBezTo>
                </a:path>
              </a:pathLst>
            </a:cu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dash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endParaRPr>
            </a:p>
          </p:txBody>
        </p:sp>
        <p:sp>
          <p:nvSpPr>
            <p:cNvPr id="248" name="Freeform 247"/>
            <p:cNvSpPr/>
            <p:nvPr/>
          </p:nvSpPr>
          <p:spPr bwMode="auto">
            <a:xfrm flipV="1">
              <a:off x="5562600" y="3505200"/>
              <a:ext cx="104775" cy="657225"/>
            </a:xfrm>
            <a:custGeom>
              <a:avLst/>
              <a:gdLst>
                <a:gd name="connsiteX0" fmla="*/ 0 w 104775"/>
                <a:gd name="connsiteY0" fmla="*/ 0 h 657225"/>
                <a:gd name="connsiteX1" fmla="*/ 76200 w 104775"/>
                <a:gd name="connsiteY1" fmla="*/ 123825 h 657225"/>
                <a:gd name="connsiteX2" fmla="*/ 104775 w 104775"/>
                <a:gd name="connsiteY2" fmla="*/ 314325 h 657225"/>
                <a:gd name="connsiteX3" fmla="*/ 76200 w 104775"/>
                <a:gd name="connsiteY3" fmla="*/ 590550 h 657225"/>
                <a:gd name="connsiteX4" fmla="*/ 9525 w 104775"/>
                <a:gd name="connsiteY4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657225">
                  <a:moveTo>
                    <a:pt x="0" y="0"/>
                  </a:moveTo>
                  <a:cubicBezTo>
                    <a:pt x="29369" y="35719"/>
                    <a:pt x="58738" y="71438"/>
                    <a:pt x="76200" y="123825"/>
                  </a:cubicBezTo>
                  <a:cubicBezTo>
                    <a:pt x="93662" y="176212"/>
                    <a:pt x="104775" y="236538"/>
                    <a:pt x="104775" y="314325"/>
                  </a:cubicBezTo>
                  <a:cubicBezTo>
                    <a:pt x="104775" y="392112"/>
                    <a:pt x="92075" y="533400"/>
                    <a:pt x="76200" y="590550"/>
                  </a:cubicBezTo>
                  <a:cubicBezTo>
                    <a:pt x="60325" y="647700"/>
                    <a:pt x="9525" y="657225"/>
                    <a:pt x="9525" y="657225"/>
                  </a:cubicBezTo>
                </a:path>
              </a:pathLst>
            </a:cu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dash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115080" y="3149052"/>
            <a:ext cx="7647920" cy="3094585"/>
            <a:chOff x="1115080" y="3049040"/>
            <a:chExt cx="7647920" cy="3094585"/>
          </a:xfrm>
        </p:grpSpPr>
        <p:sp>
          <p:nvSpPr>
            <p:cNvPr id="251" name="Freeform 250"/>
            <p:cNvSpPr/>
            <p:nvPr/>
          </p:nvSpPr>
          <p:spPr bwMode="auto">
            <a:xfrm>
              <a:off x="5562600" y="5486400"/>
              <a:ext cx="104775" cy="657225"/>
            </a:xfrm>
            <a:custGeom>
              <a:avLst/>
              <a:gdLst>
                <a:gd name="connsiteX0" fmla="*/ 0 w 104775"/>
                <a:gd name="connsiteY0" fmla="*/ 0 h 657225"/>
                <a:gd name="connsiteX1" fmla="*/ 76200 w 104775"/>
                <a:gd name="connsiteY1" fmla="*/ 123825 h 657225"/>
                <a:gd name="connsiteX2" fmla="*/ 104775 w 104775"/>
                <a:gd name="connsiteY2" fmla="*/ 314325 h 657225"/>
                <a:gd name="connsiteX3" fmla="*/ 76200 w 104775"/>
                <a:gd name="connsiteY3" fmla="*/ 590550 h 657225"/>
                <a:gd name="connsiteX4" fmla="*/ 9525 w 104775"/>
                <a:gd name="connsiteY4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657225">
                  <a:moveTo>
                    <a:pt x="0" y="0"/>
                  </a:moveTo>
                  <a:cubicBezTo>
                    <a:pt x="29369" y="35719"/>
                    <a:pt x="58738" y="71438"/>
                    <a:pt x="76200" y="123825"/>
                  </a:cubicBezTo>
                  <a:cubicBezTo>
                    <a:pt x="93662" y="176212"/>
                    <a:pt x="104775" y="236538"/>
                    <a:pt x="104775" y="314325"/>
                  </a:cubicBezTo>
                  <a:cubicBezTo>
                    <a:pt x="104775" y="392112"/>
                    <a:pt x="92075" y="533400"/>
                    <a:pt x="76200" y="590550"/>
                  </a:cubicBezTo>
                  <a:cubicBezTo>
                    <a:pt x="60325" y="647700"/>
                    <a:pt x="9525" y="657225"/>
                    <a:pt x="9525" y="657225"/>
                  </a:cubicBezTo>
                </a:path>
              </a:pathLst>
            </a:cu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dash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charset="0"/>
              </a:endParaRPr>
            </a:p>
          </p:txBody>
        </p:sp>
        <p:grpSp>
          <p:nvGrpSpPr>
            <p:cNvPr id="252" name="Group 244"/>
            <p:cNvGrpSpPr/>
            <p:nvPr/>
          </p:nvGrpSpPr>
          <p:grpSpPr>
            <a:xfrm>
              <a:off x="1115080" y="3049040"/>
              <a:ext cx="7647920" cy="2972348"/>
              <a:chOff x="1115080" y="3049040"/>
              <a:chExt cx="7647920" cy="2972348"/>
            </a:xfrm>
          </p:grpSpPr>
          <p:grpSp>
            <p:nvGrpSpPr>
              <p:cNvPr id="253" name="Group 240"/>
              <p:cNvGrpSpPr/>
              <p:nvPr/>
            </p:nvGrpSpPr>
            <p:grpSpPr>
              <a:xfrm>
                <a:off x="4114800" y="3049040"/>
                <a:ext cx="4648200" cy="2972348"/>
                <a:chOff x="4114800" y="3049040"/>
                <a:chExt cx="4648200" cy="2972348"/>
              </a:xfrm>
            </p:grpSpPr>
            <p:grpSp>
              <p:nvGrpSpPr>
                <p:cNvPr id="256" name="Group 232"/>
                <p:cNvGrpSpPr/>
                <p:nvPr/>
              </p:nvGrpSpPr>
              <p:grpSpPr>
                <a:xfrm>
                  <a:off x="4114800" y="4548188"/>
                  <a:ext cx="4648200" cy="1473200"/>
                  <a:chOff x="4114800" y="4548188"/>
                  <a:chExt cx="4648200" cy="1473200"/>
                </a:xfrm>
              </p:grpSpPr>
              <p:grpSp>
                <p:nvGrpSpPr>
                  <p:cNvPr id="259" name="Group 213"/>
                  <p:cNvGrpSpPr/>
                  <p:nvPr/>
                </p:nvGrpSpPr>
                <p:grpSpPr>
                  <a:xfrm>
                    <a:off x="4114800" y="4548188"/>
                    <a:ext cx="4648200" cy="909637"/>
                    <a:chOff x="4114800" y="4548188"/>
                    <a:chExt cx="4648200" cy="909637"/>
                  </a:xfrm>
                </p:grpSpPr>
                <p:sp>
                  <p:nvSpPr>
                    <p:cNvPr id="265" name="TextBox 264"/>
                    <p:cNvSpPr txBox="1"/>
                    <p:nvPr/>
                  </p:nvSpPr>
                  <p:spPr>
                    <a:xfrm>
                      <a:off x="5943600" y="4548188"/>
                      <a:ext cx="2819400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2. Monitor D+ &amp; D- voltage and determine whether keep in Divider-1A or change DCP mode (including Samsung fast charge mode)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64" name="Freeform 263"/>
                    <p:cNvSpPr/>
                    <p:nvPr/>
                  </p:nvSpPr>
                  <p:spPr bwMode="auto">
                    <a:xfrm>
                      <a:off x="5562600" y="4800600"/>
                      <a:ext cx="104775" cy="657225"/>
                    </a:xfrm>
                    <a:custGeom>
                      <a:avLst/>
                      <a:gdLst>
                        <a:gd name="connsiteX0" fmla="*/ 0 w 104775"/>
                        <a:gd name="connsiteY0" fmla="*/ 0 h 657225"/>
                        <a:gd name="connsiteX1" fmla="*/ 76200 w 104775"/>
                        <a:gd name="connsiteY1" fmla="*/ 123825 h 657225"/>
                        <a:gd name="connsiteX2" fmla="*/ 104775 w 104775"/>
                        <a:gd name="connsiteY2" fmla="*/ 314325 h 657225"/>
                        <a:gd name="connsiteX3" fmla="*/ 76200 w 104775"/>
                        <a:gd name="connsiteY3" fmla="*/ 590550 h 657225"/>
                        <a:gd name="connsiteX4" fmla="*/ 9525 w 104775"/>
                        <a:gd name="connsiteY4" fmla="*/ 657225 h 6572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4775" h="657225">
                          <a:moveTo>
                            <a:pt x="0" y="0"/>
                          </a:moveTo>
                          <a:cubicBezTo>
                            <a:pt x="29369" y="35719"/>
                            <a:pt x="58738" y="71438"/>
                            <a:pt x="76200" y="123825"/>
                          </a:cubicBezTo>
                          <a:cubicBezTo>
                            <a:pt x="93662" y="176212"/>
                            <a:pt x="104775" y="236538"/>
                            <a:pt x="104775" y="314325"/>
                          </a:cubicBezTo>
                          <a:cubicBezTo>
                            <a:pt x="104775" y="392112"/>
                            <a:pt x="92075" y="533400"/>
                            <a:pt x="76200" y="590550"/>
                          </a:cubicBezTo>
                          <a:cubicBezTo>
                            <a:pt x="60325" y="647700"/>
                            <a:pt x="9525" y="657225"/>
                            <a:pt x="9525" y="657225"/>
                          </a:cubicBezTo>
                        </a:path>
                      </a:pathLst>
                    </a:custGeom>
                    <a:solidFill>
                      <a:schemeClr val="tx1"/>
                    </a:solidFill>
                    <a:ln w="28575" cap="flat" cmpd="sng" algn="ctr">
                      <a:solidFill>
                        <a:schemeClr val="bg1"/>
                      </a:solidFill>
                      <a:prstDash val="dash"/>
                      <a:miter lim="800000"/>
                      <a:headEnd type="none" w="med" len="med"/>
                      <a:tailEnd type="triangle" w="lg" len="lg"/>
                    </a:ln>
                    <a:effectLst/>
                  </p:spPr>
                  <p:txBody>
                    <a:bodyPr vert="horz" wrap="non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p:txBody>
                </p:sp>
                <p:cxnSp>
                  <p:nvCxnSpPr>
                    <p:cNvPr id="266" name="Straight Connector 265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177283" y="5331758"/>
                      <a:ext cx="384048" cy="2242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rgbClr val="FF00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7" name="Straight Connector 20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114800" y="5410200"/>
                      <a:ext cx="448056" cy="1588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rgbClr val="FF00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8" name="Straight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3840480" y="5137860"/>
                      <a:ext cx="548640" cy="0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rgbClr val="FF00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9" name="Straight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rot="16200000" flipV="1">
                      <a:off x="3923660" y="5074920"/>
                      <a:ext cx="548640" cy="0"/>
                    </a:xfrm>
                    <a:prstGeom prst="line">
                      <a:avLst/>
                    </a:prstGeom>
                    <a:noFill/>
                    <a:ln w="28575" algn="ctr">
                      <a:solidFill>
                        <a:srgbClr val="FF0000"/>
                      </a:solidFill>
                      <a:prstDash val="dash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260" name="Straight Connector 25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186427" y="5941358"/>
                    <a:ext cx="384048" cy="2242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61" name="Straight Connector 20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123944" y="6019800"/>
                    <a:ext cx="448056" cy="1588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62" name="Straight Connector 214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3840480" y="5725820"/>
                    <a:ext cx="548640" cy="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63" name="Straight Connector 214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3923660" y="5662880"/>
                    <a:ext cx="548640" cy="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257" name="Straight Connector 21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244706" y="3994294"/>
                  <a:ext cx="1740189" cy="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258" name="Straight Connector 21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325615" y="3918614"/>
                  <a:ext cx="1739150" cy="1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254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1115080" y="3072442"/>
                <a:ext cx="308152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8"/>
              <p:cNvCxnSpPr>
                <a:cxnSpLocks noChangeShapeType="1"/>
              </p:cNvCxnSpPr>
              <p:nvPr/>
            </p:nvCxnSpPr>
            <p:spPr bwMode="auto">
              <a:xfrm flipV="1">
                <a:off x="1115080" y="3138160"/>
                <a:ext cx="30175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71" name="Subtitle 2"/>
          <p:cNvSpPr txBox="1">
            <a:spLocks/>
          </p:cNvSpPr>
          <p:nvPr/>
        </p:nvSpPr>
        <p:spPr bwMode="white">
          <a:xfrm>
            <a:off x="1840550" y="6084325"/>
            <a:ext cx="1588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ea typeface="SimSun" panose="02010600030101010101" pitchFamily="2" charset="-122"/>
              </a:rPr>
              <a:t>PI5USB2544/A / PI5USB2546/A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131" name="Subtitle 2"/>
          <p:cNvSpPr txBox="1">
            <a:spLocks/>
          </p:cNvSpPr>
          <p:nvPr/>
        </p:nvSpPr>
        <p:spPr bwMode="white">
          <a:xfrm>
            <a:off x="4572000" y="3423791"/>
            <a:ext cx="10668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Divider-2.4A</a:t>
            </a:r>
            <a:b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</a:br>
            <a:r>
              <a:rPr lang="en-US" altLang="zh-CN" sz="700" dirty="0" smtClean="0">
                <a:ea typeface="SimSun" panose="02010600030101010101" pitchFamily="2" charset="-122"/>
              </a:rPr>
              <a:t>(PI5USB2546A / 2544A only)</a:t>
            </a:r>
            <a:r>
              <a:rPr lang="en-US" altLang="zh-CN" sz="1100" dirty="0" smtClean="0">
                <a:solidFill>
                  <a:srgbClr val="FFCC00"/>
                </a:solidFill>
                <a:ea typeface="SimSun" panose="02010600030101010101" pitchFamily="2" charset="-122"/>
              </a:rPr>
              <a:t> </a:t>
            </a:r>
            <a:endParaRPr lang="en-US" altLang="zh-CN" sz="11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17649" y="2578745"/>
            <a:ext cx="897551" cy="90269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140" name="Subtitle 2"/>
          <p:cNvSpPr txBox="1">
            <a:spLocks/>
          </p:cNvSpPr>
          <p:nvPr/>
        </p:nvSpPr>
        <p:spPr bwMode="white">
          <a:xfrm>
            <a:off x="6450012" y="2768600"/>
            <a:ext cx="109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CC00"/>
                </a:solidFill>
                <a:ea typeface="SimSun" panose="02010600030101010101" pitchFamily="2" charset="-122"/>
              </a:rPr>
              <a:t>USB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rgbClr val="FFCC00"/>
                </a:solidFill>
                <a:ea typeface="SimSun" panose="02010600030101010101" pitchFamily="2" charset="-122"/>
              </a:rPr>
              <a:t>controller</a:t>
            </a:r>
            <a:endParaRPr lang="en-US" altLang="zh-CN" sz="12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552003"/>
      </p:ext>
    </p:extLst>
  </p:cSld>
  <p:clrMapOvr>
    <a:masterClrMapping/>
  </p:clrMapOvr>
  <p:transition advClick="0" advTm="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3" presetClass="exit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4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 bwMode="auto">
          <a:xfrm>
            <a:off x="1600200" y="2743200"/>
            <a:ext cx="3931920" cy="356616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15392" name="Subtitle 2"/>
          <p:cNvSpPr txBox="1">
            <a:spLocks/>
          </p:cNvSpPr>
          <p:nvPr/>
        </p:nvSpPr>
        <p:spPr bwMode="white">
          <a:xfrm>
            <a:off x="41275" y="611264"/>
            <a:ext cx="8721725" cy="1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1714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USB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charging port is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keep the connection of the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low speed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(LS) or full speed (FS) keyboard-mouse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to USB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controller,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rather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than change to charging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mode, when switching from Windows to sleep.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b="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Under sleeping mode, PI5USB254X </a:t>
            </a:r>
            <a:r>
              <a:rPr lang="en-US" altLang="zh-CN" sz="1600" b="0" dirty="0">
                <a:solidFill>
                  <a:schemeClr val="accent6"/>
                </a:solidFill>
                <a:ea typeface="SimSun" panose="02010600030101010101" pitchFamily="2" charset="-122"/>
              </a:rPr>
              <a:t>will </a:t>
            </a:r>
            <a:r>
              <a:rPr lang="en-US" altLang="zh-CN" sz="1600" b="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stay in USB switch mode to keep the connection between LS / FS </a:t>
            </a:r>
            <a:r>
              <a:rPr lang="en-US" altLang="zh-CN" sz="1600" b="0" dirty="0">
                <a:solidFill>
                  <a:schemeClr val="accent6"/>
                </a:solidFill>
                <a:ea typeface="SimSun" panose="02010600030101010101" pitchFamily="2" charset="-122"/>
              </a:rPr>
              <a:t>keyboard-mouse </a:t>
            </a:r>
            <a:r>
              <a:rPr lang="en-US" altLang="zh-CN" sz="1600" b="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and </a:t>
            </a:r>
            <a:r>
              <a:rPr lang="en-US" altLang="zh-CN" sz="1600" b="0" dirty="0">
                <a:solidFill>
                  <a:schemeClr val="accent6"/>
                </a:solidFill>
                <a:ea typeface="SimSun" panose="02010600030101010101" pitchFamily="2" charset="-122"/>
              </a:rPr>
              <a:t>USB </a:t>
            </a:r>
            <a:r>
              <a:rPr lang="en-US" altLang="zh-CN" sz="1600" b="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controller (</a:t>
            </a:r>
            <a:r>
              <a:rPr lang="en-US" altLang="zh-CN" sz="1600" b="0" dirty="0">
                <a:solidFill>
                  <a:schemeClr val="accent6"/>
                </a:solidFill>
                <a:ea typeface="SimSun" panose="02010600030101010101" pitchFamily="2" charset="-122"/>
              </a:rPr>
              <a:t>lines in red</a:t>
            </a:r>
            <a:r>
              <a:rPr lang="en-US" altLang="zh-CN" sz="1600" b="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).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</a:pPr>
            <a:r>
              <a:rPr lang="en-US" altLang="zh-CN" sz="1200" i="1" dirty="0" smtClean="0">
                <a:solidFill>
                  <a:schemeClr val="bg1"/>
                </a:solidFill>
                <a:ea typeface="SimSun" panose="02010600030101010101" pitchFamily="2" charset="-122"/>
              </a:rPr>
              <a:t>Remark:  PI5USB2543 detect LS device only</a:t>
            </a:r>
            <a:endParaRPr lang="en-US" altLang="zh-CN" sz="1200" i="1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PI5USB254X– Keyboard, mouse pass through</a:t>
            </a:r>
            <a:endParaRPr lang="zh-HK" altLang="en-US" dirty="0"/>
          </a:p>
        </p:txBody>
      </p:sp>
      <p:pic>
        <p:nvPicPr>
          <p:cNvPr id="28673" name="Picture 1" descr="C:\Documents and Settings\nmok\Local Settings\Temporary Internet Files\Content.IE5\QADC7TKL\MC90043156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-11875" y="3293425"/>
            <a:ext cx="914400" cy="920495"/>
          </a:xfrm>
          <a:prstGeom prst="rect">
            <a:avLst/>
          </a:prstGeom>
          <a:noFill/>
        </p:spPr>
      </p:pic>
      <p:sp>
        <p:nvSpPr>
          <p:cNvPr id="110" name="Subtitle 2"/>
          <p:cNvSpPr txBox="1">
            <a:spLocks/>
          </p:cNvSpPr>
          <p:nvPr/>
        </p:nvSpPr>
        <p:spPr bwMode="white">
          <a:xfrm>
            <a:off x="1828800" y="6019800"/>
            <a:ext cx="15884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bg1"/>
                </a:solidFill>
                <a:ea typeface="SimSun" panose="02010600030101010101" pitchFamily="2" charset="-122"/>
              </a:rPr>
              <a:t>PI5USB254X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129641" y="4138035"/>
            <a:ext cx="1108455" cy="381000"/>
            <a:chOff x="4129641" y="4191000"/>
            <a:chExt cx="1108455" cy="381000"/>
          </a:xfrm>
        </p:grpSpPr>
        <p:cxnSp>
          <p:nvCxnSpPr>
            <p:cNvPr id="111" name="Straight Connector 205"/>
            <p:cNvCxnSpPr>
              <a:cxnSpLocks noChangeShapeType="1"/>
            </p:cNvCxnSpPr>
            <p:nvPr/>
          </p:nvCxnSpPr>
          <p:spPr bwMode="auto">
            <a:xfrm>
              <a:off x="4129641" y="4343400"/>
              <a:ext cx="728123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" name="Straight Connector 205"/>
            <p:cNvCxnSpPr>
              <a:cxnSpLocks noChangeShapeType="1"/>
            </p:cNvCxnSpPr>
            <p:nvPr/>
          </p:nvCxnSpPr>
          <p:spPr bwMode="auto">
            <a:xfrm flipV="1">
              <a:off x="4198332" y="4385116"/>
              <a:ext cx="503733" cy="2877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" name="Rectangle 112"/>
            <p:cNvSpPr/>
            <p:nvPr/>
          </p:nvSpPr>
          <p:spPr bwMode="auto">
            <a:xfrm>
              <a:off x="4406220" y="4191000"/>
              <a:ext cx="782425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4" name="Subtitle 2"/>
            <p:cNvSpPr txBox="1">
              <a:spLocks/>
            </p:cNvSpPr>
            <p:nvPr/>
          </p:nvSpPr>
          <p:spPr bwMode="white">
            <a:xfrm>
              <a:off x="4343400" y="4267200"/>
              <a:ext cx="8946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5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Divider-2A </a:t>
              </a:r>
              <a:endParaRPr lang="en-US" altLang="zh-CN" sz="105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25393" y="4634076"/>
            <a:ext cx="1108455" cy="381000"/>
            <a:chOff x="4129641" y="4191000"/>
            <a:chExt cx="1108455" cy="381000"/>
          </a:xfrm>
        </p:grpSpPr>
        <p:cxnSp>
          <p:nvCxnSpPr>
            <p:cNvPr id="118" name="Straight Connector 205"/>
            <p:cNvCxnSpPr>
              <a:cxnSpLocks noChangeShapeType="1"/>
            </p:cNvCxnSpPr>
            <p:nvPr/>
          </p:nvCxnSpPr>
          <p:spPr bwMode="auto">
            <a:xfrm>
              <a:off x="4129641" y="4343400"/>
              <a:ext cx="728123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9" name="Straight Connector 205"/>
            <p:cNvCxnSpPr>
              <a:cxnSpLocks noChangeShapeType="1"/>
            </p:cNvCxnSpPr>
            <p:nvPr/>
          </p:nvCxnSpPr>
          <p:spPr bwMode="auto">
            <a:xfrm flipV="1">
              <a:off x="4198332" y="4385116"/>
              <a:ext cx="503733" cy="2877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0" name="Rectangle 119"/>
            <p:cNvSpPr/>
            <p:nvPr/>
          </p:nvSpPr>
          <p:spPr bwMode="auto">
            <a:xfrm>
              <a:off x="4406220" y="4191000"/>
              <a:ext cx="782425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1" name="Subtitle 2"/>
            <p:cNvSpPr txBox="1">
              <a:spLocks/>
            </p:cNvSpPr>
            <p:nvPr/>
          </p:nvSpPr>
          <p:spPr bwMode="white">
            <a:xfrm>
              <a:off x="4343400" y="4267200"/>
              <a:ext cx="8946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5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Divider-1A</a:t>
              </a:r>
              <a:endParaRPr lang="en-US" altLang="zh-CN" sz="105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122307" y="5116438"/>
            <a:ext cx="1108455" cy="381000"/>
            <a:chOff x="4129641" y="4191000"/>
            <a:chExt cx="1108455" cy="381000"/>
          </a:xfrm>
        </p:grpSpPr>
        <p:cxnSp>
          <p:nvCxnSpPr>
            <p:cNvPr id="123" name="Straight Connector 205"/>
            <p:cNvCxnSpPr>
              <a:cxnSpLocks noChangeShapeType="1"/>
            </p:cNvCxnSpPr>
            <p:nvPr/>
          </p:nvCxnSpPr>
          <p:spPr bwMode="auto">
            <a:xfrm>
              <a:off x="4129641" y="4343400"/>
              <a:ext cx="728123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4" name="Straight Connector 205"/>
            <p:cNvCxnSpPr>
              <a:cxnSpLocks noChangeShapeType="1"/>
            </p:cNvCxnSpPr>
            <p:nvPr/>
          </p:nvCxnSpPr>
          <p:spPr bwMode="auto">
            <a:xfrm flipV="1">
              <a:off x="4198332" y="4385116"/>
              <a:ext cx="503733" cy="2877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5" name="Rectangle 124"/>
            <p:cNvSpPr/>
            <p:nvPr/>
          </p:nvSpPr>
          <p:spPr bwMode="auto">
            <a:xfrm>
              <a:off x="4406220" y="4191000"/>
              <a:ext cx="782425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6" name="Subtitle 2"/>
            <p:cNvSpPr txBox="1">
              <a:spLocks/>
            </p:cNvSpPr>
            <p:nvPr/>
          </p:nvSpPr>
          <p:spPr bwMode="white">
            <a:xfrm>
              <a:off x="4343400" y="4267200"/>
              <a:ext cx="8946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5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DCP</a:t>
              </a:r>
              <a:endParaRPr lang="en-US" altLang="zh-CN" sz="105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8776" y="5754760"/>
            <a:ext cx="1104479" cy="341240"/>
            <a:chOff x="4129641" y="4343400"/>
            <a:chExt cx="1104479" cy="341240"/>
          </a:xfrm>
        </p:grpSpPr>
        <p:cxnSp>
          <p:nvCxnSpPr>
            <p:cNvPr id="128" name="Straight Connector 205"/>
            <p:cNvCxnSpPr>
              <a:cxnSpLocks noChangeShapeType="1"/>
            </p:cNvCxnSpPr>
            <p:nvPr/>
          </p:nvCxnSpPr>
          <p:spPr bwMode="auto">
            <a:xfrm>
              <a:off x="4129641" y="4466656"/>
              <a:ext cx="728123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9" name="Straight Connector 205"/>
            <p:cNvCxnSpPr>
              <a:cxnSpLocks noChangeShapeType="1"/>
            </p:cNvCxnSpPr>
            <p:nvPr/>
          </p:nvCxnSpPr>
          <p:spPr bwMode="auto">
            <a:xfrm flipV="1">
              <a:off x="4198332" y="4508372"/>
              <a:ext cx="503733" cy="2877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0" name="Rectangle 129"/>
            <p:cNvSpPr/>
            <p:nvPr/>
          </p:nvSpPr>
          <p:spPr bwMode="auto">
            <a:xfrm>
              <a:off x="4430465" y="4343400"/>
              <a:ext cx="782425" cy="3412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2" name="Subtitle 2"/>
            <p:cNvSpPr txBox="1">
              <a:spLocks/>
            </p:cNvSpPr>
            <p:nvPr/>
          </p:nvSpPr>
          <p:spPr bwMode="white">
            <a:xfrm>
              <a:off x="4339424" y="4362219"/>
              <a:ext cx="8946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0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DCP-1.2V</a:t>
              </a:r>
              <a:endParaRPr lang="en-US" altLang="zh-CN" sz="100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0" y="2514600"/>
            <a:ext cx="8763000" cy="3938588"/>
            <a:chOff x="-1143" y="2106613"/>
            <a:chExt cx="9113393" cy="4346575"/>
          </a:xfrm>
        </p:grpSpPr>
        <p:cxnSp>
          <p:nvCxnSpPr>
            <p:cNvPr id="15486" name="Straight Connector 205"/>
            <p:cNvCxnSpPr>
              <a:cxnSpLocks noChangeShapeType="1"/>
            </p:cNvCxnSpPr>
            <p:nvPr/>
          </p:nvCxnSpPr>
          <p:spPr bwMode="auto">
            <a:xfrm>
              <a:off x="5813691" y="5684838"/>
              <a:ext cx="427933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25" name="Straight Connector 49"/>
            <p:cNvCxnSpPr>
              <a:cxnSpLocks noChangeShapeType="1"/>
            </p:cNvCxnSpPr>
            <p:nvPr/>
          </p:nvCxnSpPr>
          <p:spPr bwMode="auto">
            <a:xfrm>
              <a:off x="2700338" y="3327400"/>
              <a:ext cx="0" cy="447675"/>
            </a:xfrm>
            <a:prstGeom prst="line">
              <a:avLst/>
            </a:prstGeom>
            <a:ln>
              <a:solidFill>
                <a:srgbClr val="FFC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9"/>
            <p:cNvCxnSpPr>
              <a:cxnSpLocks noChangeShapeType="1"/>
            </p:cNvCxnSpPr>
            <p:nvPr/>
          </p:nvCxnSpPr>
          <p:spPr bwMode="auto">
            <a:xfrm>
              <a:off x="2124075" y="3327400"/>
              <a:ext cx="0" cy="447675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Connector 49"/>
            <p:cNvCxnSpPr>
              <a:cxnSpLocks noChangeShapeType="1"/>
            </p:cNvCxnSpPr>
            <p:nvPr/>
          </p:nvCxnSpPr>
          <p:spPr bwMode="auto">
            <a:xfrm>
              <a:off x="1628775" y="4999038"/>
              <a:ext cx="142875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65" name="Straight Connector 216"/>
            <p:cNvCxnSpPr>
              <a:cxnSpLocks noChangeShapeType="1"/>
            </p:cNvCxnSpPr>
            <p:nvPr/>
          </p:nvCxnSpPr>
          <p:spPr bwMode="auto">
            <a:xfrm>
              <a:off x="3463925" y="5861050"/>
              <a:ext cx="833438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66" name="Straight Connector 39"/>
            <p:cNvCxnSpPr>
              <a:cxnSpLocks noChangeShapeType="1"/>
            </p:cNvCxnSpPr>
            <p:nvPr/>
          </p:nvCxnSpPr>
          <p:spPr bwMode="auto">
            <a:xfrm>
              <a:off x="985838" y="3543300"/>
              <a:ext cx="260350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1" name="Straight Connector 90"/>
            <p:cNvCxnSpPr>
              <a:cxnSpLocks noChangeShapeType="1"/>
            </p:cNvCxnSpPr>
            <p:nvPr/>
          </p:nvCxnSpPr>
          <p:spPr bwMode="auto">
            <a:xfrm flipH="1">
              <a:off x="6261100" y="3079750"/>
              <a:ext cx="7938" cy="600075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2" name="Straight Connector 204"/>
            <p:cNvCxnSpPr>
              <a:cxnSpLocks noChangeShapeType="1"/>
            </p:cNvCxnSpPr>
            <p:nvPr/>
          </p:nvCxnSpPr>
          <p:spPr bwMode="auto">
            <a:xfrm>
              <a:off x="3463925" y="4186238"/>
              <a:ext cx="0" cy="1674812"/>
            </a:xfrm>
            <a:prstGeom prst="line">
              <a:avLst/>
            </a:prstGeom>
            <a:noFill/>
            <a:ln w="9525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3" name="Straight Connector 90"/>
            <p:cNvCxnSpPr>
              <a:cxnSpLocks noChangeShapeType="1"/>
            </p:cNvCxnSpPr>
            <p:nvPr/>
          </p:nvCxnSpPr>
          <p:spPr bwMode="auto">
            <a:xfrm>
              <a:off x="6184900" y="3676650"/>
              <a:ext cx="0" cy="8255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4" name="Straight Connector 90"/>
            <p:cNvCxnSpPr>
              <a:cxnSpLocks noChangeShapeType="1"/>
            </p:cNvCxnSpPr>
            <p:nvPr/>
          </p:nvCxnSpPr>
          <p:spPr bwMode="auto">
            <a:xfrm flipH="1">
              <a:off x="6107113" y="3138488"/>
              <a:ext cx="12700" cy="541337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5" name="Straight Connector 206"/>
            <p:cNvCxnSpPr>
              <a:cxnSpLocks noChangeShapeType="1"/>
            </p:cNvCxnSpPr>
            <p:nvPr/>
          </p:nvCxnSpPr>
          <p:spPr bwMode="auto">
            <a:xfrm>
              <a:off x="3775075" y="2106613"/>
              <a:ext cx="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76" name="Straight Connector 39"/>
            <p:cNvCxnSpPr>
              <a:cxnSpLocks noChangeShapeType="1"/>
            </p:cNvCxnSpPr>
            <p:nvPr/>
          </p:nvCxnSpPr>
          <p:spPr bwMode="auto">
            <a:xfrm>
              <a:off x="2865438" y="4152900"/>
              <a:ext cx="785812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20" name="Straight Connector 219"/>
            <p:cNvCxnSpPr/>
            <p:nvPr/>
          </p:nvCxnSpPr>
          <p:spPr bwMode="auto">
            <a:xfrm flipV="1">
              <a:off x="1017588" y="2263775"/>
              <a:ext cx="3175" cy="4189413"/>
            </a:xfrm>
            <a:prstGeom prst="line">
              <a:avLst/>
            </a:prstGeom>
            <a:ln w="31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9" name="Straight Connector 214"/>
            <p:cNvCxnSpPr>
              <a:cxnSpLocks noChangeShapeType="1"/>
            </p:cNvCxnSpPr>
            <p:nvPr/>
          </p:nvCxnSpPr>
          <p:spPr bwMode="auto">
            <a:xfrm flipV="1">
              <a:off x="3475038" y="3144838"/>
              <a:ext cx="0" cy="660400"/>
            </a:xfrm>
            <a:prstGeom prst="line">
              <a:avLst/>
            </a:prstGeom>
            <a:noFill/>
            <a:ln w="9525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" name="Straight Connector 209"/>
            <p:cNvCxnSpPr>
              <a:cxnSpLocks noChangeShapeType="1"/>
            </p:cNvCxnSpPr>
            <p:nvPr/>
          </p:nvCxnSpPr>
          <p:spPr bwMode="auto">
            <a:xfrm flipH="1" flipV="1">
              <a:off x="3046413" y="3325813"/>
              <a:ext cx="11112" cy="1674812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80" name="Straight Connector 49"/>
            <p:cNvCxnSpPr>
              <a:cxnSpLocks noChangeShapeType="1"/>
            </p:cNvCxnSpPr>
            <p:nvPr/>
          </p:nvCxnSpPr>
          <p:spPr bwMode="auto">
            <a:xfrm>
              <a:off x="1020763" y="3325813"/>
              <a:ext cx="203200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 bwMode="auto">
            <a:xfrm>
              <a:off x="863600" y="2903736"/>
              <a:ext cx="231061" cy="75089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385" name="Subtitle 2"/>
            <p:cNvSpPr txBox="1">
              <a:spLocks/>
            </p:cNvSpPr>
            <p:nvPr/>
          </p:nvSpPr>
          <p:spPr bwMode="white">
            <a:xfrm>
              <a:off x="5921375" y="3840163"/>
              <a:ext cx="73818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>
                  <a:solidFill>
                    <a:srgbClr val="FFCC00"/>
                  </a:solidFill>
                  <a:ea typeface="SimSun" panose="02010600030101010101" pitchFamily="2" charset="-122"/>
                </a:rPr>
                <a:t>15K x 2</a:t>
              </a:r>
            </a:p>
          </p:txBody>
        </p:sp>
        <p:cxnSp>
          <p:nvCxnSpPr>
            <p:cNvPr id="224" name="Straight Connector 223"/>
            <p:cNvCxnSpPr/>
            <p:nvPr/>
          </p:nvCxnSpPr>
          <p:spPr bwMode="auto">
            <a:xfrm flipH="1">
              <a:off x="1020763" y="2263775"/>
              <a:ext cx="8088312" cy="0"/>
            </a:xfrm>
            <a:prstGeom prst="line">
              <a:avLst/>
            </a:prstGeom>
            <a:ln w="31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 bwMode="auto">
            <a:xfrm flipH="1" flipV="1">
              <a:off x="1020763" y="6453188"/>
              <a:ext cx="8091487" cy="0"/>
            </a:xfrm>
            <a:prstGeom prst="line">
              <a:avLst/>
            </a:prstGeom>
            <a:ln w="31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5391" name="Subtitle 2"/>
            <p:cNvSpPr txBox="1">
              <a:spLocks/>
            </p:cNvSpPr>
            <p:nvPr/>
          </p:nvSpPr>
          <p:spPr bwMode="white">
            <a:xfrm>
              <a:off x="-1143" y="3956666"/>
              <a:ext cx="804864" cy="28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Mouse</a:t>
              </a:r>
              <a:endParaRPr lang="en-US" altLang="zh-CN" sz="110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 flipV="1">
              <a:off x="6120024" y="3769195"/>
              <a:ext cx="143804" cy="99704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/>
              <a:extrusionClr>
                <a:schemeClr val="accent4">
                  <a:lumMod val="25000"/>
                </a:schemeClr>
              </a:extrusionClr>
              <a:contourClr>
                <a:schemeClr val="accent4">
                  <a:lumMod val="25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15396" name="Straight Connector 39"/>
            <p:cNvCxnSpPr>
              <a:cxnSpLocks noChangeShapeType="1"/>
            </p:cNvCxnSpPr>
            <p:nvPr/>
          </p:nvCxnSpPr>
          <p:spPr bwMode="auto">
            <a:xfrm>
              <a:off x="6107113" y="3679825"/>
              <a:ext cx="153987" cy="1588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48" name="Straight Connector 205"/>
            <p:cNvCxnSpPr>
              <a:cxnSpLocks noChangeShapeType="1"/>
            </p:cNvCxnSpPr>
            <p:nvPr/>
          </p:nvCxnSpPr>
          <p:spPr bwMode="auto">
            <a:xfrm>
              <a:off x="4278189" y="3536200"/>
              <a:ext cx="757237" cy="0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49" name="Straight Connector 205"/>
            <p:cNvCxnSpPr>
              <a:cxnSpLocks noChangeShapeType="1"/>
            </p:cNvCxnSpPr>
            <p:nvPr/>
          </p:nvCxnSpPr>
          <p:spPr bwMode="auto">
            <a:xfrm flipV="1">
              <a:off x="4349627" y="3582237"/>
              <a:ext cx="523875" cy="3175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9" name="Rectangle 278"/>
            <p:cNvSpPr/>
            <p:nvPr/>
          </p:nvSpPr>
          <p:spPr bwMode="auto">
            <a:xfrm flipH="1">
              <a:off x="6246913" y="3364024"/>
              <a:ext cx="45719" cy="1085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80" name="Rectangle 279"/>
            <p:cNvSpPr/>
            <p:nvPr/>
          </p:nvSpPr>
          <p:spPr bwMode="auto">
            <a:xfrm flipH="1">
              <a:off x="6088201" y="3359419"/>
              <a:ext cx="45719" cy="10858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44" name="Isosceles Triangle 343"/>
            <p:cNvSpPr/>
            <p:nvPr/>
          </p:nvSpPr>
          <p:spPr bwMode="auto">
            <a:xfrm flipV="1">
              <a:off x="1174199" y="3725290"/>
              <a:ext cx="143804" cy="99704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/>
              <a:extrusionClr>
                <a:schemeClr val="accent4">
                  <a:lumMod val="25000"/>
                </a:schemeClr>
              </a:extrusionClr>
              <a:contourClr>
                <a:schemeClr val="accent4">
                  <a:lumMod val="25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15474" name="Straight Connector 90"/>
            <p:cNvCxnSpPr>
              <a:cxnSpLocks noChangeShapeType="1"/>
            </p:cNvCxnSpPr>
            <p:nvPr/>
          </p:nvCxnSpPr>
          <p:spPr bwMode="auto">
            <a:xfrm flipH="1">
              <a:off x="1246188" y="3543300"/>
              <a:ext cx="0" cy="182563"/>
            </a:xfrm>
            <a:prstGeom prst="line">
              <a:avLst/>
            </a:prstGeom>
            <a:noFill/>
            <a:ln w="9525" algn="ctr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476" name="Subtitle 2"/>
            <p:cNvSpPr txBox="1">
              <a:spLocks/>
            </p:cNvSpPr>
            <p:nvPr/>
          </p:nvSpPr>
          <p:spPr bwMode="white">
            <a:xfrm>
              <a:off x="1008063" y="6145213"/>
              <a:ext cx="9159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>
                  <a:solidFill>
                    <a:srgbClr val="FFCC00"/>
                  </a:solidFill>
                  <a:ea typeface="SimSun" panose="02010600030101010101" pitchFamily="2" charset="-122"/>
                </a:rPr>
                <a:t>Laptop</a:t>
              </a:r>
            </a:p>
          </p:txBody>
        </p:sp>
        <p:sp>
          <p:nvSpPr>
            <p:cNvPr id="15477" name="Subtitle 2"/>
            <p:cNvSpPr txBox="1">
              <a:spLocks/>
            </p:cNvSpPr>
            <p:nvPr/>
          </p:nvSpPr>
          <p:spPr bwMode="white">
            <a:xfrm>
              <a:off x="784225" y="3698875"/>
              <a:ext cx="927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USB connector</a:t>
              </a:r>
            </a:p>
          </p:txBody>
        </p:sp>
        <p:sp>
          <p:nvSpPr>
            <p:cNvPr id="15478" name="Subtitle 2"/>
            <p:cNvSpPr txBox="1">
              <a:spLocks/>
            </p:cNvSpPr>
            <p:nvPr/>
          </p:nvSpPr>
          <p:spPr bwMode="white">
            <a:xfrm>
              <a:off x="1044575" y="2876550"/>
              <a:ext cx="422275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D+</a:t>
              </a:r>
            </a:p>
          </p:txBody>
        </p:sp>
        <p:sp>
          <p:nvSpPr>
            <p:cNvPr id="15479" name="Subtitle 2"/>
            <p:cNvSpPr txBox="1">
              <a:spLocks/>
            </p:cNvSpPr>
            <p:nvPr/>
          </p:nvSpPr>
          <p:spPr bwMode="white">
            <a:xfrm>
              <a:off x="1044575" y="3081338"/>
              <a:ext cx="6302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D-</a:t>
              </a:r>
            </a:p>
          </p:txBody>
        </p:sp>
        <p:sp>
          <p:nvSpPr>
            <p:cNvPr id="15480" name="Subtitle 2"/>
            <p:cNvSpPr txBox="1">
              <a:spLocks/>
            </p:cNvSpPr>
            <p:nvPr/>
          </p:nvSpPr>
          <p:spPr bwMode="white">
            <a:xfrm>
              <a:off x="979488" y="3298825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VBUS 5V</a:t>
              </a:r>
            </a:p>
          </p:txBody>
        </p:sp>
        <p:cxnSp>
          <p:nvCxnSpPr>
            <p:cNvPr id="15481" name="Straight Connector 214"/>
            <p:cNvCxnSpPr>
              <a:cxnSpLocks noChangeShapeType="1"/>
            </p:cNvCxnSpPr>
            <p:nvPr/>
          </p:nvCxnSpPr>
          <p:spPr bwMode="auto">
            <a:xfrm flipV="1">
              <a:off x="3541713" y="3087688"/>
              <a:ext cx="0" cy="812800"/>
            </a:xfrm>
            <a:prstGeom prst="line">
              <a:avLst/>
            </a:prstGeom>
            <a:noFill/>
            <a:ln w="9525" algn="ctr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63" name="Rectangle 362"/>
            <p:cNvSpPr/>
            <p:nvPr/>
          </p:nvSpPr>
          <p:spPr bwMode="auto">
            <a:xfrm>
              <a:off x="3177371" y="3814491"/>
              <a:ext cx="594954" cy="74551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485" name="Subtitle 2"/>
            <p:cNvSpPr txBox="1">
              <a:spLocks/>
            </p:cNvSpPr>
            <p:nvPr/>
          </p:nvSpPr>
          <p:spPr bwMode="white">
            <a:xfrm>
              <a:off x="3114675" y="3943350"/>
              <a:ext cx="776288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>
                  <a:solidFill>
                    <a:srgbClr val="FFCC00"/>
                  </a:solidFill>
                  <a:ea typeface="SimSun" panose="02010600030101010101" pitchFamily="2" charset="-122"/>
                </a:rPr>
                <a:t>Sensing </a:t>
              </a:r>
            </a:p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>
                  <a:solidFill>
                    <a:srgbClr val="FFCC00"/>
                  </a:solidFill>
                  <a:ea typeface="SimSun" panose="02010600030101010101" pitchFamily="2" charset="-122"/>
                </a:rPr>
                <a:t>Control</a:t>
              </a:r>
            </a:p>
          </p:txBody>
        </p:sp>
        <p:sp>
          <p:nvSpPr>
            <p:cNvPr id="15487" name="Subtitle 2"/>
            <p:cNvSpPr txBox="1">
              <a:spLocks/>
            </p:cNvSpPr>
            <p:nvPr/>
          </p:nvSpPr>
          <p:spPr bwMode="white">
            <a:xfrm>
              <a:off x="6191250" y="5553075"/>
              <a:ext cx="1836738" cy="47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>
                  <a:solidFill>
                    <a:srgbClr val="FF0000"/>
                  </a:solidFill>
                  <a:ea typeface="SimSun" panose="02010600030101010101" pitchFamily="2" charset="-122"/>
                </a:rPr>
                <a:t>CTL1_2_3 </a:t>
              </a:r>
              <a:r>
                <a:rPr lang="en-US" altLang="zh-CN" sz="1100" dirty="0" smtClean="0">
                  <a:solidFill>
                    <a:srgbClr val="FF0000"/>
                  </a:solidFill>
                  <a:ea typeface="SimSun" panose="02010600030101010101" pitchFamily="2" charset="-122"/>
                </a:rPr>
                <a:t>= 111 / 110 </a:t>
              </a:r>
              <a:r>
                <a:rPr lang="en-US" altLang="zh-CN" sz="1100" dirty="0" smtClean="0">
                  <a:solidFill>
                    <a:srgbClr val="FF0000"/>
                  </a:solidFill>
                  <a:ea typeface="SimSun" panose="02010600030101010101" pitchFamily="2" charset="-122"/>
                  <a:sym typeface="Wingdings"/>
                </a:rPr>
                <a:t> </a:t>
              </a:r>
              <a:r>
                <a:rPr lang="en-US" altLang="zh-CN" sz="1100" dirty="0" smtClean="0">
                  <a:solidFill>
                    <a:srgbClr val="FF0000"/>
                  </a:solidFill>
                  <a:ea typeface="SimSun" panose="02010600030101010101" pitchFamily="2" charset="-122"/>
                </a:rPr>
                <a:t>011</a:t>
              </a:r>
              <a:endParaRPr lang="en-US" altLang="zh-CN" sz="1100" dirty="0">
                <a:solidFill>
                  <a:srgbClr val="FF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130664" y="4730518"/>
              <a:ext cx="544911" cy="5462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491" name="Subtitle 2"/>
            <p:cNvSpPr txBox="1">
              <a:spLocks/>
            </p:cNvSpPr>
            <p:nvPr/>
          </p:nvSpPr>
          <p:spPr bwMode="white">
            <a:xfrm>
              <a:off x="1106488" y="4749800"/>
              <a:ext cx="66675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DC-DC</a:t>
              </a:r>
            </a:p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    5V</a:t>
              </a:r>
            </a:p>
          </p:txBody>
        </p:sp>
        <p:sp>
          <p:nvSpPr>
            <p:cNvPr id="15492" name="Subtitle 2"/>
            <p:cNvSpPr txBox="1">
              <a:spLocks/>
            </p:cNvSpPr>
            <p:nvPr/>
          </p:nvSpPr>
          <p:spPr bwMode="white">
            <a:xfrm>
              <a:off x="1743075" y="4794250"/>
              <a:ext cx="38100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IN</a:t>
              </a: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264804" y="3278602"/>
              <a:ext cx="262149" cy="25512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431" name="Straight Connector 49"/>
            <p:cNvCxnSpPr>
              <a:cxnSpLocks noChangeShapeType="1"/>
            </p:cNvCxnSpPr>
            <p:nvPr/>
          </p:nvCxnSpPr>
          <p:spPr bwMode="auto">
            <a:xfrm>
              <a:off x="2311400" y="3478213"/>
              <a:ext cx="169863" cy="0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2" name="Straight Connector 49"/>
            <p:cNvCxnSpPr>
              <a:cxnSpLocks noChangeShapeType="1"/>
            </p:cNvCxnSpPr>
            <p:nvPr/>
          </p:nvCxnSpPr>
          <p:spPr bwMode="auto">
            <a:xfrm>
              <a:off x="2311400" y="3446463"/>
              <a:ext cx="169863" cy="0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Straight Connector 49"/>
            <p:cNvCxnSpPr>
              <a:cxnSpLocks noChangeShapeType="1"/>
            </p:cNvCxnSpPr>
            <p:nvPr/>
          </p:nvCxnSpPr>
          <p:spPr bwMode="auto">
            <a:xfrm>
              <a:off x="2262188" y="3325813"/>
              <a:ext cx="63500" cy="0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9"/>
            <p:cNvCxnSpPr>
              <a:cxnSpLocks noChangeShapeType="1"/>
            </p:cNvCxnSpPr>
            <p:nvPr/>
          </p:nvCxnSpPr>
          <p:spPr bwMode="auto">
            <a:xfrm>
              <a:off x="2481263" y="3325813"/>
              <a:ext cx="61912" cy="0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9"/>
            <p:cNvCxnSpPr>
              <a:cxnSpLocks noChangeShapeType="1"/>
            </p:cNvCxnSpPr>
            <p:nvPr/>
          </p:nvCxnSpPr>
          <p:spPr bwMode="auto">
            <a:xfrm>
              <a:off x="2481263" y="3327400"/>
              <a:ext cx="0" cy="120650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9"/>
            <p:cNvCxnSpPr>
              <a:cxnSpLocks noChangeShapeType="1"/>
            </p:cNvCxnSpPr>
            <p:nvPr/>
          </p:nvCxnSpPr>
          <p:spPr bwMode="auto">
            <a:xfrm>
              <a:off x="2319338" y="3325813"/>
              <a:ext cx="0" cy="119062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9"/>
            <p:cNvCxnSpPr>
              <a:cxnSpLocks noChangeShapeType="1"/>
            </p:cNvCxnSpPr>
            <p:nvPr/>
          </p:nvCxnSpPr>
          <p:spPr bwMode="auto">
            <a:xfrm>
              <a:off x="2401888" y="3479800"/>
              <a:ext cx="0" cy="650875"/>
            </a:xfrm>
            <a:prstGeom prst="line">
              <a:avLst/>
            </a:prstGeom>
            <a:ln>
              <a:solidFill>
                <a:srgbClr val="FFCC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1868980" y="3762955"/>
              <a:ext cx="1046836" cy="103074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506" name="Subtitle 2"/>
            <p:cNvSpPr txBox="1">
              <a:spLocks/>
            </p:cNvSpPr>
            <p:nvPr/>
          </p:nvSpPr>
          <p:spPr bwMode="white">
            <a:xfrm>
              <a:off x="1852613" y="3811588"/>
              <a:ext cx="1143000" cy="938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 dirty="0">
                  <a:solidFill>
                    <a:srgbClr val="FFCC00"/>
                  </a:solidFill>
                  <a:ea typeface="SimSun" panose="02010600030101010101" pitchFamily="2" charset="-122"/>
                </a:rPr>
                <a:t>power switch plug detect, pulse control, OCP, OTP OVP</a:t>
              </a:r>
            </a:p>
          </p:txBody>
        </p:sp>
        <p:sp>
          <p:nvSpPr>
            <p:cNvPr id="15508" name="Subtitle 2"/>
            <p:cNvSpPr txBox="1">
              <a:spLocks/>
            </p:cNvSpPr>
            <p:nvPr/>
          </p:nvSpPr>
          <p:spPr bwMode="white">
            <a:xfrm>
              <a:off x="1711325" y="3117850"/>
              <a:ext cx="550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100">
                  <a:solidFill>
                    <a:srgbClr val="FFCC00"/>
                  </a:solidFill>
                  <a:ea typeface="SimSun" panose="02010600030101010101" pitchFamily="2" charset="-122"/>
                </a:rPr>
                <a:t>OUT</a:t>
              </a:r>
            </a:p>
          </p:txBody>
        </p:sp>
        <p:cxnSp>
          <p:nvCxnSpPr>
            <p:cNvPr id="62" name="Straight Connector 28"/>
            <p:cNvCxnSpPr>
              <a:cxnSpLocks noChangeShapeType="1"/>
            </p:cNvCxnSpPr>
            <p:nvPr/>
          </p:nvCxnSpPr>
          <p:spPr bwMode="auto">
            <a:xfrm>
              <a:off x="1095375" y="3079750"/>
              <a:ext cx="570865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78" name="Straight Connector 28"/>
            <p:cNvCxnSpPr>
              <a:cxnSpLocks noChangeShapeType="1"/>
            </p:cNvCxnSpPr>
            <p:nvPr/>
          </p:nvCxnSpPr>
          <p:spPr bwMode="auto">
            <a:xfrm flipV="1">
              <a:off x="1095375" y="3138488"/>
              <a:ext cx="5708650" cy="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1" name="Subtitle 2"/>
            <p:cNvSpPr txBox="1">
              <a:spLocks/>
            </p:cNvSpPr>
            <p:nvPr/>
          </p:nvSpPr>
          <p:spPr bwMode="white">
            <a:xfrm>
              <a:off x="3918716" y="4115415"/>
              <a:ext cx="427353" cy="369332"/>
            </a:xfrm>
            <a:prstGeom prst="rect">
              <a:avLst/>
            </a:prstGeom>
            <a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  <a:scene3d>
              <a:camera prst="perspectiveLeft"/>
              <a:lightRig rig="threePt" dir="t"/>
            </a:scene3d>
            <a:sp3d extrusionH="76200" contourW="12700" prstMaterial="matte">
              <a:bevelT w="165100" prst="coolSlant"/>
              <a:extrusionClr>
                <a:schemeClr val="accent4">
                  <a:lumMod val="50000"/>
                </a:schemeClr>
              </a:extrusionClr>
              <a:contourClr>
                <a:schemeClr val="accent4">
                  <a:lumMod val="50000"/>
                </a:schemeClr>
              </a:contourClr>
            </a:sp3d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>
                <a:spcBef>
                  <a:spcPct val="30000"/>
                </a:spcBef>
                <a:spcAft>
                  <a:spcPct val="20000"/>
                </a:spcAft>
                <a:buClr>
                  <a:srgbClr val="CCE5F4"/>
                </a:buClr>
                <a:buSzPct val="85000"/>
                <a:buFont typeface="Wingdings" pitchFamily="2" charset="2"/>
                <a:buNone/>
                <a:defRPr/>
              </a:pPr>
              <a:r>
                <a:rPr lang="en-US" altLang="zh-CN" sz="1800" i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ea typeface="宋体" pitchFamily="2" charset="-122"/>
                </a:rPr>
                <a:t>P</a:t>
              </a: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4579743" y="3368013"/>
              <a:ext cx="813711" cy="42046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 prst="coolSlant"/>
              <a:bevelB w="88900" prst="coolSlant"/>
              <a:extrusionClr>
                <a:schemeClr val="bg1">
                  <a:lumMod val="50000"/>
                  <a:lumOff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464" name="Subtitle 2"/>
            <p:cNvSpPr txBox="1">
              <a:spLocks/>
            </p:cNvSpPr>
            <p:nvPr/>
          </p:nvSpPr>
          <p:spPr bwMode="white">
            <a:xfrm>
              <a:off x="4436683" y="3329942"/>
              <a:ext cx="1030210" cy="458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5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Divider-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rgbClr val="CCE5F4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sz="1050" dirty="0" smtClean="0">
                  <a:solidFill>
                    <a:srgbClr val="FFCC00"/>
                  </a:solidFill>
                  <a:ea typeface="SimSun" panose="02010600030101010101" pitchFamily="2" charset="-122"/>
                </a:rPr>
                <a:t>2.4A </a:t>
              </a:r>
              <a:endParaRPr lang="en-US" altLang="zh-CN" sz="1050" dirty="0">
                <a:solidFill>
                  <a:srgbClr val="FFCC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60" name="Rectangle 23"/>
            <p:cNvSpPr/>
            <p:nvPr/>
          </p:nvSpPr>
          <p:spPr bwMode="auto">
            <a:xfrm flipH="1">
              <a:off x="3909318" y="2427746"/>
              <a:ext cx="531853" cy="3792722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72572 h 914400"/>
                <a:gd name="connsiteX2" fmla="*/ 914400 w 928914"/>
                <a:gd name="connsiteY2" fmla="*/ 914400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72572 h 914400"/>
                <a:gd name="connsiteX2" fmla="*/ 928914 w 928914"/>
                <a:gd name="connsiteY2" fmla="*/ 827315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99722 h 914400"/>
                <a:gd name="connsiteX2" fmla="*/ 928914 w 928914"/>
                <a:gd name="connsiteY2" fmla="*/ 827315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99722 h 914400"/>
                <a:gd name="connsiteX2" fmla="*/ 928914 w 928914"/>
                <a:gd name="connsiteY2" fmla="*/ 791115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144973 h 914400"/>
                <a:gd name="connsiteX2" fmla="*/ 928914 w 928914"/>
                <a:gd name="connsiteY2" fmla="*/ 791115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  <a:gd name="connsiteX0" fmla="*/ 0 w 928914"/>
                <a:gd name="connsiteY0" fmla="*/ 0 h 914400"/>
                <a:gd name="connsiteX1" fmla="*/ 928914 w 928914"/>
                <a:gd name="connsiteY1" fmla="*/ 144973 h 914400"/>
                <a:gd name="connsiteX2" fmla="*/ 928914 w 928914"/>
                <a:gd name="connsiteY2" fmla="*/ 763965 h 914400"/>
                <a:gd name="connsiteX3" fmla="*/ 0 w 928914"/>
                <a:gd name="connsiteY3" fmla="*/ 914400 h 914400"/>
                <a:gd name="connsiteX4" fmla="*/ 0 w 928914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914" h="914400">
                  <a:moveTo>
                    <a:pt x="0" y="0"/>
                  </a:moveTo>
                  <a:lnTo>
                    <a:pt x="928914" y="144973"/>
                  </a:lnTo>
                  <a:lnTo>
                    <a:pt x="928914" y="763965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 extrusionH="76200" contourW="12700" prstMaterial="matte">
              <a:bevelT w="127000" h="127000"/>
              <a:bevelB w="88900"/>
              <a:extrusionClr>
                <a:schemeClr val="accent4">
                  <a:lumMod val="50000"/>
                </a:schemeClr>
              </a:extrusionClr>
              <a:contourClr>
                <a:schemeClr val="bg1">
                  <a:lumMod val="50000"/>
                  <a:lumOff val="50000"/>
                </a:schemeClr>
              </a:contourClr>
            </a:sp3d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88" name="Rectangle 87"/>
          <p:cNvSpPr/>
          <p:nvPr/>
        </p:nvSpPr>
        <p:spPr bwMode="auto">
          <a:xfrm>
            <a:off x="6324600" y="2971800"/>
            <a:ext cx="897551" cy="902699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76200" contourW="12700" prstMaterial="matte">
            <a:bevelT w="127000" h="127000" prst="coolSlant"/>
            <a:bevelB w="88900" prst="coolSlant"/>
            <a:extrusionClr>
              <a:schemeClr val="bg1">
                <a:lumMod val="50000"/>
                <a:lumOff val="50000"/>
              </a:schemeClr>
            </a:extrusionClr>
            <a:contourClr>
              <a:schemeClr val="bg1">
                <a:lumMod val="50000"/>
                <a:lumOff val="50000"/>
              </a:schemeClr>
            </a:contourClr>
          </a:sp3d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dirty="0"/>
          </a:p>
        </p:txBody>
      </p:sp>
      <p:sp>
        <p:nvSpPr>
          <p:cNvPr id="89" name="Subtitle 2"/>
          <p:cNvSpPr txBox="1">
            <a:spLocks/>
          </p:cNvSpPr>
          <p:nvPr/>
        </p:nvSpPr>
        <p:spPr bwMode="white">
          <a:xfrm>
            <a:off x="6356963" y="3161655"/>
            <a:ext cx="10937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FFCC00"/>
                </a:solidFill>
                <a:ea typeface="SimSun" panose="02010600030101010101" pitchFamily="2" charset="-122"/>
              </a:rPr>
              <a:t>USB </a:t>
            </a:r>
          </a:p>
          <a:p>
            <a:pPr>
              <a:spcBef>
                <a:spcPct val="30000"/>
              </a:spcBef>
              <a:spcAft>
                <a:spcPct val="20000"/>
              </a:spcAft>
              <a:buClr>
                <a:srgbClr val="CCE5F4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1200" dirty="0" smtClean="0">
                <a:solidFill>
                  <a:srgbClr val="FFCC00"/>
                </a:solidFill>
                <a:ea typeface="SimSun" panose="02010600030101010101" pitchFamily="2" charset="-122"/>
              </a:rPr>
              <a:t>controller</a:t>
            </a:r>
            <a:endParaRPr lang="en-US" altLang="zh-CN" sz="1200" dirty="0">
              <a:solidFill>
                <a:srgbClr val="FFCC0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740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533400"/>
          </a:xfrm>
        </p:spPr>
        <p:txBody>
          <a:bodyPr/>
          <a:lstStyle/>
          <a:p>
            <a:r>
              <a:rPr lang="en-US" dirty="0" smtClean="0"/>
              <a:t>Other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5334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Vbus</a:t>
            </a:r>
            <a:r>
              <a:rPr lang="en-US" dirty="0" smtClean="0"/>
              <a:t> Off pulse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ChangeArrowheads="1"/>
          </p:cNvSpPr>
          <p:nvPr/>
        </p:nvSpPr>
        <p:spPr bwMode="auto">
          <a:xfrm>
            <a:off x="76200" y="1"/>
            <a:ext cx="91138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3200" dirty="0" smtClean="0">
                <a:solidFill>
                  <a:srgbClr val="F1A62B"/>
                </a:solidFill>
                <a:ea typeface="PMingLiU" pitchFamily="18" charset="-120"/>
              </a:rPr>
              <a:t>USB Charging Controller for </a:t>
            </a:r>
            <a:r>
              <a:rPr lang="en-US" altLang="zh-TW" sz="3200" dirty="0">
                <a:solidFill>
                  <a:srgbClr val="F1A62B"/>
                </a:solidFill>
                <a:ea typeface="PMingLiU" pitchFamily="18" charset="-120"/>
              </a:rPr>
              <a:t>PC </a:t>
            </a:r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A724"/>
              </a:buClr>
            </a:pPr>
            <a:r>
              <a:rPr lang="en-US" dirty="0" smtClean="0"/>
              <a:t>Provide charging function when OS is in any mode:</a:t>
            </a:r>
          </a:p>
          <a:p>
            <a:pPr lvl="1">
              <a:buClr>
                <a:srgbClr val="F8A724"/>
              </a:buClr>
            </a:pPr>
            <a:r>
              <a:rPr lang="en-US" dirty="0" smtClean="0"/>
              <a:t>S0 (on) /</a:t>
            </a:r>
          </a:p>
          <a:p>
            <a:pPr lvl="1">
              <a:buClr>
                <a:srgbClr val="F8A724"/>
              </a:buClr>
            </a:pPr>
            <a:r>
              <a:rPr lang="en-US" dirty="0" smtClean="0"/>
              <a:t>S3 (Standby mode)/ </a:t>
            </a:r>
          </a:p>
          <a:p>
            <a:pPr lvl="1">
              <a:buClr>
                <a:srgbClr val="F8A724"/>
              </a:buClr>
            </a:pPr>
            <a:r>
              <a:rPr lang="en-US" dirty="0" smtClean="0"/>
              <a:t>S4 (Hibernate mode)/ </a:t>
            </a:r>
          </a:p>
          <a:p>
            <a:pPr lvl="1">
              <a:buClr>
                <a:srgbClr val="F8A724"/>
              </a:buClr>
            </a:pPr>
            <a:r>
              <a:rPr lang="en-US" dirty="0" smtClean="0"/>
              <a:t>S5 (Shut down)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5508484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Subtitle 2"/>
          <p:cNvSpPr txBox="1">
            <a:spLocks/>
          </p:cNvSpPr>
          <p:nvPr/>
        </p:nvSpPr>
        <p:spPr bwMode="white">
          <a:xfrm>
            <a:off x="269081" y="595312"/>
            <a:ext cx="8721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914400" indent="-1714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228600" lvl="2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A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chargeable device will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detect the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mode (SDP, DCP, CDP, Apple, etc.) of a USB charging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port 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one-time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only, when it detect the rising-edge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of </a:t>
            </a:r>
            <a:r>
              <a:rPr lang="en-US" altLang="zh-CN" sz="1600" b="0" dirty="0" err="1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5V.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It need another 5V </a:t>
            </a:r>
            <a:r>
              <a:rPr lang="en-US" altLang="zh-CN" sz="1600" b="0" dirty="0" err="1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rising-edge to re-detect the USB port again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(BC 1.2 requests </a:t>
            </a:r>
            <a:r>
              <a:rPr lang="en-US" altLang="zh-CN" sz="1600" b="0" dirty="0" err="1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pulse when changing between SDP, CDP and DCP).</a:t>
            </a:r>
          </a:p>
          <a:p>
            <a:pPr marL="22860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There are two ways that can reset a chargeable device: </a:t>
            </a:r>
            <a:endParaRPr lang="en-US" altLang="zh-CN" sz="1600" b="0" dirty="0" smtClean="0">
              <a:solidFill>
                <a:schemeClr val="accent6">
                  <a:lumMod val="75000"/>
                </a:schemeClr>
              </a:solidFill>
              <a:ea typeface="SimSun" panose="02010600030101010101" pitchFamily="2" charset="-122"/>
            </a:endParaRPr>
          </a:p>
          <a:p>
            <a:pPr marL="1143000" lvl="1" indent="-285750">
              <a:spcBef>
                <a:spcPts val="0"/>
              </a:spcBef>
              <a:spcAft>
                <a:spcPts val="0"/>
              </a:spcAft>
              <a:buClr>
                <a:srgbClr val="F8A724"/>
              </a:buClr>
              <a:buSzPct val="85000"/>
              <a:buFont typeface="Wingdings" pitchFamily="2" charset="2"/>
              <a:buChar char="§"/>
            </a:pP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re-plug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, </a:t>
            </a:r>
            <a:endParaRPr lang="en-US" altLang="zh-CN" sz="1600" b="0" dirty="0" smtClean="0">
              <a:solidFill>
                <a:schemeClr val="accent6">
                  <a:lumMod val="75000"/>
                </a:schemeClr>
              </a:solidFill>
              <a:ea typeface="SimSun" panose="02010600030101010101" pitchFamily="2" charset="-122"/>
            </a:endParaRPr>
          </a:p>
          <a:p>
            <a:pPr marL="1143000" lvl="1" indent="-285750">
              <a:spcBef>
                <a:spcPts val="0"/>
              </a:spcBef>
              <a:spcAft>
                <a:spcPts val="0"/>
              </a:spcAft>
              <a:buClr>
                <a:srgbClr val="F8A724"/>
              </a:buClr>
              <a:buSzPct val="85000"/>
              <a:buFont typeface="Wingdings" pitchFamily="2" charset="2"/>
              <a:buChar char="§"/>
            </a:pP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generate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a </a:t>
            </a:r>
            <a:r>
              <a:rPr lang="en-US" altLang="zh-CN" sz="1600" b="0" dirty="0" err="1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pulse to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mimic a re-plug.</a:t>
            </a:r>
          </a:p>
          <a:p>
            <a:pPr marL="228600" indent="-285750">
              <a:spcBef>
                <a:spcPct val="30000"/>
              </a:spcBef>
              <a:spcAft>
                <a:spcPct val="20000"/>
              </a:spcAft>
              <a:buClr>
                <a:srgbClr val="F8A724"/>
              </a:buClr>
              <a:buSzPct val="85000"/>
              <a:buFont typeface="Wingdings 3" panose="05040102010807070707" pitchFamily="18" charset="2"/>
              <a:buChar char="â"/>
            </a:pP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PI5USB254X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will generate </a:t>
            </a:r>
            <a:r>
              <a:rPr lang="en-US" altLang="zh-CN" sz="1600" b="0" dirty="0" err="1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Vbus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 pulses when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switching between various charging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mode and USB </a:t>
            </a:r>
            <a:r>
              <a:rPr lang="en-US" altLang="zh-CN" sz="1600" b="0" dirty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modes to assure proper charging and </a:t>
            </a:r>
            <a:r>
              <a:rPr lang="en-US" altLang="zh-CN" sz="1600" b="0" dirty="0" smtClean="0">
                <a:solidFill>
                  <a:schemeClr val="accent6">
                    <a:lumMod val="75000"/>
                  </a:schemeClr>
                </a:solidFill>
                <a:ea typeface="SimSun" panose="02010600030101010101" pitchFamily="2" charset="-122"/>
              </a:rPr>
              <a:t>working</a:t>
            </a:r>
            <a:endParaRPr lang="en-US" altLang="zh-CN" sz="1600" b="0" dirty="0">
              <a:solidFill>
                <a:schemeClr val="accent6">
                  <a:lumMod val="7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Vbus</a:t>
            </a:r>
            <a:r>
              <a:rPr lang="en-US" altLang="zh-HK" dirty="0" smtClean="0"/>
              <a:t> Off Pulses</a:t>
            </a:r>
            <a:endParaRPr lang="zh-HK" altLang="en-US" dirty="0"/>
          </a:p>
        </p:txBody>
      </p:sp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609600" y="4648200"/>
          <a:ext cx="8077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Vbus</a:t>
                      </a:r>
                      <a:r>
                        <a:rPr lang="en-US" baseline="0" dirty="0" smtClean="0"/>
                        <a:t> off timing for each device – t(s)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PI5USB2543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PI5USB2544/A PI5USB2546/A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(a) 2s </a:t>
                      </a:r>
                    </a:p>
                    <a:p>
                      <a:r>
                        <a:rPr lang="en-US" dirty="0" smtClean="0"/>
                        <a:t>(b) 400ms</a:t>
                      </a:r>
                      <a:r>
                        <a:rPr lang="en-US" baseline="0" dirty="0" smtClean="0"/>
                        <a:t> (change back to CDP or SDP mode)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 bwMode="auto">
          <a:xfrm rot="5400000">
            <a:off x="2743994" y="3656806"/>
            <a:ext cx="4572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 rot="16200000" flipV="1">
            <a:off x="3281727" y="4030018"/>
            <a:ext cx="64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6" name="Straight Arrow Connector 125"/>
          <p:cNvCxnSpPr/>
          <p:nvPr/>
        </p:nvCxnSpPr>
        <p:spPr bwMode="auto">
          <a:xfrm rot="5400000">
            <a:off x="2652554" y="4033996"/>
            <a:ext cx="64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rot="5400000">
            <a:off x="3281727" y="3751178"/>
            <a:ext cx="64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 rot="10800000">
            <a:off x="2971800" y="4343400"/>
            <a:ext cx="64008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rot="10800000">
            <a:off x="3593448" y="3434024"/>
            <a:ext cx="914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 rot="10800000">
            <a:off x="2077496" y="3439048"/>
            <a:ext cx="9144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2971800" y="3352800"/>
            <a:ext cx="609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048000" y="3352800"/>
            <a:ext cx="8382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 (s)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828800" y="3505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419600" y="3276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75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 advClick="0" advTm="100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533400"/>
          </a:xfrm>
        </p:spPr>
        <p:txBody>
          <a:bodyPr/>
          <a:lstStyle/>
          <a:p>
            <a:r>
              <a:rPr lang="en-US" dirty="0" smtClean="0"/>
              <a:t>2. Power Wake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Power wake : PI5USB2543 </a:t>
            </a:r>
            <a:r>
              <a:rPr lang="en-US" altLang="zh-HK" dirty="0" err="1" smtClean="0">
                <a:ea typeface="新細明體" panose="02020500000000000000" pitchFamily="18" charset="-120"/>
              </a:rPr>
              <a:t>vs</a:t>
            </a:r>
            <a:r>
              <a:rPr lang="en-US" altLang="zh-HK" dirty="0" smtClean="0">
                <a:ea typeface="新細明體" panose="02020500000000000000" pitchFamily="18" charset="-120"/>
              </a:rPr>
              <a:t> PI5USB2546/A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/>
          <a:p>
            <a:pPr marL="342900" lvl="1" indent="-342900">
              <a:spcBef>
                <a:spcPct val="30000"/>
              </a:spcBef>
              <a:buFont typeface="Wingdings" pitchFamily="2" charset="2"/>
              <a:buChar char="è"/>
            </a:pPr>
            <a:r>
              <a:rPr lang="en-US" altLang="zh-HK" sz="2400" dirty="0" smtClean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</a:rPr>
              <a:t>PI5USB2543</a:t>
            </a:r>
          </a:p>
          <a:p>
            <a:pPr marL="742950" lvl="2" indent="-342900">
              <a:spcBef>
                <a:spcPct val="30000"/>
              </a:spcBef>
            </a:pPr>
            <a:r>
              <a:rPr lang="en-US" altLang="zh-HK" b="0" dirty="0" smtClean="0">
                <a:ea typeface="新細明體" panose="02020500000000000000" pitchFamily="18" charset="-120"/>
              </a:rPr>
              <a:t>Didn’t support Power wake feature</a:t>
            </a:r>
          </a:p>
          <a:p>
            <a:pPr marL="742950" lvl="2" indent="-342900">
              <a:spcBef>
                <a:spcPct val="30000"/>
              </a:spcBef>
            </a:pPr>
            <a:r>
              <a:rPr lang="en-US" altLang="zh-HK" b="0" dirty="0" smtClean="0">
                <a:ea typeface="新細明體" panose="02020500000000000000" pitchFamily="18" charset="-120"/>
              </a:rPr>
              <a:t>Will detect </a:t>
            </a:r>
            <a:r>
              <a:rPr lang="en-US" altLang="zh-HK" b="0" dirty="0" err="1" smtClean="0">
                <a:ea typeface="新細明體" panose="02020500000000000000" pitchFamily="18" charset="-120"/>
              </a:rPr>
              <a:t>Vbus</a:t>
            </a:r>
            <a:r>
              <a:rPr lang="en-US" altLang="zh-HK" b="0" dirty="0" smtClean="0">
                <a:ea typeface="新細明體" panose="02020500000000000000" pitchFamily="18" charset="-120"/>
              </a:rPr>
              <a:t> current &gt;0.1mA as for plugged-in</a:t>
            </a:r>
          </a:p>
          <a:p>
            <a:pPr marL="742950" lvl="2" indent="-342900">
              <a:spcBef>
                <a:spcPct val="30000"/>
              </a:spcBef>
            </a:pPr>
            <a:r>
              <a:rPr lang="en-US" altLang="zh-HK" b="0" dirty="0" smtClean="0">
                <a:ea typeface="新細明體" panose="02020500000000000000" pitchFamily="18" charset="-120"/>
              </a:rPr>
              <a:t>Will detect certain D+/- voltage as plugged-out.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/>
          <a:lstStyle/>
          <a:p>
            <a:r>
              <a:rPr lang="en-US" dirty="0" smtClean="0"/>
              <a:t>PI5USB2546/A</a:t>
            </a:r>
          </a:p>
          <a:p>
            <a:pPr lvl="1"/>
            <a:r>
              <a:rPr lang="en-US" b="0" dirty="0" smtClean="0"/>
              <a:t>With current sensing and behavior same as TPS2546</a:t>
            </a:r>
          </a:p>
          <a:p>
            <a:pPr marL="742950" lvl="2" indent="-342900">
              <a:spcBef>
                <a:spcPct val="30000"/>
              </a:spcBef>
            </a:pPr>
            <a:r>
              <a:rPr lang="en-US" altLang="zh-HK" dirty="0" smtClean="0">
                <a:ea typeface="新細明體" panose="02020500000000000000" pitchFamily="18" charset="-120"/>
              </a:rPr>
              <a:t>Will detect </a:t>
            </a:r>
            <a:r>
              <a:rPr lang="en-US" altLang="zh-HK" dirty="0" err="1" smtClean="0">
                <a:ea typeface="新細明體" panose="02020500000000000000" pitchFamily="18" charset="-120"/>
              </a:rPr>
              <a:t>Vbus</a:t>
            </a:r>
            <a:r>
              <a:rPr lang="en-US" altLang="zh-HK" dirty="0" smtClean="0">
                <a:ea typeface="新細明體" panose="02020500000000000000" pitchFamily="18" charset="-120"/>
              </a:rPr>
              <a:t> current &gt;55mA as for plugged-in</a:t>
            </a:r>
          </a:p>
          <a:p>
            <a:pPr marL="742950" lvl="2" indent="-342900">
              <a:spcBef>
                <a:spcPct val="30000"/>
              </a:spcBef>
            </a:pPr>
            <a:r>
              <a:rPr lang="en-US" altLang="zh-HK" dirty="0" smtClean="0">
                <a:ea typeface="新細明體" panose="02020500000000000000" pitchFamily="18" charset="-120"/>
              </a:rPr>
              <a:t>Will detect </a:t>
            </a:r>
            <a:r>
              <a:rPr lang="en-US" altLang="zh-HK" dirty="0" err="1" smtClean="0">
                <a:ea typeface="新細明體" panose="02020500000000000000" pitchFamily="18" charset="-120"/>
              </a:rPr>
              <a:t>Vbus</a:t>
            </a:r>
            <a:r>
              <a:rPr lang="en-US" altLang="zh-HK" dirty="0" smtClean="0">
                <a:ea typeface="新細明體" panose="02020500000000000000" pitchFamily="18" charset="-120"/>
              </a:rPr>
              <a:t> current &lt;45mA as plugged-out.</a:t>
            </a:r>
          </a:p>
          <a:p>
            <a:pPr marL="0" lvl="1" indent="-342900">
              <a:spcBef>
                <a:spcPct val="30000"/>
              </a:spcBef>
              <a:buNone/>
            </a:pPr>
            <a:r>
              <a:rPr lang="en-US" altLang="zh-HK" sz="1800" b="0" i="1" dirty="0" smtClean="0">
                <a:ea typeface="新細明體" panose="02020500000000000000" pitchFamily="18" charset="-120"/>
              </a:rPr>
              <a:t>(please refer to P.23 to P27 for details)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92967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PI5USB2546/A Power Wake in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Power wake is activated in S4 / S5 mode of the system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CTL1/2/3 &amp; ILIM_SEL = 0011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Select between high power DC-DC converter or low power LDO based on charging requirements</a:t>
            </a: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PI5USB2546/A Power Wake in notebook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When device is connected to the charging port and provide charging current &gt; 55mA (</a:t>
            </a:r>
            <a:r>
              <a:rPr lang="en-US" altLang="zh-HK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typ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), 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STATUS# will pull “</a:t>
            </a:r>
            <a:r>
              <a:rPr lang="en-US" altLang="zh-HK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LOW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” =&gt; the power supplier of the charging port will be switched out from LDO and to DC-DC converter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VBUS turn off for 2s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Current limit auto switch to ILIM_HI =&gt; (depends on the R</a:t>
            </a:r>
            <a:r>
              <a:rPr lang="en-US" altLang="zh-HK" sz="16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ILIM_HI 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- Pin 16 of PI5USB2546/A)</a:t>
            </a: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0764977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 bwMode="auto">
          <a:xfrm>
            <a:off x="6570663" y="2733675"/>
            <a:ext cx="304800" cy="1841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pPr eaLnBrk="1" hangingPunct="1"/>
            <a:r>
              <a:rPr lang="en-US" altLang="zh-HK" dirty="0" smtClean="0">
                <a:ea typeface="新細明體" panose="02020500000000000000" pitchFamily="18" charset="-120"/>
              </a:rPr>
              <a:t>PI5USB2546/A Power Wake in notebook</a:t>
            </a:r>
          </a:p>
        </p:txBody>
      </p:sp>
      <p:grpSp>
        <p:nvGrpSpPr>
          <p:cNvPr id="11268" name="Group 81"/>
          <p:cNvGrpSpPr>
            <a:grpSpLocks/>
          </p:cNvGrpSpPr>
          <p:nvPr/>
        </p:nvGrpSpPr>
        <p:grpSpPr bwMode="auto">
          <a:xfrm>
            <a:off x="198438" y="1295400"/>
            <a:ext cx="7223125" cy="5029200"/>
            <a:chOff x="198120" y="762000"/>
            <a:chExt cx="7345680" cy="5257800"/>
          </a:xfrm>
        </p:grpSpPr>
        <p:sp>
          <p:nvSpPr>
            <p:cNvPr id="11322" name="Rectangle 6"/>
            <p:cNvSpPr>
              <a:spLocks noChangeArrowheads="1"/>
            </p:cNvSpPr>
            <p:nvPr/>
          </p:nvSpPr>
          <p:spPr bwMode="auto">
            <a:xfrm>
              <a:off x="838200" y="762000"/>
              <a:ext cx="20574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mtClean="0">
                <a:solidFill>
                  <a:srgbClr val="FFFFFF"/>
                </a:solidFill>
              </a:endParaRPr>
            </a:p>
          </p:txBody>
        </p:sp>
        <p:cxnSp>
          <p:nvCxnSpPr>
            <p:cNvPr id="11323" name="Straight Connector 11"/>
            <p:cNvCxnSpPr>
              <a:cxnSpLocks noChangeShapeType="1"/>
            </p:cNvCxnSpPr>
            <p:nvPr/>
          </p:nvCxnSpPr>
          <p:spPr bwMode="auto">
            <a:xfrm>
              <a:off x="2688400" y="1771650"/>
              <a:ext cx="1042416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24" name="Rectangle 7"/>
            <p:cNvSpPr>
              <a:spLocks noChangeArrowheads="1"/>
            </p:cNvSpPr>
            <p:nvPr/>
          </p:nvSpPr>
          <p:spPr bwMode="auto">
            <a:xfrm>
              <a:off x="1371600" y="2514600"/>
              <a:ext cx="1371600" cy="114300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814" y="3734450"/>
              <a:ext cx="1370656" cy="22853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733733" y="762000"/>
              <a:ext cx="1980911" cy="518145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1327" name="TextBox 13"/>
            <p:cNvSpPr txBox="1">
              <a:spLocks noChangeArrowheads="1"/>
            </p:cNvSpPr>
            <p:nvPr/>
          </p:nvSpPr>
          <p:spPr bwMode="auto">
            <a:xfrm>
              <a:off x="3752850" y="16002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693" y="1829161"/>
              <a:ext cx="913770" cy="2605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latin typeface="Arial" charset="0"/>
                </a:rPr>
                <a:t>5V LDO</a:t>
              </a:r>
            </a:p>
          </p:txBody>
        </p:sp>
        <p:cxnSp>
          <p:nvCxnSpPr>
            <p:cNvPr id="11329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2076450" y="1502405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0" name="Straight Connector 23"/>
            <p:cNvCxnSpPr>
              <a:cxnSpLocks noChangeShapeType="1"/>
            </p:cNvCxnSpPr>
            <p:nvPr/>
          </p:nvCxnSpPr>
          <p:spPr bwMode="auto">
            <a:xfrm rot="5400000">
              <a:off x="2415937" y="1744107"/>
              <a:ext cx="502920" cy="794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1" name="Straight Arrow Connector 24"/>
            <p:cNvCxnSpPr>
              <a:cxnSpLocks noChangeShapeType="1"/>
            </p:cNvCxnSpPr>
            <p:nvPr/>
          </p:nvCxnSpPr>
          <p:spPr bwMode="auto">
            <a:xfrm flipH="1" flipV="1">
              <a:off x="2514600" y="198120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2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057400" y="198120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33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2520950" y="150495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1295936" y="1371095"/>
              <a:ext cx="913770" cy="2622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latin typeface="Arial" charset="0"/>
                </a:rPr>
                <a:t>5V DC-DC</a:t>
              </a:r>
            </a:p>
          </p:txBody>
        </p:sp>
        <p:sp>
          <p:nvSpPr>
            <p:cNvPr id="11335" name="TextBox 30"/>
            <p:cNvSpPr txBox="1">
              <a:spLocks noChangeArrowheads="1"/>
            </p:cNvSpPr>
            <p:nvPr/>
          </p:nvSpPr>
          <p:spPr bwMode="auto">
            <a:xfrm>
              <a:off x="838200" y="10668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19V</a:t>
              </a:r>
            </a:p>
          </p:txBody>
        </p:sp>
        <p:sp>
          <p:nvSpPr>
            <p:cNvPr id="11336" name="TextBox 31"/>
            <p:cNvSpPr txBox="1">
              <a:spLocks noChangeArrowheads="1"/>
            </p:cNvSpPr>
            <p:nvPr/>
          </p:nvSpPr>
          <p:spPr bwMode="auto">
            <a:xfrm>
              <a:off x="838200" y="19812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EN#</a:t>
              </a:r>
            </a:p>
          </p:txBody>
        </p:sp>
        <p:sp>
          <p:nvSpPr>
            <p:cNvPr id="11337" name="TextBox 33"/>
            <p:cNvSpPr txBox="1">
              <a:spLocks noChangeArrowheads="1"/>
            </p:cNvSpPr>
            <p:nvPr/>
          </p:nvSpPr>
          <p:spPr bwMode="auto">
            <a:xfrm>
              <a:off x="1371600" y="2829580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Embedded Controller</a:t>
              </a:r>
            </a:p>
          </p:txBody>
        </p:sp>
        <p:cxnSp>
          <p:nvCxnSpPr>
            <p:cNvPr id="11338" name="Straight Connector 34"/>
            <p:cNvCxnSpPr>
              <a:cxnSpLocks noChangeShapeType="1"/>
            </p:cNvCxnSpPr>
            <p:nvPr/>
          </p:nvCxnSpPr>
          <p:spPr bwMode="auto">
            <a:xfrm>
              <a:off x="2743200" y="2819400"/>
              <a:ext cx="990600" cy="158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39" name="TextBox 36"/>
            <p:cNvSpPr txBox="1">
              <a:spLocks noChangeArrowheads="1"/>
            </p:cNvSpPr>
            <p:nvPr/>
          </p:nvSpPr>
          <p:spPr bwMode="auto">
            <a:xfrm>
              <a:off x="3733800" y="26670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STATUS#</a:t>
              </a:r>
            </a:p>
          </p:txBody>
        </p:sp>
        <p:sp>
          <p:nvSpPr>
            <p:cNvPr id="11340" name="TextBox 37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CTL1 </a:t>
              </a:r>
            </a:p>
          </p:txBody>
        </p:sp>
        <p:sp>
          <p:nvSpPr>
            <p:cNvPr id="11341" name="TextBox 38"/>
            <p:cNvSpPr txBox="1">
              <a:spLocks noChangeArrowheads="1"/>
            </p:cNvSpPr>
            <p:nvPr/>
          </p:nvSpPr>
          <p:spPr bwMode="auto">
            <a:xfrm>
              <a:off x="3733800" y="3273623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CTL2 </a:t>
              </a:r>
            </a:p>
          </p:txBody>
        </p:sp>
        <p:sp>
          <p:nvSpPr>
            <p:cNvPr id="11342" name="TextBox 39"/>
            <p:cNvSpPr txBox="1">
              <a:spLocks noChangeArrowheads="1"/>
            </p:cNvSpPr>
            <p:nvPr/>
          </p:nvSpPr>
          <p:spPr bwMode="auto">
            <a:xfrm>
              <a:off x="3733800" y="35814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CTL3 </a:t>
              </a:r>
            </a:p>
          </p:txBody>
        </p:sp>
        <p:cxnSp>
          <p:nvCxnSpPr>
            <p:cNvPr id="11343" name="Straight Connector 41"/>
            <p:cNvCxnSpPr>
              <a:cxnSpLocks noChangeShapeType="1"/>
            </p:cNvCxnSpPr>
            <p:nvPr/>
          </p:nvCxnSpPr>
          <p:spPr bwMode="auto">
            <a:xfrm>
              <a:off x="2743200" y="31242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44" name="TextBox 42"/>
            <p:cNvSpPr txBox="1">
              <a:spLocks noChangeArrowheads="1"/>
            </p:cNvSpPr>
            <p:nvPr/>
          </p:nvSpPr>
          <p:spPr bwMode="auto">
            <a:xfrm>
              <a:off x="3738750" y="3879275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ILIM_SEL</a:t>
              </a:r>
            </a:p>
          </p:txBody>
        </p:sp>
        <p:cxnSp>
          <p:nvCxnSpPr>
            <p:cNvPr id="11345" name="Straight Connector 43"/>
            <p:cNvCxnSpPr>
              <a:cxnSpLocks noChangeShapeType="1"/>
            </p:cNvCxnSpPr>
            <p:nvPr/>
          </p:nvCxnSpPr>
          <p:spPr bwMode="auto">
            <a:xfrm>
              <a:off x="3276600" y="3429000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46" name="Straight Connector 44"/>
            <p:cNvCxnSpPr>
              <a:cxnSpLocks noChangeShapeType="1"/>
            </p:cNvCxnSpPr>
            <p:nvPr/>
          </p:nvCxnSpPr>
          <p:spPr bwMode="auto">
            <a:xfrm>
              <a:off x="3288475" y="3721925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47" name="Straight Connector 45"/>
            <p:cNvCxnSpPr>
              <a:cxnSpLocks noChangeShapeType="1"/>
            </p:cNvCxnSpPr>
            <p:nvPr/>
          </p:nvCxnSpPr>
          <p:spPr bwMode="auto">
            <a:xfrm>
              <a:off x="3276600" y="4038600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48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2819400" y="3581400"/>
              <a:ext cx="9144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49" name="Straight Connector 48"/>
            <p:cNvCxnSpPr>
              <a:cxnSpLocks noChangeShapeType="1"/>
            </p:cNvCxnSpPr>
            <p:nvPr/>
          </p:nvCxnSpPr>
          <p:spPr bwMode="auto">
            <a:xfrm rot="5400000">
              <a:off x="656114" y="2620486"/>
              <a:ext cx="82296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50" name="Straight Connector 51"/>
            <p:cNvCxnSpPr>
              <a:cxnSpLocks noChangeShapeType="1"/>
            </p:cNvCxnSpPr>
            <p:nvPr/>
          </p:nvCxnSpPr>
          <p:spPr bwMode="auto">
            <a:xfrm>
              <a:off x="1066800" y="303612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51" name="Straight Connector 52"/>
            <p:cNvCxnSpPr>
              <a:cxnSpLocks noChangeShapeType="1"/>
            </p:cNvCxnSpPr>
            <p:nvPr/>
          </p:nvCxnSpPr>
          <p:spPr bwMode="auto">
            <a:xfrm>
              <a:off x="198120" y="1219200"/>
              <a:ext cx="64008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52" name="TextBox 53"/>
            <p:cNvSpPr txBox="1">
              <a:spLocks noChangeArrowheads="1"/>
            </p:cNvSpPr>
            <p:nvPr/>
          </p:nvSpPr>
          <p:spPr bwMode="auto">
            <a:xfrm>
              <a:off x="838200" y="762000"/>
              <a:ext cx="205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Power Block</a:t>
              </a:r>
            </a:p>
          </p:txBody>
        </p:sp>
        <p:sp>
          <p:nvSpPr>
            <p:cNvPr id="11353" name="TextBox 54"/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1371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USB Host Controller</a:t>
              </a:r>
            </a:p>
          </p:txBody>
        </p:sp>
        <p:sp>
          <p:nvSpPr>
            <p:cNvPr id="11354" name="TextBox 55"/>
            <p:cNvSpPr txBox="1">
              <a:spLocks noChangeArrowheads="1"/>
            </p:cNvSpPr>
            <p:nvPr/>
          </p:nvSpPr>
          <p:spPr bwMode="auto">
            <a:xfrm>
              <a:off x="5029200" y="1600200"/>
              <a:ext cx="685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OUT</a:t>
              </a:r>
            </a:p>
          </p:txBody>
        </p:sp>
        <p:sp>
          <p:nvSpPr>
            <p:cNvPr id="11355" name="TextBox 56"/>
            <p:cNvSpPr txBox="1">
              <a:spLocks noChangeArrowheads="1"/>
            </p:cNvSpPr>
            <p:nvPr/>
          </p:nvSpPr>
          <p:spPr bwMode="auto">
            <a:xfrm>
              <a:off x="4876800" y="2362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D+_IN</a:t>
              </a:r>
            </a:p>
          </p:txBody>
        </p:sp>
        <p:sp>
          <p:nvSpPr>
            <p:cNvPr id="11356" name="TextBox 57"/>
            <p:cNvSpPr txBox="1">
              <a:spLocks noChangeArrowheads="1"/>
            </p:cNvSpPr>
            <p:nvPr/>
          </p:nvSpPr>
          <p:spPr bwMode="auto">
            <a:xfrm>
              <a:off x="4876800" y="1981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D-_IN</a:t>
              </a:r>
            </a:p>
          </p:txBody>
        </p:sp>
        <p:sp>
          <p:nvSpPr>
            <p:cNvPr id="11357" name="TextBox 58"/>
            <p:cNvSpPr txBox="1">
              <a:spLocks noChangeArrowheads="1"/>
            </p:cNvSpPr>
            <p:nvPr/>
          </p:nvSpPr>
          <p:spPr bwMode="auto">
            <a:xfrm>
              <a:off x="4876800" y="2743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GND</a:t>
              </a:r>
            </a:p>
          </p:txBody>
        </p:sp>
        <p:sp>
          <p:nvSpPr>
            <p:cNvPr id="11358" name="TextBox 59"/>
            <p:cNvSpPr txBox="1">
              <a:spLocks noChangeArrowheads="1"/>
            </p:cNvSpPr>
            <p:nvPr/>
          </p:nvSpPr>
          <p:spPr bwMode="auto">
            <a:xfrm>
              <a:off x="4876800" y="4648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ILIM_HI</a:t>
              </a:r>
            </a:p>
          </p:txBody>
        </p:sp>
        <p:sp>
          <p:nvSpPr>
            <p:cNvPr id="11359" name="TextBox 60"/>
            <p:cNvSpPr txBox="1">
              <a:spLocks noChangeArrowheads="1"/>
            </p:cNvSpPr>
            <p:nvPr/>
          </p:nvSpPr>
          <p:spPr bwMode="auto">
            <a:xfrm>
              <a:off x="4648200" y="5070688"/>
              <a:ext cx="1066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ILIM_LO</a:t>
              </a:r>
            </a:p>
          </p:txBody>
        </p:sp>
        <p:sp>
          <p:nvSpPr>
            <p:cNvPr id="11360" name="TextBox 62"/>
            <p:cNvSpPr txBox="1">
              <a:spLocks noChangeArrowheads="1"/>
            </p:cNvSpPr>
            <p:nvPr/>
          </p:nvSpPr>
          <p:spPr bwMode="auto">
            <a:xfrm>
              <a:off x="1905000" y="45720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</a:t>
              </a:r>
            </a:p>
          </p:txBody>
        </p:sp>
        <p:sp>
          <p:nvSpPr>
            <p:cNvPr id="11361" name="TextBox 63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OC#</a:t>
              </a:r>
            </a:p>
          </p:txBody>
        </p:sp>
        <p:cxnSp>
          <p:nvCxnSpPr>
            <p:cNvPr id="11362" name="Straight Connector 64"/>
            <p:cNvCxnSpPr>
              <a:cxnSpLocks noChangeShapeType="1"/>
            </p:cNvCxnSpPr>
            <p:nvPr/>
          </p:nvCxnSpPr>
          <p:spPr bwMode="auto">
            <a:xfrm>
              <a:off x="2743200" y="47244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63" name="TextBox 65"/>
            <p:cNvSpPr txBox="1">
              <a:spLocks noChangeArrowheads="1"/>
            </p:cNvSpPr>
            <p:nvPr/>
          </p:nvSpPr>
          <p:spPr bwMode="auto">
            <a:xfrm>
              <a:off x="3733800" y="4578925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D±OUT</a:t>
              </a:r>
            </a:p>
          </p:txBody>
        </p:sp>
        <p:sp>
          <p:nvSpPr>
            <p:cNvPr id="11364" name="TextBox 6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FAULT#</a:t>
              </a:r>
            </a:p>
          </p:txBody>
        </p:sp>
        <p:cxnSp>
          <p:nvCxnSpPr>
            <p:cNvPr id="11365" name="Straight Connector 67"/>
            <p:cNvCxnSpPr>
              <a:cxnSpLocks noChangeShapeType="1"/>
            </p:cNvCxnSpPr>
            <p:nvPr/>
          </p:nvCxnSpPr>
          <p:spPr bwMode="auto">
            <a:xfrm>
              <a:off x="2743200" y="50292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1366" name="TextBox 68"/>
            <p:cNvSpPr txBox="1">
              <a:spLocks noChangeArrowheads="1"/>
            </p:cNvSpPr>
            <p:nvPr/>
          </p:nvSpPr>
          <p:spPr bwMode="auto">
            <a:xfrm>
              <a:off x="3733800" y="835223"/>
              <a:ext cx="198120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PI5USB2546/A</a:t>
              </a:r>
            </a:p>
          </p:txBody>
        </p:sp>
        <p:sp>
          <p:nvSpPr>
            <p:cNvPr id="70" name="Round Same Side Corner Rectangle 69"/>
            <p:cNvSpPr/>
            <p:nvPr/>
          </p:nvSpPr>
          <p:spPr bwMode="auto">
            <a:xfrm rot="5400000">
              <a:off x="5779113" y="2069572"/>
              <a:ext cx="1548461" cy="456886"/>
            </a:xfrm>
            <a:prstGeom prst="round2SameRect">
              <a:avLst>
                <a:gd name="adj1" fmla="val 21862"/>
                <a:gd name="adj2" fmla="val 0"/>
              </a:avLst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1368" name="TextBox 70"/>
            <p:cNvSpPr txBox="1">
              <a:spLocks noChangeArrowheads="1"/>
            </p:cNvSpPr>
            <p:nvPr/>
          </p:nvSpPr>
          <p:spPr bwMode="auto">
            <a:xfrm>
              <a:off x="6248400" y="1676400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VBUS</a:t>
              </a:r>
            </a:p>
          </p:txBody>
        </p:sp>
        <p:sp>
          <p:nvSpPr>
            <p:cNvPr id="11369" name="TextBox 71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D-</a:t>
              </a:r>
            </a:p>
          </p:txBody>
        </p:sp>
        <p:sp>
          <p:nvSpPr>
            <p:cNvPr id="11370" name="TextBox 72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D+</a:t>
              </a:r>
            </a:p>
          </p:txBody>
        </p:sp>
        <p:sp>
          <p:nvSpPr>
            <p:cNvPr id="11371" name="TextBox 73"/>
            <p:cNvSpPr txBox="1">
              <a:spLocks noChangeArrowheads="1"/>
            </p:cNvSpPr>
            <p:nvPr/>
          </p:nvSpPr>
          <p:spPr bwMode="auto">
            <a:xfrm>
              <a:off x="6248400" y="2771001"/>
              <a:ext cx="1219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GND</a:t>
              </a:r>
            </a:p>
          </p:txBody>
        </p:sp>
        <p:cxnSp>
          <p:nvCxnSpPr>
            <p:cNvPr id="11372" name="Straight Connector 74"/>
            <p:cNvCxnSpPr>
              <a:cxnSpLocks noChangeShapeType="1"/>
            </p:cNvCxnSpPr>
            <p:nvPr/>
          </p:nvCxnSpPr>
          <p:spPr bwMode="auto">
            <a:xfrm>
              <a:off x="5715000" y="2133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73" name="Straight Connector 76"/>
            <p:cNvCxnSpPr>
              <a:cxnSpLocks noChangeShapeType="1"/>
            </p:cNvCxnSpPr>
            <p:nvPr/>
          </p:nvCxnSpPr>
          <p:spPr bwMode="auto">
            <a:xfrm>
              <a:off x="5715000" y="2514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74" name="Straight Connector 78"/>
            <p:cNvCxnSpPr>
              <a:cxnSpLocks noChangeShapeType="1"/>
            </p:cNvCxnSpPr>
            <p:nvPr/>
          </p:nvCxnSpPr>
          <p:spPr bwMode="auto">
            <a:xfrm>
              <a:off x="5715000" y="1752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75" name="Straight Connector 79"/>
            <p:cNvCxnSpPr>
              <a:cxnSpLocks noChangeShapeType="1"/>
            </p:cNvCxnSpPr>
            <p:nvPr/>
          </p:nvCxnSpPr>
          <p:spPr bwMode="auto">
            <a:xfrm>
              <a:off x="5715000" y="2895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269" name="Group 98"/>
          <p:cNvGrpSpPr>
            <a:grpSpLocks/>
          </p:cNvGrpSpPr>
          <p:nvPr/>
        </p:nvGrpSpPr>
        <p:grpSpPr bwMode="auto">
          <a:xfrm>
            <a:off x="6019800" y="5562600"/>
            <a:ext cx="136525" cy="731838"/>
            <a:chOff x="6399816" y="4565938"/>
            <a:chExt cx="188198" cy="1077054"/>
          </a:xfrm>
        </p:grpSpPr>
        <p:cxnSp>
          <p:nvCxnSpPr>
            <p:cNvPr id="11313" name="Straight Connector 84"/>
            <p:cNvCxnSpPr>
              <a:cxnSpLocks noChangeShapeType="1"/>
            </p:cNvCxnSpPr>
            <p:nvPr/>
          </p:nvCxnSpPr>
          <p:spPr bwMode="auto">
            <a:xfrm rot="10800000" flipV="1">
              <a:off x="6414086" y="4841986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4" name="Straight Connector 85"/>
            <p:cNvCxnSpPr>
              <a:cxnSpLocks noChangeShapeType="1"/>
            </p:cNvCxnSpPr>
            <p:nvPr/>
          </p:nvCxnSpPr>
          <p:spPr bwMode="auto">
            <a:xfrm rot="16200000" flipV="1">
              <a:off x="6448744" y="483876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5" name="Straight Connector 88"/>
            <p:cNvCxnSpPr>
              <a:cxnSpLocks noChangeShapeType="1"/>
            </p:cNvCxnSpPr>
            <p:nvPr/>
          </p:nvCxnSpPr>
          <p:spPr bwMode="auto">
            <a:xfrm rot="5400000">
              <a:off x="6450854" y="492028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6" name="Straight Connector 89"/>
            <p:cNvCxnSpPr>
              <a:cxnSpLocks noChangeShapeType="1"/>
            </p:cNvCxnSpPr>
            <p:nvPr/>
          </p:nvCxnSpPr>
          <p:spPr bwMode="auto">
            <a:xfrm rot="16200000" flipV="1">
              <a:off x="6449870" y="5008500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7" name="Straight Connector 90"/>
            <p:cNvCxnSpPr>
              <a:cxnSpLocks noChangeShapeType="1"/>
            </p:cNvCxnSpPr>
            <p:nvPr/>
          </p:nvCxnSpPr>
          <p:spPr bwMode="auto">
            <a:xfrm rot="5400000">
              <a:off x="6446520" y="509435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8" name="Straight Connector 91"/>
            <p:cNvCxnSpPr>
              <a:cxnSpLocks noChangeShapeType="1"/>
            </p:cNvCxnSpPr>
            <p:nvPr/>
          </p:nvCxnSpPr>
          <p:spPr bwMode="auto">
            <a:xfrm rot="16200000" flipV="1">
              <a:off x="6445536" y="518690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9" name="Straight Connector 94"/>
            <p:cNvCxnSpPr>
              <a:cxnSpLocks noChangeShapeType="1"/>
            </p:cNvCxnSpPr>
            <p:nvPr/>
          </p:nvCxnSpPr>
          <p:spPr bwMode="auto">
            <a:xfrm rot="5400000" flipH="1" flipV="1">
              <a:off x="6365844" y="4702304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0" name="Straight Connector 95"/>
            <p:cNvCxnSpPr>
              <a:cxnSpLocks noChangeShapeType="1"/>
            </p:cNvCxnSpPr>
            <p:nvPr/>
          </p:nvCxnSpPr>
          <p:spPr bwMode="auto">
            <a:xfrm rot="10800000" flipV="1">
              <a:off x="6485668" y="5325332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21" name="Straight Connector 96"/>
            <p:cNvCxnSpPr>
              <a:cxnSpLocks noChangeShapeType="1"/>
            </p:cNvCxnSpPr>
            <p:nvPr/>
          </p:nvCxnSpPr>
          <p:spPr bwMode="auto">
            <a:xfrm rot="5400000" flipH="1" flipV="1">
              <a:off x="6344968" y="5505038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270" name="Group 100"/>
          <p:cNvGrpSpPr>
            <a:grpSpLocks/>
          </p:cNvGrpSpPr>
          <p:nvPr/>
        </p:nvGrpSpPr>
        <p:grpSpPr bwMode="auto">
          <a:xfrm>
            <a:off x="6400800" y="5562600"/>
            <a:ext cx="136525" cy="731838"/>
            <a:chOff x="6399816" y="4565938"/>
            <a:chExt cx="188198" cy="1077054"/>
          </a:xfrm>
        </p:grpSpPr>
        <p:cxnSp>
          <p:nvCxnSpPr>
            <p:cNvPr id="11304" name="Straight Connector 101"/>
            <p:cNvCxnSpPr>
              <a:cxnSpLocks noChangeShapeType="1"/>
            </p:cNvCxnSpPr>
            <p:nvPr/>
          </p:nvCxnSpPr>
          <p:spPr bwMode="auto">
            <a:xfrm rot="10800000" flipV="1">
              <a:off x="6414086" y="4841986"/>
              <a:ext cx="91440" cy="4572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5" name="Straight Connector 102"/>
            <p:cNvCxnSpPr>
              <a:cxnSpLocks noChangeShapeType="1"/>
            </p:cNvCxnSpPr>
            <p:nvPr/>
          </p:nvCxnSpPr>
          <p:spPr bwMode="auto">
            <a:xfrm rot="16200000" flipV="1">
              <a:off x="6448744" y="4838764"/>
              <a:ext cx="91440" cy="18288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6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6450854" y="4920282"/>
              <a:ext cx="91440" cy="18288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7" name="Straight Connector 104"/>
            <p:cNvCxnSpPr>
              <a:cxnSpLocks noChangeShapeType="1"/>
            </p:cNvCxnSpPr>
            <p:nvPr/>
          </p:nvCxnSpPr>
          <p:spPr bwMode="auto">
            <a:xfrm rot="16200000" flipV="1">
              <a:off x="6449870" y="5008500"/>
              <a:ext cx="91440" cy="18288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8" name="Straight Connector 105"/>
            <p:cNvCxnSpPr>
              <a:cxnSpLocks noChangeShapeType="1"/>
            </p:cNvCxnSpPr>
            <p:nvPr/>
          </p:nvCxnSpPr>
          <p:spPr bwMode="auto">
            <a:xfrm rot="5400000">
              <a:off x="6446520" y="5094352"/>
              <a:ext cx="91440" cy="18288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9" name="Straight Connector 106"/>
            <p:cNvCxnSpPr>
              <a:cxnSpLocks noChangeShapeType="1"/>
            </p:cNvCxnSpPr>
            <p:nvPr/>
          </p:nvCxnSpPr>
          <p:spPr bwMode="auto">
            <a:xfrm rot="16200000" flipV="1">
              <a:off x="6445536" y="5186904"/>
              <a:ext cx="91440" cy="18288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0" name="Straight Connector 107"/>
            <p:cNvCxnSpPr>
              <a:cxnSpLocks noChangeShapeType="1"/>
            </p:cNvCxnSpPr>
            <p:nvPr/>
          </p:nvCxnSpPr>
          <p:spPr bwMode="auto">
            <a:xfrm rot="5400000" flipH="1" flipV="1">
              <a:off x="6365844" y="4702304"/>
              <a:ext cx="274320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1" name="Straight Connector 108"/>
            <p:cNvCxnSpPr>
              <a:cxnSpLocks noChangeShapeType="1"/>
            </p:cNvCxnSpPr>
            <p:nvPr/>
          </p:nvCxnSpPr>
          <p:spPr bwMode="auto">
            <a:xfrm rot="10800000" flipV="1">
              <a:off x="6485668" y="5325332"/>
              <a:ext cx="91440" cy="4572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12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6344968" y="5505038"/>
              <a:ext cx="274320" cy="15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6294438" y="685800"/>
          <a:ext cx="2743200" cy="584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1143000"/>
              </a:tblGrid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ILIM_SEL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</a:tbl>
          </a:graphicData>
        </a:graphic>
      </p:graphicFrame>
      <p:cxnSp>
        <p:nvCxnSpPr>
          <p:cNvPr id="11288" name="Straight Connector 112"/>
          <p:cNvCxnSpPr>
            <a:cxnSpLocks noChangeShapeType="1"/>
          </p:cNvCxnSpPr>
          <p:nvPr/>
        </p:nvCxnSpPr>
        <p:spPr bwMode="auto">
          <a:xfrm flipV="1">
            <a:off x="5622925" y="5116513"/>
            <a:ext cx="85407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Straight Connector 113"/>
          <p:cNvCxnSpPr>
            <a:cxnSpLocks noChangeShapeType="1"/>
          </p:cNvCxnSpPr>
          <p:nvPr/>
        </p:nvCxnSpPr>
        <p:spPr bwMode="auto">
          <a:xfrm rot="16200000" flipV="1">
            <a:off x="6248400" y="5349875"/>
            <a:ext cx="457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Straight Connector 115"/>
          <p:cNvCxnSpPr>
            <a:cxnSpLocks noChangeShapeType="1"/>
          </p:cNvCxnSpPr>
          <p:nvPr/>
        </p:nvCxnSpPr>
        <p:spPr bwMode="auto">
          <a:xfrm flipV="1">
            <a:off x="5637213" y="5562600"/>
            <a:ext cx="457200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1" name="Straight Arrow Connector 117"/>
          <p:cNvCxnSpPr>
            <a:cxnSpLocks noChangeShapeType="1"/>
          </p:cNvCxnSpPr>
          <p:nvPr/>
        </p:nvCxnSpPr>
        <p:spPr bwMode="auto">
          <a:xfrm rot="16200000" flipH="1">
            <a:off x="5993606" y="6339682"/>
            <a:ext cx="182563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2" name="Straight Arrow Connector 118"/>
          <p:cNvCxnSpPr>
            <a:cxnSpLocks noChangeShapeType="1"/>
          </p:cNvCxnSpPr>
          <p:nvPr/>
        </p:nvCxnSpPr>
        <p:spPr bwMode="auto">
          <a:xfrm rot="16200000" flipH="1">
            <a:off x="6374606" y="6339682"/>
            <a:ext cx="182563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3" name="Rectangle 121"/>
          <p:cNvSpPr>
            <a:spLocks noChangeArrowheads="1"/>
          </p:cNvSpPr>
          <p:nvPr/>
        </p:nvSpPr>
        <p:spPr bwMode="auto">
          <a:xfrm>
            <a:off x="6726238" y="26670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11294" name="Freeform 122"/>
          <p:cNvSpPr>
            <a:spLocks noChangeArrowheads="1"/>
          </p:cNvSpPr>
          <p:nvPr/>
        </p:nvSpPr>
        <p:spPr bwMode="auto">
          <a:xfrm>
            <a:off x="6985000" y="2832100"/>
            <a:ext cx="1392238" cy="1358900"/>
          </a:xfrm>
          <a:custGeom>
            <a:avLst/>
            <a:gdLst>
              <a:gd name="T0" fmla="*/ 0 w 1391093"/>
              <a:gd name="T1" fmla="*/ 0 h 1339703"/>
              <a:gd name="T2" fmla="*/ 223467 w 1391093"/>
              <a:gd name="T3" fmla="*/ 109419 h 1339703"/>
              <a:gd name="T4" fmla="*/ 266033 w 1391093"/>
              <a:gd name="T5" fmla="*/ 459557 h 1339703"/>
              <a:gd name="T6" fmla="*/ 255391 w 1391093"/>
              <a:gd name="T7" fmla="*/ 984765 h 1339703"/>
              <a:gd name="T8" fmla="*/ 351163 w 1391093"/>
              <a:gd name="T9" fmla="*/ 1236428 h 1339703"/>
              <a:gd name="T10" fmla="*/ 595913 w 1391093"/>
              <a:gd name="T11" fmla="*/ 1323962 h 1339703"/>
              <a:gd name="T12" fmla="*/ 1127979 w 1391093"/>
              <a:gd name="T13" fmla="*/ 1367730 h 1339703"/>
              <a:gd name="T14" fmla="*/ 1351446 w 1391093"/>
              <a:gd name="T15" fmla="*/ 1258311 h 1339703"/>
              <a:gd name="T16" fmla="*/ 1372729 w 1391093"/>
              <a:gd name="T17" fmla="*/ 1083242 h 13397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1093"/>
              <a:gd name="T28" fmla="*/ 0 h 1339703"/>
              <a:gd name="T29" fmla="*/ 1391093 w 1391093"/>
              <a:gd name="T30" fmla="*/ 1339703 h 13397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1093" h="1339703">
                <a:moveTo>
                  <a:pt x="0" y="0"/>
                </a:moveTo>
                <a:cubicBezTo>
                  <a:pt x="89490" y="15949"/>
                  <a:pt x="178981" y="31898"/>
                  <a:pt x="223283" y="106326"/>
                </a:cubicBezTo>
                <a:cubicBezTo>
                  <a:pt x="267585" y="180754"/>
                  <a:pt x="260498" y="304800"/>
                  <a:pt x="265814" y="446567"/>
                </a:cubicBezTo>
                <a:cubicBezTo>
                  <a:pt x="271130" y="588334"/>
                  <a:pt x="241004" y="831111"/>
                  <a:pt x="255181" y="956930"/>
                </a:cubicBezTo>
                <a:cubicBezTo>
                  <a:pt x="269358" y="1082749"/>
                  <a:pt x="294167" y="1146544"/>
                  <a:pt x="350874" y="1201479"/>
                </a:cubicBezTo>
                <a:cubicBezTo>
                  <a:pt x="407581" y="1256414"/>
                  <a:pt x="466060" y="1265275"/>
                  <a:pt x="595423" y="1286540"/>
                </a:cubicBezTo>
                <a:cubicBezTo>
                  <a:pt x="724786" y="1307805"/>
                  <a:pt x="1001232" y="1339703"/>
                  <a:pt x="1127051" y="1329070"/>
                </a:cubicBezTo>
                <a:cubicBezTo>
                  <a:pt x="1252870" y="1318437"/>
                  <a:pt x="1309577" y="1268818"/>
                  <a:pt x="1350335" y="1222744"/>
                </a:cubicBezTo>
                <a:cubicBezTo>
                  <a:pt x="1391093" y="1176670"/>
                  <a:pt x="1381346" y="1114646"/>
                  <a:pt x="1371600" y="1052623"/>
                </a:cubicBezTo>
              </a:path>
            </a:pathLst>
          </a:custGeom>
          <a:noFill/>
          <a:ln w="5715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 bwMode="auto">
          <a:xfrm>
            <a:off x="7696200" y="2089150"/>
            <a:ext cx="1295400" cy="1828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21" name="Rounded Rectangle 120"/>
          <p:cNvSpPr/>
          <p:nvPr/>
        </p:nvSpPr>
        <p:spPr bwMode="auto">
          <a:xfrm>
            <a:off x="7839075" y="2274888"/>
            <a:ext cx="1023938" cy="12954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cxnSp>
        <p:nvCxnSpPr>
          <p:cNvPr id="11297" name="Straight Arrow Connector 124"/>
          <p:cNvCxnSpPr>
            <a:cxnSpLocks noChangeShapeType="1"/>
          </p:cNvCxnSpPr>
          <p:nvPr/>
        </p:nvCxnSpPr>
        <p:spPr bwMode="auto">
          <a:xfrm>
            <a:off x="5715000" y="1828800"/>
            <a:ext cx="3810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8" name="Straight Connector 127"/>
          <p:cNvCxnSpPr>
            <a:cxnSpLocks noChangeShapeType="1"/>
          </p:cNvCxnSpPr>
          <p:nvPr/>
        </p:nvCxnSpPr>
        <p:spPr bwMode="auto">
          <a:xfrm>
            <a:off x="2209800" y="2003425"/>
            <a:ext cx="228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9" name="TextBox 125"/>
          <p:cNvSpPr txBox="1">
            <a:spLocks noChangeArrowheads="1"/>
          </p:cNvSpPr>
          <p:nvPr/>
        </p:nvSpPr>
        <p:spPr bwMode="auto">
          <a:xfrm>
            <a:off x="5715000" y="1447800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mtClean="0">
                <a:solidFill>
                  <a:srgbClr val="FF0000"/>
                </a:solidFill>
                <a:ea typeface="新細明體" panose="02020500000000000000" pitchFamily="18" charset="-120"/>
              </a:rPr>
              <a:t>I &gt; 55mA</a:t>
            </a:r>
          </a:p>
        </p:txBody>
      </p:sp>
      <p:sp>
        <p:nvSpPr>
          <p:cNvPr id="11300" name="TextBox 128"/>
          <p:cNvSpPr txBox="1">
            <a:spLocks noChangeArrowheads="1"/>
          </p:cNvSpPr>
          <p:nvPr/>
        </p:nvSpPr>
        <p:spPr bwMode="auto">
          <a:xfrm>
            <a:off x="2497138" y="2968625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HK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/STATUS = L</a:t>
            </a:r>
          </a:p>
        </p:txBody>
      </p:sp>
      <p:sp>
        <p:nvSpPr>
          <p:cNvPr id="11301" name="TextBox 130"/>
          <p:cNvSpPr txBox="1">
            <a:spLocks noChangeArrowheads="1"/>
          </p:cNvSpPr>
          <p:nvPr/>
        </p:nvSpPr>
        <p:spPr bwMode="auto">
          <a:xfrm>
            <a:off x="6705600" y="5486400"/>
            <a:ext cx="1676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mtClean="0">
                <a:solidFill>
                  <a:srgbClr val="FF0000"/>
                </a:solidFill>
                <a:ea typeface="新細明體" panose="02020500000000000000" pitchFamily="18" charset="-120"/>
              </a:rPr>
              <a:t>Current limit change to ILIM_HI</a:t>
            </a:r>
          </a:p>
        </p:txBody>
      </p:sp>
      <p:cxnSp>
        <p:nvCxnSpPr>
          <p:cNvPr id="11302" name="Straight Connector 99"/>
          <p:cNvCxnSpPr>
            <a:cxnSpLocks noChangeShapeType="1"/>
          </p:cNvCxnSpPr>
          <p:nvPr/>
        </p:nvCxnSpPr>
        <p:spPr bwMode="auto">
          <a:xfrm>
            <a:off x="2209800" y="2460625"/>
            <a:ext cx="228600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03" name="Freeform 100"/>
          <p:cNvSpPr>
            <a:spLocks noChangeArrowheads="1"/>
          </p:cNvSpPr>
          <p:nvPr/>
        </p:nvSpPr>
        <p:spPr bwMode="auto">
          <a:xfrm flipV="1">
            <a:off x="2244725" y="2078038"/>
            <a:ext cx="177800" cy="273050"/>
          </a:xfrm>
          <a:custGeom>
            <a:avLst/>
            <a:gdLst>
              <a:gd name="T0" fmla="*/ 177800 w 178130"/>
              <a:gd name="T1" fmla="*/ 0 h 273132"/>
              <a:gd name="T2" fmla="*/ 59267 w 178130"/>
              <a:gd name="T3" fmla="*/ 71231 h 273132"/>
              <a:gd name="T4" fmla="*/ 0 w 178130"/>
              <a:gd name="T5" fmla="*/ 273050 h 273132"/>
              <a:gd name="T6" fmla="*/ 0 60000 65536"/>
              <a:gd name="T7" fmla="*/ 0 60000 65536"/>
              <a:gd name="T8" fmla="*/ 0 60000 65536"/>
              <a:gd name="T9" fmla="*/ 0 w 178130"/>
              <a:gd name="T10" fmla="*/ 0 h 273132"/>
              <a:gd name="T11" fmla="*/ 178130 w 178130"/>
              <a:gd name="T12" fmla="*/ 273132 h 273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130" h="273132">
                <a:moveTo>
                  <a:pt x="178130" y="0"/>
                </a:moveTo>
                <a:cubicBezTo>
                  <a:pt x="133597" y="12865"/>
                  <a:pt x="89065" y="25730"/>
                  <a:pt x="59377" y="71252"/>
                </a:cubicBezTo>
                <a:cubicBezTo>
                  <a:pt x="29689" y="116774"/>
                  <a:pt x="14844" y="194953"/>
                  <a:pt x="0" y="273132"/>
                </a:cubicBezTo>
              </a:path>
            </a:pathLst>
          </a:custGeom>
          <a:solidFill>
            <a:schemeClr val="accent1"/>
          </a:solidFill>
          <a:ln w="28575" algn="ctr">
            <a:solidFill>
              <a:srgbClr val="FFFF00"/>
            </a:solidFill>
            <a:miter lim="800000"/>
            <a:headEnd/>
            <a:tailEnd type="stealth" w="med" len="med"/>
          </a:ln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6720169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PI5USB2546/A Power Wake in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12192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When device is unplugged or device is fully charge and current is drop to &lt; 45mA (</a:t>
            </a:r>
            <a:r>
              <a:rPr lang="en-US" altLang="zh-HK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typ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), 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STATUS# of PI5USB2546 will pull “HIGH” after 15s =&gt; control the low power LDO supplies the standby power of the charging port.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Current limit 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set 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to internally =&gt; 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55mA for LDO</a:t>
            </a:r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47639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pPr eaLnBrk="1" hangingPunct="1"/>
            <a:r>
              <a:rPr lang="en-US" altLang="zh-HK" smtClean="0">
                <a:ea typeface="新細明體" panose="02020500000000000000" pitchFamily="18" charset="-120"/>
              </a:rPr>
              <a:t>Power Wake in notebook</a:t>
            </a:r>
          </a:p>
        </p:txBody>
      </p:sp>
      <p:grpSp>
        <p:nvGrpSpPr>
          <p:cNvPr id="13315" name="Group 81"/>
          <p:cNvGrpSpPr>
            <a:grpSpLocks/>
          </p:cNvGrpSpPr>
          <p:nvPr/>
        </p:nvGrpSpPr>
        <p:grpSpPr bwMode="auto">
          <a:xfrm>
            <a:off x="198438" y="1295400"/>
            <a:ext cx="6659562" cy="5029200"/>
            <a:chOff x="198120" y="762000"/>
            <a:chExt cx="6772283" cy="5257800"/>
          </a:xfrm>
        </p:grpSpPr>
        <p:sp>
          <p:nvSpPr>
            <p:cNvPr id="13366" name="Rectangle 6"/>
            <p:cNvSpPr>
              <a:spLocks noChangeArrowheads="1"/>
            </p:cNvSpPr>
            <p:nvPr/>
          </p:nvSpPr>
          <p:spPr bwMode="auto">
            <a:xfrm>
              <a:off x="838200" y="762000"/>
              <a:ext cx="2057400" cy="1447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mtClean="0">
                <a:solidFill>
                  <a:srgbClr val="FFFFFF"/>
                </a:solidFill>
              </a:endParaRPr>
            </a:p>
          </p:txBody>
        </p:sp>
        <p:cxnSp>
          <p:nvCxnSpPr>
            <p:cNvPr id="13367" name="Straight Connector 11"/>
            <p:cNvCxnSpPr>
              <a:cxnSpLocks noChangeShapeType="1"/>
            </p:cNvCxnSpPr>
            <p:nvPr/>
          </p:nvCxnSpPr>
          <p:spPr bwMode="auto">
            <a:xfrm>
              <a:off x="2688400" y="1771650"/>
              <a:ext cx="1042416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68" name="Rectangle 7"/>
            <p:cNvSpPr>
              <a:spLocks noChangeArrowheads="1"/>
            </p:cNvSpPr>
            <p:nvPr/>
          </p:nvSpPr>
          <p:spPr bwMode="auto">
            <a:xfrm>
              <a:off x="1371600" y="2514600"/>
              <a:ext cx="1371600" cy="114300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mtClean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1767" y="3734450"/>
              <a:ext cx="1372215" cy="228535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733591" y="762000"/>
              <a:ext cx="1980832" cy="518145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3371" name="TextBox 13"/>
            <p:cNvSpPr txBox="1">
              <a:spLocks noChangeArrowheads="1"/>
            </p:cNvSpPr>
            <p:nvPr/>
          </p:nvSpPr>
          <p:spPr bwMode="auto">
            <a:xfrm>
              <a:off x="3752850" y="1600200"/>
              <a:ext cx="381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643" y="1829161"/>
              <a:ext cx="915347" cy="2605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latin typeface="Arial" charset="0"/>
                </a:rPr>
                <a:t>5V LDO</a:t>
              </a:r>
            </a:p>
          </p:txBody>
        </p:sp>
        <p:cxnSp>
          <p:nvCxnSpPr>
            <p:cNvPr id="13373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2076450" y="1502405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4" name="Straight Connector 23"/>
            <p:cNvCxnSpPr>
              <a:cxnSpLocks noChangeShapeType="1"/>
            </p:cNvCxnSpPr>
            <p:nvPr/>
          </p:nvCxnSpPr>
          <p:spPr bwMode="auto">
            <a:xfrm rot="5400000">
              <a:off x="2415937" y="1744107"/>
              <a:ext cx="502920" cy="794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5" name="Straight Arrow Connector 24"/>
            <p:cNvCxnSpPr>
              <a:cxnSpLocks noChangeShapeType="1"/>
            </p:cNvCxnSpPr>
            <p:nvPr/>
          </p:nvCxnSpPr>
          <p:spPr bwMode="auto">
            <a:xfrm flipH="1" flipV="1">
              <a:off x="2514600" y="198120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76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2520950" y="150495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1295892" y="1371095"/>
              <a:ext cx="913734" cy="2622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dirty="0">
                  <a:solidFill>
                    <a:srgbClr val="FFFFFF"/>
                  </a:solidFill>
                  <a:latin typeface="Arial" charset="0"/>
                </a:rPr>
                <a:t>5V DC-DC</a:t>
              </a:r>
            </a:p>
          </p:txBody>
        </p:sp>
        <p:sp>
          <p:nvSpPr>
            <p:cNvPr id="13378" name="TextBox 30"/>
            <p:cNvSpPr txBox="1">
              <a:spLocks noChangeArrowheads="1"/>
            </p:cNvSpPr>
            <p:nvPr/>
          </p:nvSpPr>
          <p:spPr bwMode="auto">
            <a:xfrm>
              <a:off x="838200" y="10668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19V</a:t>
              </a:r>
            </a:p>
          </p:txBody>
        </p:sp>
        <p:sp>
          <p:nvSpPr>
            <p:cNvPr id="13379" name="TextBox 31"/>
            <p:cNvSpPr txBox="1">
              <a:spLocks noChangeArrowheads="1"/>
            </p:cNvSpPr>
            <p:nvPr/>
          </p:nvSpPr>
          <p:spPr bwMode="auto">
            <a:xfrm>
              <a:off x="838200" y="198120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EN#</a:t>
              </a:r>
            </a:p>
          </p:txBody>
        </p:sp>
        <p:sp>
          <p:nvSpPr>
            <p:cNvPr id="13380" name="TextBox 33"/>
            <p:cNvSpPr txBox="1">
              <a:spLocks noChangeArrowheads="1"/>
            </p:cNvSpPr>
            <p:nvPr/>
          </p:nvSpPr>
          <p:spPr bwMode="auto">
            <a:xfrm>
              <a:off x="1371600" y="2829580"/>
              <a:ext cx="1371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Embedded Controller</a:t>
              </a:r>
            </a:p>
          </p:txBody>
        </p:sp>
        <p:cxnSp>
          <p:nvCxnSpPr>
            <p:cNvPr id="13381" name="Straight Connector 34"/>
            <p:cNvCxnSpPr>
              <a:cxnSpLocks noChangeShapeType="1"/>
            </p:cNvCxnSpPr>
            <p:nvPr/>
          </p:nvCxnSpPr>
          <p:spPr bwMode="auto">
            <a:xfrm>
              <a:off x="2743200" y="28194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2" name="TextBox 36"/>
            <p:cNvSpPr txBox="1">
              <a:spLocks noChangeArrowheads="1"/>
            </p:cNvSpPr>
            <p:nvPr/>
          </p:nvSpPr>
          <p:spPr bwMode="auto">
            <a:xfrm>
              <a:off x="3733800" y="26670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STATUS#</a:t>
              </a:r>
            </a:p>
          </p:txBody>
        </p:sp>
        <p:sp>
          <p:nvSpPr>
            <p:cNvPr id="13383" name="TextBox 37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CTL1 </a:t>
              </a:r>
            </a:p>
          </p:txBody>
        </p:sp>
        <p:sp>
          <p:nvSpPr>
            <p:cNvPr id="13384" name="TextBox 38"/>
            <p:cNvSpPr txBox="1">
              <a:spLocks noChangeArrowheads="1"/>
            </p:cNvSpPr>
            <p:nvPr/>
          </p:nvSpPr>
          <p:spPr bwMode="auto">
            <a:xfrm>
              <a:off x="3733800" y="3273623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CTL2 </a:t>
              </a:r>
            </a:p>
          </p:txBody>
        </p:sp>
        <p:sp>
          <p:nvSpPr>
            <p:cNvPr id="13385" name="TextBox 39"/>
            <p:cNvSpPr txBox="1">
              <a:spLocks noChangeArrowheads="1"/>
            </p:cNvSpPr>
            <p:nvPr/>
          </p:nvSpPr>
          <p:spPr bwMode="auto">
            <a:xfrm>
              <a:off x="3733800" y="35814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CTL3 </a:t>
              </a:r>
            </a:p>
          </p:txBody>
        </p:sp>
        <p:cxnSp>
          <p:nvCxnSpPr>
            <p:cNvPr id="13386" name="Straight Connector 41"/>
            <p:cNvCxnSpPr>
              <a:cxnSpLocks noChangeShapeType="1"/>
            </p:cNvCxnSpPr>
            <p:nvPr/>
          </p:nvCxnSpPr>
          <p:spPr bwMode="auto">
            <a:xfrm>
              <a:off x="2743200" y="31242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7" name="TextBox 42"/>
            <p:cNvSpPr txBox="1">
              <a:spLocks noChangeArrowheads="1"/>
            </p:cNvSpPr>
            <p:nvPr/>
          </p:nvSpPr>
          <p:spPr bwMode="auto">
            <a:xfrm>
              <a:off x="3738750" y="3879275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ILIM_SEL</a:t>
              </a:r>
            </a:p>
          </p:txBody>
        </p:sp>
        <p:cxnSp>
          <p:nvCxnSpPr>
            <p:cNvPr id="13388" name="Straight Connector 43"/>
            <p:cNvCxnSpPr>
              <a:cxnSpLocks noChangeShapeType="1"/>
            </p:cNvCxnSpPr>
            <p:nvPr/>
          </p:nvCxnSpPr>
          <p:spPr bwMode="auto">
            <a:xfrm>
              <a:off x="3276600" y="3429000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89" name="Straight Connector 44"/>
            <p:cNvCxnSpPr>
              <a:cxnSpLocks noChangeShapeType="1"/>
            </p:cNvCxnSpPr>
            <p:nvPr/>
          </p:nvCxnSpPr>
          <p:spPr bwMode="auto">
            <a:xfrm>
              <a:off x="3288475" y="3721925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0" name="Straight Connector 45"/>
            <p:cNvCxnSpPr>
              <a:cxnSpLocks noChangeShapeType="1"/>
            </p:cNvCxnSpPr>
            <p:nvPr/>
          </p:nvCxnSpPr>
          <p:spPr bwMode="auto">
            <a:xfrm>
              <a:off x="3276600" y="4038600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1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2819400" y="3581400"/>
              <a:ext cx="9144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2" name="Straight Connector 48"/>
            <p:cNvCxnSpPr>
              <a:cxnSpLocks noChangeShapeType="1"/>
            </p:cNvCxnSpPr>
            <p:nvPr/>
          </p:nvCxnSpPr>
          <p:spPr bwMode="auto">
            <a:xfrm rot="5400000">
              <a:off x="656114" y="2620486"/>
              <a:ext cx="82296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3" name="Straight Connector 51"/>
            <p:cNvCxnSpPr>
              <a:cxnSpLocks noChangeShapeType="1"/>
            </p:cNvCxnSpPr>
            <p:nvPr/>
          </p:nvCxnSpPr>
          <p:spPr bwMode="auto">
            <a:xfrm>
              <a:off x="1066800" y="3036125"/>
              <a:ext cx="3048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4" name="Straight Connector 52"/>
            <p:cNvCxnSpPr>
              <a:cxnSpLocks noChangeShapeType="1"/>
            </p:cNvCxnSpPr>
            <p:nvPr/>
          </p:nvCxnSpPr>
          <p:spPr bwMode="auto">
            <a:xfrm>
              <a:off x="198120" y="1219200"/>
              <a:ext cx="64008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95" name="TextBox 53"/>
            <p:cNvSpPr txBox="1">
              <a:spLocks noChangeArrowheads="1"/>
            </p:cNvSpPr>
            <p:nvPr/>
          </p:nvSpPr>
          <p:spPr bwMode="auto">
            <a:xfrm>
              <a:off x="838200" y="762000"/>
              <a:ext cx="205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Power Block</a:t>
              </a:r>
            </a:p>
          </p:txBody>
        </p:sp>
        <p:sp>
          <p:nvSpPr>
            <p:cNvPr id="13396" name="TextBox 54"/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13716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USB Host Controller</a:t>
              </a:r>
            </a:p>
          </p:txBody>
        </p:sp>
        <p:sp>
          <p:nvSpPr>
            <p:cNvPr id="13397" name="TextBox 55"/>
            <p:cNvSpPr txBox="1">
              <a:spLocks noChangeArrowheads="1"/>
            </p:cNvSpPr>
            <p:nvPr/>
          </p:nvSpPr>
          <p:spPr bwMode="auto">
            <a:xfrm>
              <a:off x="5029200" y="1600200"/>
              <a:ext cx="685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OUT</a:t>
              </a:r>
            </a:p>
          </p:txBody>
        </p:sp>
        <p:sp>
          <p:nvSpPr>
            <p:cNvPr id="13398" name="TextBox 56"/>
            <p:cNvSpPr txBox="1">
              <a:spLocks noChangeArrowheads="1"/>
            </p:cNvSpPr>
            <p:nvPr/>
          </p:nvSpPr>
          <p:spPr bwMode="auto">
            <a:xfrm>
              <a:off x="4876800" y="2362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D+_IN</a:t>
              </a:r>
            </a:p>
          </p:txBody>
        </p:sp>
        <p:sp>
          <p:nvSpPr>
            <p:cNvPr id="13399" name="TextBox 57"/>
            <p:cNvSpPr txBox="1">
              <a:spLocks noChangeArrowheads="1"/>
            </p:cNvSpPr>
            <p:nvPr/>
          </p:nvSpPr>
          <p:spPr bwMode="auto">
            <a:xfrm>
              <a:off x="4876800" y="1981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D-_IN</a:t>
              </a:r>
            </a:p>
          </p:txBody>
        </p:sp>
        <p:sp>
          <p:nvSpPr>
            <p:cNvPr id="13400" name="TextBox 58"/>
            <p:cNvSpPr txBox="1">
              <a:spLocks noChangeArrowheads="1"/>
            </p:cNvSpPr>
            <p:nvPr/>
          </p:nvSpPr>
          <p:spPr bwMode="auto">
            <a:xfrm>
              <a:off x="4876800" y="2743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GND</a:t>
              </a:r>
            </a:p>
          </p:txBody>
        </p:sp>
        <p:sp>
          <p:nvSpPr>
            <p:cNvPr id="13401" name="TextBox 59"/>
            <p:cNvSpPr txBox="1">
              <a:spLocks noChangeArrowheads="1"/>
            </p:cNvSpPr>
            <p:nvPr/>
          </p:nvSpPr>
          <p:spPr bwMode="auto">
            <a:xfrm>
              <a:off x="4876800" y="46482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ILIM_HI</a:t>
              </a:r>
            </a:p>
          </p:txBody>
        </p:sp>
        <p:sp>
          <p:nvSpPr>
            <p:cNvPr id="13402" name="TextBox 60"/>
            <p:cNvSpPr txBox="1">
              <a:spLocks noChangeArrowheads="1"/>
            </p:cNvSpPr>
            <p:nvPr/>
          </p:nvSpPr>
          <p:spPr bwMode="auto">
            <a:xfrm>
              <a:off x="4648200" y="5070688"/>
              <a:ext cx="1066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ILIM_LO</a:t>
              </a:r>
            </a:p>
          </p:txBody>
        </p:sp>
        <p:sp>
          <p:nvSpPr>
            <p:cNvPr id="13403" name="TextBox 62"/>
            <p:cNvSpPr txBox="1">
              <a:spLocks noChangeArrowheads="1"/>
            </p:cNvSpPr>
            <p:nvPr/>
          </p:nvSpPr>
          <p:spPr bwMode="auto">
            <a:xfrm>
              <a:off x="1905000" y="45720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</a:t>
              </a:r>
            </a:p>
          </p:txBody>
        </p:sp>
        <p:sp>
          <p:nvSpPr>
            <p:cNvPr id="13404" name="TextBox 63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838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OC#</a:t>
              </a:r>
            </a:p>
          </p:txBody>
        </p:sp>
        <p:cxnSp>
          <p:nvCxnSpPr>
            <p:cNvPr id="13405" name="Straight Connector 64"/>
            <p:cNvCxnSpPr>
              <a:cxnSpLocks noChangeShapeType="1"/>
            </p:cNvCxnSpPr>
            <p:nvPr/>
          </p:nvCxnSpPr>
          <p:spPr bwMode="auto">
            <a:xfrm>
              <a:off x="2743200" y="47244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06" name="TextBox 65"/>
            <p:cNvSpPr txBox="1">
              <a:spLocks noChangeArrowheads="1"/>
            </p:cNvSpPr>
            <p:nvPr/>
          </p:nvSpPr>
          <p:spPr bwMode="auto">
            <a:xfrm>
              <a:off x="3733800" y="4578925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D±OUT</a:t>
              </a:r>
            </a:p>
          </p:txBody>
        </p:sp>
        <p:sp>
          <p:nvSpPr>
            <p:cNvPr id="13407" name="TextBox 66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2192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FAULT#</a:t>
              </a:r>
            </a:p>
          </p:txBody>
        </p:sp>
        <p:cxnSp>
          <p:nvCxnSpPr>
            <p:cNvPr id="13408" name="Straight Connector 67"/>
            <p:cNvCxnSpPr>
              <a:cxnSpLocks noChangeShapeType="1"/>
            </p:cNvCxnSpPr>
            <p:nvPr/>
          </p:nvCxnSpPr>
          <p:spPr bwMode="auto">
            <a:xfrm>
              <a:off x="2743200" y="5029200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09" name="TextBox 68"/>
            <p:cNvSpPr txBox="1">
              <a:spLocks noChangeArrowheads="1"/>
            </p:cNvSpPr>
            <p:nvPr/>
          </p:nvSpPr>
          <p:spPr bwMode="auto">
            <a:xfrm>
              <a:off x="3733800" y="835223"/>
              <a:ext cx="198120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6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PI5USB2546/A</a:t>
              </a:r>
            </a:p>
          </p:txBody>
        </p:sp>
        <p:sp>
          <p:nvSpPr>
            <p:cNvPr id="70" name="Round Same Side Corner Rectangle 69"/>
            <p:cNvSpPr/>
            <p:nvPr/>
          </p:nvSpPr>
          <p:spPr bwMode="auto">
            <a:xfrm rot="5400000">
              <a:off x="5778858" y="2069581"/>
              <a:ext cx="1548461" cy="456867"/>
            </a:xfrm>
            <a:prstGeom prst="round2SameRect">
              <a:avLst>
                <a:gd name="adj1" fmla="val 21862"/>
                <a:gd name="adj2" fmla="val 0"/>
              </a:avLst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3411" name="TextBox 70"/>
            <p:cNvSpPr txBox="1">
              <a:spLocks noChangeArrowheads="1"/>
            </p:cNvSpPr>
            <p:nvPr/>
          </p:nvSpPr>
          <p:spPr bwMode="auto">
            <a:xfrm>
              <a:off x="6248400" y="1676400"/>
              <a:ext cx="722003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VBUS</a:t>
              </a:r>
            </a:p>
          </p:txBody>
        </p:sp>
        <p:sp>
          <p:nvSpPr>
            <p:cNvPr id="13412" name="TextBox 71"/>
            <p:cNvSpPr txBox="1">
              <a:spLocks noChangeArrowheads="1"/>
            </p:cNvSpPr>
            <p:nvPr/>
          </p:nvSpPr>
          <p:spPr bwMode="auto">
            <a:xfrm>
              <a:off x="6324600" y="1981200"/>
              <a:ext cx="568317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D-</a:t>
              </a:r>
            </a:p>
          </p:txBody>
        </p:sp>
        <p:sp>
          <p:nvSpPr>
            <p:cNvPr id="13413" name="TextBox 72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568317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D+</a:t>
              </a:r>
            </a:p>
          </p:txBody>
        </p:sp>
        <p:sp>
          <p:nvSpPr>
            <p:cNvPr id="13414" name="TextBox 73"/>
            <p:cNvSpPr txBox="1">
              <a:spLocks noChangeArrowheads="1"/>
            </p:cNvSpPr>
            <p:nvPr/>
          </p:nvSpPr>
          <p:spPr bwMode="auto">
            <a:xfrm>
              <a:off x="6248400" y="2771001"/>
              <a:ext cx="722003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GND</a:t>
              </a:r>
            </a:p>
          </p:txBody>
        </p:sp>
        <p:cxnSp>
          <p:nvCxnSpPr>
            <p:cNvPr id="13415" name="Straight Connector 74"/>
            <p:cNvCxnSpPr>
              <a:cxnSpLocks noChangeShapeType="1"/>
            </p:cNvCxnSpPr>
            <p:nvPr/>
          </p:nvCxnSpPr>
          <p:spPr bwMode="auto">
            <a:xfrm>
              <a:off x="5715000" y="2133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416" name="Straight Connector 76"/>
            <p:cNvCxnSpPr>
              <a:cxnSpLocks noChangeShapeType="1"/>
            </p:cNvCxnSpPr>
            <p:nvPr/>
          </p:nvCxnSpPr>
          <p:spPr bwMode="auto">
            <a:xfrm>
              <a:off x="5715000" y="2514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417" name="Straight Connector 78"/>
            <p:cNvCxnSpPr>
              <a:cxnSpLocks noChangeShapeType="1"/>
            </p:cNvCxnSpPr>
            <p:nvPr/>
          </p:nvCxnSpPr>
          <p:spPr bwMode="auto">
            <a:xfrm>
              <a:off x="5715000" y="1752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418" name="Straight Connector 79"/>
            <p:cNvCxnSpPr>
              <a:cxnSpLocks noChangeShapeType="1"/>
            </p:cNvCxnSpPr>
            <p:nvPr/>
          </p:nvCxnSpPr>
          <p:spPr bwMode="auto">
            <a:xfrm>
              <a:off x="5715000" y="2895600"/>
              <a:ext cx="609600" cy="0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419" name="Straight Arrow Connector 25"/>
            <p:cNvCxnSpPr>
              <a:cxnSpLocks noChangeShapeType="1"/>
            </p:cNvCxnSpPr>
            <p:nvPr/>
          </p:nvCxnSpPr>
          <p:spPr bwMode="auto">
            <a:xfrm flipV="1">
              <a:off x="2057400" y="1981200"/>
              <a:ext cx="152400" cy="0"/>
            </a:xfrm>
            <a:prstGeom prst="straightConnector1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3316" name="Group 98"/>
          <p:cNvGrpSpPr>
            <a:grpSpLocks/>
          </p:cNvGrpSpPr>
          <p:nvPr/>
        </p:nvGrpSpPr>
        <p:grpSpPr bwMode="auto">
          <a:xfrm>
            <a:off x="6019800" y="5562600"/>
            <a:ext cx="136525" cy="731838"/>
            <a:chOff x="6399816" y="4565938"/>
            <a:chExt cx="188198" cy="1077054"/>
          </a:xfrm>
        </p:grpSpPr>
        <p:cxnSp>
          <p:nvCxnSpPr>
            <p:cNvPr id="13357" name="Straight Connector 84"/>
            <p:cNvCxnSpPr>
              <a:cxnSpLocks noChangeShapeType="1"/>
            </p:cNvCxnSpPr>
            <p:nvPr/>
          </p:nvCxnSpPr>
          <p:spPr bwMode="auto">
            <a:xfrm rot="10800000" flipV="1">
              <a:off x="6414086" y="4841986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8" name="Straight Connector 85"/>
            <p:cNvCxnSpPr>
              <a:cxnSpLocks noChangeShapeType="1"/>
            </p:cNvCxnSpPr>
            <p:nvPr/>
          </p:nvCxnSpPr>
          <p:spPr bwMode="auto">
            <a:xfrm rot="16200000" flipV="1">
              <a:off x="6448744" y="483876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9" name="Straight Connector 88"/>
            <p:cNvCxnSpPr>
              <a:cxnSpLocks noChangeShapeType="1"/>
            </p:cNvCxnSpPr>
            <p:nvPr/>
          </p:nvCxnSpPr>
          <p:spPr bwMode="auto">
            <a:xfrm rot="5400000">
              <a:off x="6450854" y="492028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0" name="Straight Connector 89"/>
            <p:cNvCxnSpPr>
              <a:cxnSpLocks noChangeShapeType="1"/>
            </p:cNvCxnSpPr>
            <p:nvPr/>
          </p:nvCxnSpPr>
          <p:spPr bwMode="auto">
            <a:xfrm rot="16200000" flipV="1">
              <a:off x="6449870" y="5008500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1" name="Straight Connector 90"/>
            <p:cNvCxnSpPr>
              <a:cxnSpLocks noChangeShapeType="1"/>
            </p:cNvCxnSpPr>
            <p:nvPr/>
          </p:nvCxnSpPr>
          <p:spPr bwMode="auto">
            <a:xfrm rot="5400000">
              <a:off x="6446520" y="509435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2" name="Straight Connector 91"/>
            <p:cNvCxnSpPr>
              <a:cxnSpLocks noChangeShapeType="1"/>
            </p:cNvCxnSpPr>
            <p:nvPr/>
          </p:nvCxnSpPr>
          <p:spPr bwMode="auto">
            <a:xfrm rot="16200000" flipV="1">
              <a:off x="6445536" y="518690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3" name="Straight Connector 94"/>
            <p:cNvCxnSpPr>
              <a:cxnSpLocks noChangeShapeType="1"/>
            </p:cNvCxnSpPr>
            <p:nvPr/>
          </p:nvCxnSpPr>
          <p:spPr bwMode="auto">
            <a:xfrm rot="5400000" flipH="1" flipV="1">
              <a:off x="6365844" y="4702304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4" name="Straight Connector 95"/>
            <p:cNvCxnSpPr>
              <a:cxnSpLocks noChangeShapeType="1"/>
            </p:cNvCxnSpPr>
            <p:nvPr/>
          </p:nvCxnSpPr>
          <p:spPr bwMode="auto">
            <a:xfrm rot="10800000" flipV="1">
              <a:off x="6485668" y="5325332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5" name="Straight Connector 96"/>
            <p:cNvCxnSpPr>
              <a:cxnSpLocks noChangeShapeType="1"/>
            </p:cNvCxnSpPr>
            <p:nvPr/>
          </p:nvCxnSpPr>
          <p:spPr bwMode="auto">
            <a:xfrm rot="5400000" flipH="1" flipV="1">
              <a:off x="6344968" y="5505038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3317" name="Group 100"/>
          <p:cNvGrpSpPr>
            <a:grpSpLocks/>
          </p:cNvGrpSpPr>
          <p:nvPr/>
        </p:nvGrpSpPr>
        <p:grpSpPr bwMode="auto">
          <a:xfrm>
            <a:off x="6400800" y="5562600"/>
            <a:ext cx="136525" cy="731838"/>
            <a:chOff x="6399816" y="4565938"/>
            <a:chExt cx="188198" cy="1077054"/>
          </a:xfrm>
        </p:grpSpPr>
        <p:cxnSp>
          <p:nvCxnSpPr>
            <p:cNvPr id="13348" name="Straight Connector 101"/>
            <p:cNvCxnSpPr>
              <a:cxnSpLocks noChangeShapeType="1"/>
            </p:cNvCxnSpPr>
            <p:nvPr/>
          </p:nvCxnSpPr>
          <p:spPr bwMode="auto">
            <a:xfrm rot="10800000" flipV="1">
              <a:off x="6414086" y="4841986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49" name="Straight Connector 102"/>
            <p:cNvCxnSpPr>
              <a:cxnSpLocks noChangeShapeType="1"/>
            </p:cNvCxnSpPr>
            <p:nvPr/>
          </p:nvCxnSpPr>
          <p:spPr bwMode="auto">
            <a:xfrm rot="16200000" flipV="1">
              <a:off x="6448744" y="483876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0" name="Straight Connector 103"/>
            <p:cNvCxnSpPr>
              <a:cxnSpLocks noChangeShapeType="1"/>
            </p:cNvCxnSpPr>
            <p:nvPr/>
          </p:nvCxnSpPr>
          <p:spPr bwMode="auto">
            <a:xfrm rot="5400000">
              <a:off x="6450854" y="492028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1" name="Straight Connector 104"/>
            <p:cNvCxnSpPr>
              <a:cxnSpLocks noChangeShapeType="1"/>
            </p:cNvCxnSpPr>
            <p:nvPr/>
          </p:nvCxnSpPr>
          <p:spPr bwMode="auto">
            <a:xfrm rot="16200000" flipV="1">
              <a:off x="6449870" y="5008500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2" name="Straight Connector 105"/>
            <p:cNvCxnSpPr>
              <a:cxnSpLocks noChangeShapeType="1"/>
            </p:cNvCxnSpPr>
            <p:nvPr/>
          </p:nvCxnSpPr>
          <p:spPr bwMode="auto">
            <a:xfrm rot="5400000">
              <a:off x="6446520" y="5094352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3" name="Straight Connector 106"/>
            <p:cNvCxnSpPr>
              <a:cxnSpLocks noChangeShapeType="1"/>
            </p:cNvCxnSpPr>
            <p:nvPr/>
          </p:nvCxnSpPr>
          <p:spPr bwMode="auto">
            <a:xfrm rot="16200000" flipV="1">
              <a:off x="6445536" y="5186904"/>
              <a:ext cx="91440" cy="18288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4" name="Straight Connector 107"/>
            <p:cNvCxnSpPr>
              <a:cxnSpLocks noChangeShapeType="1"/>
            </p:cNvCxnSpPr>
            <p:nvPr/>
          </p:nvCxnSpPr>
          <p:spPr bwMode="auto">
            <a:xfrm rot="5400000" flipH="1" flipV="1">
              <a:off x="6365844" y="4702304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5" name="Straight Connector 108"/>
            <p:cNvCxnSpPr>
              <a:cxnSpLocks noChangeShapeType="1"/>
            </p:cNvCxnSpPr>
            <p:nvPr/>
          </p:nvCxnSpPr>
          <p:spPr bwMode="auto">
            <a:xfrm rot="10800000" flipV="1">
              <a:off x="6485668" y="5325332"/>
              <a:ext cx="91440" cy="4572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6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6344968" y="5505038"/>
              <a:ext cx="274320" cy="1588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6248400" y="762000"/>
          <a:ext cx="2743200" cy="584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1143000"/>
              </a:tblGrid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ILIM_SEL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</a:tr>
              <a:tr h="29210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</a:tbl>
          </a:graphicData>
        </a:graphic>
      </p:graphicFrame>
      <p:cxnSp>
        <p:nvCxnSpPr>
          <p:cNvPr id="13335" name="Straight Connector 112"/>
          <p:cNvCxnSpPr>
            <a:cxnSpLocks noChangeShapeType="1"/>
          </p:cNvCxnSpPr>
          <p:nvPr/>
        </p:nvCxnSpPr>
        <p:spPr bwMode="auto">
          <a:xfrm flipV="1">
            <a:off x="5622925" y="5116513"/>
            <a:ext cx="854075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6" name="Straight Connector 113"/>
          <p:cNvCxnSpPr>
            <a:cxnSpLocks noChangeShapeType="1"/>
          </p:cNvCxnSpPr>
          <p:nvPr/>
        </p:nvCxnSpPr>
        <p:spPr bwMode="auto">
          <a:xfrm rot="16200000" flipV="1">
            <a:off x="6248400" y="5349875"/>
            <a:ext cx="457200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7" name="Straight Connector 115"/>
          <p:cNvCxnSpPr>
            <a:cxnSpLocks noChangeShapeType="1"/>
          </p:cNvCxnSpPr>
          <p:nvPr/>
        </p:nvCxnSpPr>
        <p:spPr bwMode="auto">
          <a:xfrm flipV="1">
            <a:off x="5637213" y="5562600"/>
            <a:ext cx="457200" cy="0"/>
          </a:xfrm>
          <a:prstGeom prst="line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8" name="Straight Arrow Connector 117"/>
          <p:cNvCxnSpPr>
            <a:cxnSpLocks noChangeShapeType="1"/>
          </p:cNvCxnSpPr>
          <p:nvPr/>
        </p:nvCxnSpPr>
        <p:spPr bwMode="auto">
          <a:xfrm rot="16200000" flipH="1">
            <a:off x="5993606" y="6339682"/>
            <a:ext cx="182563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39" name="Straight Arrow Connector 118"/>
          <p:cNvCxnSpPr>
            <a:cxnSpLocks noChangeShapeType="1"/>
          </p:cNvCxnSpPr>
          <p:nvPr/>
        </p:nvCxnSpPr>
        <p:spPr bwMode="auto">
          <a:xfrm rot="16200000" flipH="1">
            <a:off x="6374606" y="6339682"/>
            <a:ext cx="182563" cy="0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40" name="Straight Arrow Connector 124"/>
          <p:cNvCxnSpPr>
            <a:cxnSpLocks noChangeShapeType="1"/>
          </p:cNvCxnSpPr>
          <p:nvPr/>
        </p:nvCxnSpPr>
        <p:spPr bwMode="auto">
          <a:xfrm>
            <a:off x="5715000" y="1828800"/>
            <a:ext cx="381000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41" name="Straight Connector 127"/>
          <p:cNvCxnSpPr>
            <a:cxnSpLocks noChangeShapeType="1"/>
          </p:cNvCxnSpPr>
          <p:nvPr/>
        </p:nvCxnSpPr>
        <p:spPr bwMode="auto">
          <a:xfrm>
            <a:off x="2209800" y="2460625"/>
            <a:ext cx="2286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42" name="TextBox 125"/>
          <p:cNvSpPr txBox="1">
            <a:spLocks noChangeArrowheads="1"/>
          </p:cNvSpPr>
          <p:nvPr/>
        </p:nvSpPr>
        <p:spPr bwMode="auto">
          <a:xfrm>
            <a:off x="5715000" y="1447800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mtClean="0">
                <a:solidFill>
                  <a:srgbClr val="FF0000"/>
                </a:solidFill>
                <a:ea typeface="新細明體" panose="02020500000000000000" pitchFamily="18" charset="-120"/>
              </a:rPr>
              <a:t>I &lt; 45mA</a:t>
            </a:r>
          </a:p>
        </p:txBody>
      </p:sp>
      <p:sp>
        <p:nvSpPr>
          <p:cNvPr id="13343" name="TextBox 92"/>
          <p:cNvSpPr txBox="1">
            <a:spLocks noChangeArrowheads="1"/>
          </p:cNvSpPr>
          <p:nvPr/>
        </p:nvSpPr>
        <p:spPr bwMode="auto">
          <a:xfrm>
            <a:off x="6934200" y="2286000"/>
            <a:ext cx="198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Device is un-plugged or Device is fully charged</a:t>
            </a:r>
          </a:p>
        </p:txBody>
      </p:sp>
      <p:sp>
        <p:nvSpPr>
          <p:cNvPr id="13344" name="TextBox 93"/>
          <p:cNvSpPr txBox="1">
            <a:spLocks noChangeArrowheads="1"/>
          </p:cNvSpPr>
          <p:nvPr/>
        </p:nvSpPr>
        <p:spPr bwMode="auto">
          <a:xfrm>
            <a:off x="2497138" y="2743200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HK" sz="13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/STATUS = H</a:t>
            </a:r>
          </a:p>
          <a:p>
            <a:pPr algn="ctr" eaLnBrk="1" hangingPunct="1"/>
            <a:r>
              <a:rPr lang="en-US" altLang="zh-HK" sz="13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After 15s</a:t>
            </a:r>
          </a:p>
        </p:txBody>
      </p:sp>
      <p:sp>
        <p:nvSpPr>
          <p:cNvPr id="13345" name="TextBox 98"/>
          <p:cNvSpPr txBox="1">
            <a:spLocks noChangeArrowheads="1"/>
          </p:cNvSpPr>
          <p:nvPr/>
        </p:nvSpPr>
        <p:spPr bwMode="auto">
          <a:xfrm>
            <a:off x="6781800" y="42672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mtClean="0">
                <a:solidFill>
                  <a:srgbClr val="FF0000"/>
                </a:solidFill>
                <a:ea typeface="新細明體" panose="02020500000000000000" pitchFamily="18" charset="-120"/>
              </a:rPr>
              <a:t>Internal current limit (55mA)</a:t>
            </a:r>
          </a:p>
        </p:txBody>
      </p:sp>
      <p:cxnSp>
        <p:nvCxnSpPr>
          <p:cNvPr id="13346" name="Straight Connector 99"/>
          <p:cNvCxnSpPr>
            <a:cxnSpLocks noChangeShapeType="1"/>
          </p:cNvCxnSpPr>
          <p:nvPr/>
        </p:nvCxnSpPr>
        <p:spPr bwMode="auto">
          <a:xfrm>
            <a:off x="2209800" y="2005013"/>
            <a:ext cx="228600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47" name="Freeform 100"/>
          <p:cNvSpPr>
            <a:spLocks noChangeArrowheads="1"/>
          </p:cNvSpPr>
          <p:nvPr/>
        </p:nvSpPr>
        <p:spPr bwMode="auto">
          <a:xfrm>
            <a:off x="2244725" y="2078038"/>
            <a:ext cx="177800" cy="273050"/>
          </a:xfrm>
          <a:custGeom>
            <a:avLst/>
            <a:gdLst>
              <a:gd name="T0" fmla="*/ 177800 w 178130"/>
              <a:gd name="T1" fmla="*/ 0 h 273132"/>
              <a:gd name="T2" fmla="*/ 59267 w 178130"/>
              <a:gd name="T3" fmla="*/ 71231 h 273132"/>
              <a:gd name="T4" fmla="*/ 0 w 178130"/>
              <a:gd name="T5" fmla="*/ 273050 h 273132"/>
              <a:gd name="T6" fmla="*/ 0 60000 65536"/>
              <a:gd name="T7" fmla="*/ 0 60000 65536"/>
              <a:gd name="T8" fmla="*/ 0 60000 65536"/>
              <a:gd name="T9" fmla="*/ 0 w 178130"/>
              <a:gd name="T10" fmla="*/ 0 h 273132"/>
              <a:gd name="T11" fmla="*/ 178130 w 178130"/>
              <a:gd name="T12" fmla="*/ 273132 h 273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130" h="273132">
                <a:moveTo>
                  <a:pt x="178130" y="0"/>
                </a:moveTo>
                <a:cubicBezTo>
                  <a:pt x="133597" y="12865"/>
                  <a:pt x="89065" y="25730"/>
                  <a:pt x="59377" y="71252"/>
                </a:cubicBezTo>
                <a:cubicBezTo>
                  <a:pt x="29689" y="116774"/>
                  <a:pt x="14844" y="194953"/>
                  <a:pt x="0" y="273132"/>
                </a:cubicBezTo>
              </a:path>
            </a:pathLst>
          </a:custGeom>
          <a:solidFill>
            <a:schemeClr val="accent1"/>
          </a:solidFill>
          <a:ln w="28575" algn="ctr">
            <a:solidFill>
              <a:srgbClr val="FFFF00"/>
            </a:solidFill>
            <a:miter lim="800000"/>
            <a:headEnd/>
            <a:tailEnd type="stealth" w="med" len="med"/>
          </a:ln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0910202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533400"/>
          </a:xfrm>
        </p:spPr>
        <p:txBody>
          <a:bodyPr/>
          <a:lstStyle/>
          <a:p>
            <a:r>
              <a:rPr lang="en-US" dirty="0" smtClean="0"/>
              <a:t>3. Port Power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PI5USB2546/A Port Power Management (PPM)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PPM is activated in S0 (CDP) or S3 - S5 (</a:t>
            </a:r>
            <a:r>
              <a:rPr lang="en-US" altLang="zh-HK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DCP_Auto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) mode of the system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CTL1/2/3 &amp; ILIM_SEL = 1111 or 0111 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Prevents overloading of the system’s power supply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Limiting the total power of USB port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System monitors /STATUS pin for different USB port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Once # of USB port assert /STATUS,  system will toggle the reminding port to a SDP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If the charging current drop to &lt; ILIM_LO + 60mA, /STATUS pin will de-assert and system resume the charging feature for all USB ports.</a:t>
            </a: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36000" cy="5105400"/>
          </a:xfrm>
        </p:spPr>
        <p:txBody>
          <a:bodyPr/>
          <a:lstStyle/>
          <a:p>
            <a:pPr>
              <a:buClr>
                <a:srgbClr val="F8A724"/>
              </a:buClr>
            </a:pPr>
            <a:r>
              <a:rPr lang="en-US" dirty="0" smtClean="0"/>
              <a:t>S0:	  Standard port (500mA) or Charging port (CDP - 1.5A) per USB BC1.2</a:t>
            </a:r>
          </a:p>
          <a:p>
            <a:pPr>
              <a:buClr>
                <a:srgbClr val="F8A724"/>
              </a:buClr>
            </a:pPr>
            <a:r>
              <a:rPr lang="en-US" dirty="0" smtClean="0"/>
              <a:t>S3/S4/S5:	 convert port from a dead port to a dedicated charging port per USB BC1.2, YD/T-1591-2009, and fulfill Samsung Galaxy charger or Apple charger requirements</a:t>
            </a:r>
          </a:p>
        </p:txBody>
      </p:sp>
      <p:sp>
        <p:nvSpPr>
          <p:cNvPr id="15363" name="Rectangle 2"/>
          <p:cNvSpPr txBox="1">
            <a:spLocks noChangeArrowheads="1"/>
          </p:cNvSpPr>
          <p:nvPr/>
        </p:nvSpPr>
        <p:spPr bwMode="auto">
          <a:xfrm>
            <a:off x="91281" y="17315"/>
            <a:ext cx="9113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F1A62B"/>
                </a:solidFill>
                <a:ea typeface="PMingLiU" pitchFamily="18" charset="-120"/>
              </a:rPr>
              <a:t>USB Charging Controller for PC 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643732" y="3581400"/>
            <a:ext cx="4038600" cy="2667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5365" name="Rounded Rectangle 10"/>
          <p:cNvSpPr>
            <a:spLocks noChangeArrowheads="1"/>
          </p:cNvSpPr>
          <p:nvPr/>
        </p:nvSpPr>
        <p:spPr bwMode="auto">
          <a:xfrm>
            <a:off x="990600" y="4343400"/>
            <a:ext cx="1066800" cy="1066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  <a:p>
            <a:r>
              <a:rPr lang="en-US" dirty="0"/>
              <a:t>USB </a:t>
            </a:r>
          </a:p>
          <a:p>
            <a:r>
              <a:rPr lang="en-US" dirty="0"/>
              <a:t>controller</a:t>
            </a:r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4648200" y="4495800"/>
            <a:ext cx="304800" cy="914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15368" name="Straight Connector 14"/>
          <p:cNvCxnSpPr>
            <a:cxnSpLocks noChangeShapeType="1"/>
          </p:cNvCxnSpPr>
          <p:nvPr/>
        </p:nvCxnSpPr>
        <p:spPr bwMode="auto">
          <a:xfrm>
            <a:off x="3886200" y="4724400"/>
            <a:ext cx="762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69" name="Straight Connector 15"/>
          <p:cNvCxnSpPr>
            <a:cxnSpLocks noChangeShapeType="1"/>
          </p:cNvCxnSpPr>
          <p:nvPr/>
        </p:nvCxnSpPr>
        <p:spPr bwMode="auto">
          <a:xfrm>
            <a:off x="3886200" y="5105400"/>
            <a:ext cx="762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0" name="Straight Connector 16"/>
          <p:cNvCxnSpPr>
            <a:cxnSpLocks noChangeShapeType="1"/>
          </p:cNvCxnSpPr>
          <p:nvPr/>
        </p:nvCxnSpPr>
        <p:spPr bwMode="auto">
          <a:xfrm>
            <a:off x="2057400" y="4724400"/>
            <a:ext cx="762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1" name="Straight Connector 17"/>
          <p:cNvCxnSpPr>
            <a:cxnSpLocks noChangeShapeType="1"/>
          </p:cNvCxnSpPr>
          <p:nvPr/>
        </p:nvCxnSpPr>
        <p:spPr bwMode="auto">
          <a:xfrm>
            <a:off x="2057400" y="5105400"/>
            <a:ext cx="762000" cy="1588"/>
          </a:xfrm>
          <a:prstGeom prst="line">
            <a:avLst/>
          </a:prstGeom>
          <a:noFill/>
          <a:ln w="571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2" name="TextBox 20"/>
          <p:cNvSpPr txBox="1">
            <a:spLocks noChangeArrowheads="1"/>
          </p:cNvSpPr>
          <p:nvPr/>
        </p:nvSpPr>
        <p:spPr bwMode="auto">
          <a:xfrm>
            <a:off x="4038600" y="5105400"/>
            <a:ext cx="373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D-</a:t>
            </a:r>
          </a:p>
        </p:txBody>
      </p:sp>
      <p:sp>
        <p:nvSpPr>
          <p:cNvPr id="15373" name="TextBox 21"/>
          <p:cNvSpPr txBox="1">
            <a:spLocks noChangeArrowheads="1"/>
          </p:cNvSpPr>
          <p:nvPr/>
        </p:nvSpPr>
        <p:spPr bwMode="auto">
          <a:xfrm>
            <a:off x="4038600" y="4419600"/>
            <a:ext cx="419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D+</a:t>
            </a:r>
          </a:p>
        </p:txBody>
      </p:sp>
      <p:pic>
        <p:nvPicPr>
          <p:cNvPr id="15374" name="Picture 5" descr="MCj044145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948747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5" name="Freeform 6"/>
          <p:cNvSpPr>
            <a:spLocks/>
          </p:cNvSpPr>
          <p:nvPr/>
        </p:nvSpPr>
        <p:spPr bwMode="auto">
          <a:xfrm>
            <a:off x="4953000" y="4953000"/>
            <a:ext cx="2209800" cy="609600"/>
          </a:xfrm>
          <a:custGeom>
            <a:avLst/>
            <a:gdLst>
              <a:gd name="T0" fmla="*/ 0 w 2669"/>
              <a:gd name="T1" fmla="*/ 2147483647 h 930"/>
              <a:gd name="T2" fmla="*/ 2147483647 w 2669"/>
              <a:gd name="T3" fmla="*/ 2147483647 h 930"/>
              <a:gd name="T4" fmla="*/ 2147483647 w 2669"/>
              <a:gd name="T5" fmla="*/ 2147483647 h 930"/>
              <a:gd name="T6" fmla="*/ 2147483647 w 2669"/>
              <a:gd name="T7" fmla="*/ 2147483647 h 930"/>
              <a:gd name="T8" fmla="*/ 2147483647 w 2669"/>
              <a:gd name="T9" fmla="*/ 2147483647 h 930"/>
              <a:gd name="T10" fmla="*/ 2147483647 w 2669"/>
              <a:gd name="T11" fmla="*/ 2147483647 h 930"/>
              <a:gd name="T12" fmla="*/ 2147483647 w 2669"/>
              <a:gd name="T13" fmla="*/ 2147483647 h 930"/>
              <a:gd name="T14" fmla="*/ 2147483647 w 2669"/>
              <a:gd name="T15" fmla="*/ 2147483647 h 930"/>
              <a:gd name="T16" fmla="*/ 2147483647 w 2669"/>
              <a:gd name="T17" fmla="*/ 2147483647 h 930"/>
              <a:gd name="T18" fmla="*/ 2147483647 w 2669"/>
              <a:gd name="T19" fmla="*/ 2147483647 h 930"/>
              <a:gd name="T20" fmla="*/ 2147483647 w 2669"/>
              <a:gd name="T21" fmla="*/ 2147483647 h 930"/>
              <a:gd name="T22" fmla="*/ 2147483647 w 2669"/>
              <a:gd name="T23" fmla="*/ 2147483647 h 930"/>
              <a:gd name="T24" fmla="*/ 2147483647 w 2669"/>
              <a:gd name="T25" fmla="*/ 2147483647 h 930"/>
              <a:gd name="T26" fmla="*/ 2147483647 w 2669"/>
              <a:gd name="T27" fmla="*/ 2147483647 h 93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669"/>
              <a:gd name="T43" fmla="*/ 0 h 930"/>
              <a:gd name="T44" fmla="*/ 2669 w 2669"/>
              <a:gd name="T45" fmla="*/ 930 h 93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669" h="930">
                <a:moveTo>
                  <a:pt x="0" y="21"/>
                </a:moveTo>
                <a:cubicBezTo>
                  <a:pt x="102" y="10"/>
                  <a:pt x="204" y="0"/>
                  <a:pt x="321" y="21"/>
                </a:cubicBezTo>
                <a:cubicBezTo>
                  <a:pt x="438" y="42"/>
                  <a:pt x="615" y="94"/>
                  <a:pt x="704" y="149"/>
                </a:cubicBezTo>
                <a:cubicBezTo>
                  <a:pt x="793" y="204"/>
                  <a:pt x="831" y="265"/>
                  <a:pt x="854" y="352"/>
                </a:cubicBezTo>
                <a:cubicBezTo>
                  <a:pt x="877" y="439"/>
                  <a:pt x="868" y="597"/>
                  <a:pt x="843" y="669"/>
                </a:cubicBezTo>
                <a:cubicBezTo>
                  <a:pt x="818" y="741"/>
                  <a:pt x="755" y="781"/>
                  <a:pt x="704" y="783"/>
                </a:cubicBezTo>
                <a:cubicBezTo>
                  <a:pt x="653" y="785"/>
                  <a:pt x="561" y="724"/>
                  <a:pt x="537" y="681"/>
                </a:cubicBezTo>
                <a:cubicBezTo>
                  <a:pt x="513" y="638"/>
                  <a:pt x="532" y="565"/>
                  <a:pt x="560" y="522"/>
                </a:cubicBezTo>
                <a:cubicBezTo>
                  <a:pt x="588" y="479"/>
                  <a:pt x="644" y="433"/>
                  <a:pt x="704" y="420"/>
                </a:cubicBezTo>
                <a:cubicBezTo>
                  <a:pt x="764" y="407"/>
                  <a:pt x="784" y="438"/>
                  <a:pt x="922" y="442"/>
                </a:cubicBezTo>
                <a:cubicBezTo>
                  <a:pt x="1060" y="446"/>
                  <a:pt x="1342" y="381"/>
                  <a:pt x="1535" y="442"/>
                </a:cubicBezTo>
                <a:cubicBezTo>
                  <a:pt x="1728" y="503"/>
                  <a:pt x="1914" y="731"/>
                  <a:pt x="2079" y="805"/>
                </a:cubicBezTo>
                <a:cubicBezTo>
                  <a:pt x="2244" y="879"/>
                  <a:pt x="2426" y="930"/>
                  <a:pt x="2524" y="885"/>
                </a:cubicBezTo>
                <a:cubicBezTo>
                  <a:pt x="2622" y="840"/>
                  <a:pt x="2645" y="686"/>
                  <a:pt x="2669" y="533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366" name="Rounded Rectangle 11"/>
          <p:cNvSpPr>
            <a:spLocks noChangeArrowheads="1"/>
          </p:cNvSpPr>
          <p:nvPr/>
        </p:nvSpPr>
        <p:spPr bwMode="auto">
          <a:xfrm>
            <a:off x="2438400" y="4038600"/>
            <a:ext cx="1447800" cy="1752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/>
              <a:t>Pericom’s</a:t>
            </a:r>
            <a:r>
              <a:rPr lang="en-US" dirty="0"/>
              <a:t> </a:t>
            </a:r>
          </a:p>
          <a:p>
            <a:pPr algn="ctr"/>
            <a:r>
              <a:rPr lang="en-US" dirty="0" smtClean="0"/>
              <a:t>USB </a:t>
            </a:r>
          </a:p>
          <a:p>
            <a:pPr algn="ctr"/>
            <a:r>
              <a:rPr lang="en-US" dirty="0" smtClean="0"/>
              <a:t>Charger IC</a:t>
            </a:r>
            <a:endParaRPr lang="en-US" dirty="0"/>
          </a:p>
        </p:txBody>
      </p:sp>
      <p:pic>
        <p:nvPicPr>
          <p:cNvPr id="16" name="Picture 29" descr="the%20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254230" cy="25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867499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 bwMode="auto">
          <a:xfrm>
            <a:off x="6553200" y="4473575"/>
            <a:ext cx="304800" cy="1841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pPr eaLnBrk="1" hangingPunct="1"/>
            <a:r>
              <a:rPr lang="en-US" altLang="zh-HK" dirty="0" smtClean="0">
                <a:ea typeface="新細明體" panose="02020500000000000000" pitchFamily="18" charset="-120"/>
              </a:rPr>
              <a:t>PPM in notebook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85800" y="914400"/>
            <a:ext cx="4271107" cy="4980656"/>
            <a:chOff x="1371600" y="762001"/>
            <a:chExt cx="4343400" cy="5207049"/>
          </a:xfrm>
        </p:grpSpPr>
        <p:sp>
          <p:nvSpPr>
            <p:cNvPr id="13368" name="Rectangle 7"/>
            <p:cNvSpPr>
              <a:spLocks noChangeArrowheads="1"/>
            </p:cNvSpPr>
            <p:nvPr/>
          </p:nvSpPr>
          <p:spPr bwMode="auto">
            <a:xfrm>
              <a:off x="1371600" y="1465118"/>
              <a:ext cx="1371600" cy="114300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733591" y="762001"/>
              <a:ext cx="1980832" cy="254923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1200" dirty="0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3380" name="TextBox 33"/>
            <p:cNvSpPr txBox="1">
              <a:spLocks noChangeArrowheads="1"/>
            </p:cNvSpPr>
            <p:nvPr/>
          </p:nvSpPr>
          <p:spPr bwMode="auto">
            <a:xfrm>
              <a:off x="1371600" y="1780098"/>
              <a:ext cx="1371599" cy="54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Embedded Controller</a:t>
              </a:r>
            </a:p>
          </p:txBody>
        </p:sp>
        <p:cxnSp>
          <p:nvCxnSpPr>
            <p:cNvPr id="13381" name="Straight Connector 34"/>
            <p:cNvCxnSpPr>
              <a:cxnSpLocks noChangeShapeType="1"/>
            </p:cNvCxnSpPr>
            <p:nvPr/>
          </p:nvCxnSpPr>
          <p:spPr bwMode="auto">
            <a:xfrm>
              <a:off x="2743200" y="1769919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2" name="TextBox 36"/>
            <p:cNvSpPr txBox="1">
              <a:spLocks noChangeArrowheads="1"/>
            </p:cNvSpPr>
            <p:nvPr/>
          </p:nvSpPr>
          <p:spPr bwMode="auto">
            <a:xfrm>
              <a:off x="3733799" y="1617518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STATUS#</a:t>
              </a:r>
            </a:p>
          </p:txBody>
        </p:sp>
        <p:sp>
          <p:nvSpPr>
            <p:cNvPr id="13383" name="TextBox 37"/>
            <p:cNvSpPr txBox="1">
              <a:spLocks noChangeArrowheads="1"/>
            </p:cNvSpPr>
            <p:nvPr/>
          </p:nvSpPr>
          <p:spPr bwMode="auto">
            <a:xfrm>
              <a:off x="3733799" y="1922319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CTL1 </a:t>
              </a:r>
            </a:p>
          </p:txBody>
        </p:sp>
        <p:sp>
          <p:nvSpPr>
            <p:cNvPr id="13384" name="TextBox 38"/>
            <p:cNvSpPr txBox="1">
              <a:spLocks noChangeArrowheads="1"/>
            </p:cNvSpPr>
            <p:nvPr/>
          </p:nvSpPr>
          <p:spPr bwMode="auto">
            <a:xfrm>
              <a:off x="3733799" y="2224141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CTL2 </a:t>
              </a:r>
            </a:p>
          </p:txBody>
        </p:sp>
        <p:sp>
          <p:nvSpPr>
            <p:cNvPr id="13385" name="TextBox 39"/>
            <p:cNvSpPr txBox="1">
              <a:spLocks noChangeArrowheads="1"/>
            </p:cNvSpPr>
            <p:nvPr/>
          </p:nvSpPr>
          <p:spPr bwMode="auto">
            <a:xfrm>
              <a:off x="3733799" y="2531918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CTL3 </a:t>
              </a:r>
            </a:p>
          </p:txBody>
        </p:sp>
        <p:cxnSp>
          <p:nvCxnSpPr>
            <p:cNvPr id="13386" name="Straight Connector 41"/>
            <p:cNvCxnSpPr>
              <a:cxnSpLocks noChangeShapeType="1"/>
            </p:cNvCxnSpPr>
            <p:nvPr/>
          </p:nvCxnSpPr>
          <p:spPr bwMode="auto">
            <a:xfrm>
              <a:off x="2743200" y="2074719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7" name="TextBox 42"/>
            <p:cNvSpPr txBox="1">
              <a:spLocks noChangeArrowheads="1"/>
            </p:cNvSpPr>
            <p:nvPr/>
          </p:nvSpPr>
          <p:spPr bwMode="auto">
            <a:xfrm>
              <a:off x="3738750" y="2829793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ILIM_SEL</a:t>
              </a:r>
            </a:p>
          </p:txBody>
        </p:sp>
        <p:cxnSp>
          <p:nvCxnSpPr>
            <p:cNvPr id="13388" name="Straight Connector 43"/>
            <p:cNvCxnSpPr>
              <a:cxnSpLocks noChangeShapeType="1"/>
            </p:cNvCxnSpPr>
            <p:nvPr/>
          </p:nvCxnSpPr>
          <p:spPr bwMode="auto">
            <a:xfrm>
              <a:off x="3276600" y="2379518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89" name="Straight Connector 44"/>
            <p:cNvCxnSpPr>
              <a:cxnSpLocks noChangeShapeType="1"/>
            </p:cNvCxnSpPr>
            <p:nvPr/>
          </p:nvCxnSpPr>
          <p:spPr bwMode="auto">
            <a:xfrm>
              <a:off x="3288475" y="2672444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0" name="Straight Connector 45"/>
            <p:cNvCxnSpPr>
              <a:cxnSpLocks noChangeShapeType="1"/>
            </p:cNvCxnSpPr>
            <p:nvPr/>
          </p:nvCxnSpPr>
          <p:spPr bwMode="auto">
            <a:xfrm>
              <a:off x="3276600" y="2989118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1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2819400" y="2531918"/>
              <a:ext cx="9144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96" name="TextBox 54"/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1371599" cy="48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USB Host Controller</a:t>
              </a:r>
            </a:p>
          </p:txBody>
        </p:sp>
        <p:sp>
          <p:nvSpPr>
            <p:cNvPr id="13401" name="TextBox 59"/>
            <p:cNvSpPr txBox="1">
              <a:spLocks noChangeArrowheads="1"/>
            </p:cNvSpPr>
            <p:nvPr/>
          </p:nvSpPr>
          <p:spPr bwMode="auto">
            <a:xfrm>
              <a:off x="4876800" y="46482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ILIM_HI</a:t>
              </a:r>
            </a:p>
          </p:txBody>
        </p:sp>
        <p:sp>
          <p:nvSpPr>
            <p:cNvPr id="13402" name="TextBox 60"/>
            <p:cNvSpPr txBox="1">
              <a:spLocks noChangeArrowheads="1"/>
            </p:cNvSpPr>
            <p:nvPr/>
          </p:nvSpPr>
          <p:spPr bwMode="auto">
            <a:xfrm>
              <a:off x="4648200" y="5070688"/>
              <a:ext cx="10668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ILIM_LO</a:t>
              </a:r>
            </a:p>
          </p:txBody>
        </p:sp>
        <p:sp>
          <p:nvSpPr>
            <p:cNvPr id="13403" name="TextBox 62"/>
            <p:cNvSpPr txBox="1">
              <a:spLocks noChangeArrowheads="1"/>
            </p:cNvSpPr>
            <p:nvPr/>
          </p:nvSpPr>
          <p:spPr bwMode="auto">
            <a:xfrm>
              <a:off x="1905000" y="45720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</a:t>
              </a:r>
            </a:p>
          </p:txBody>
        </p:sp>
        <p:sp>
          <p:nvSpPr>
            <p:cNvPr id="13404" name="TextBox 63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OC#</a:t>
              </a:r>
            </a:p>
          </p:txBody>
        </p:sp>
        <p:sp>
          <p:nvSpPr>
            <p:cNvPr id="13409" name="TextBox 68"/>
            <p:cNvSpPr txBox="1">
              <a:spLocks noChangeArrowheads="1"/>
            </p:cNvSpPr>
            <p:nvPr/>
          </p:nvSpPr>
          <p:spPr bwMode="auto">
            <a:xfrm>
              <a:off x="3733799" y="835223"/>
              <a:ext cx="1981200" cy="32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PI5USB2546 – U1</a:t>
              </a:r>
            </a:p>
          </p:txBody>
        </p:sp>
      </p:grp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6248400" y="685800"/>
          <a:ext cx="2743200" cy="73152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1143000"/>
              </a:tblGrid>
              <a:tr h="18288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ILIM_SEL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  <a:tr h="18288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</a:tbl>
          </a:graphicData>
        </a:graphic>
      </p:graphicFrame>
      <p:sp>
        <p:nvSpPr>
          <p:cNvPr id="13345" name="TextBox 98"/>
          <p:cNvSpPr txBox="1">
            <a:spLocks noChangeArrowheads="1"/>
          </p:cNvSpPr>
          <p:nvPr/>
        </p:nvSpPr>
        <p:spPr bwMode="auto">
          <a:xfrm>
            <a:off x="5029200" y="2002631"/>
            <a:ext cx="167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chemeClr val="accent4">
                    <a:lumMod val="50000"/>
                  </a:schemeClr>
                </a:solidFill>
                <a:ea typeface="新細明體" panose="02020500000000000000" pitchFamily="18" charset="-120"/>
              </a:rPr>
              <a:t>USB signal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989263" y="3810001"/>
            <a:ext cx="1947862" cy="24383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3" name="TextBox 36"/>
          <p:cNvSpPr txBox="1">
            <a:spLocks noChangeArrowheads="1"/>
          </p:cNvSpPr>
          <p:nvPr/>
        </p:nvSpPr>
        <p:spPr bwMode="auto">
          <a:xfrm>
            <a:off x="2989468" y="4628322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STATUS#</a:t>
            </a:r>
          </a:p>
        </p:txBody>
      </p:sp>
      <p:sp>
        <p:nvSpPr>
          <p:cNvPr id="94" name="TextBox 37"/>
          <p:cNvSpPr txBox="1">
            <a:spLocks noChangeArrowheads="1"/>
          </p:cNvSpPr>
          <p:nvPr/>
        </p:nvSpPr>
        <p:spPr bwMode="auto">
          <a:xfrm>
            <a:off x="2989468" y="4919870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CTL1 </a:t>
            </a:r>
          </a:p>
        </p:txBody>
      </p:sp>
      <p:sp>
        <p:nvSpPr>
          <p:cNvPr id="95" name="TextBox 38"/>
          <p:cNvSpPr txBox="1">
            <a:spLocks noChangeArrowheads="1"/>
          </p:cNvSpPr>
          <p:nvPr/>
        </p:nvSpPr>
        <p:spPr bwMode="auto">
          <a:xfrm>
            <a:off x="2989468" y="5208570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CTL2 </a:t>
            </a:r>
          </a:p>
        </p:txBody>
      </p:sp>
      <p:sp>
        <p:nvSpPr>
          <p:cNvPr id="96" name="TextBox 39"/>
          <p:cNvSpPr txBox="1">
            <a:spLocks noChangeArrowheads="1"/>
          </p:cNvSpPr>
          <p:nvPr/>
        </p:nvSpPr>
        <p:spPr bwMode="auto">
          <a:xfrm>
            <a:off x="2989468" y="5502965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CTL3 </a:t>
            </a:r>
          </a:p>
        </p:txBody>
      </p:sp>
      <p:sp>
        <p:nvSpPr>
          <p:cNvPr id="97" name="TextBox 42"/>
          <p:cNvSpPr txBox="1">
            <a:spLocks noChangeArrowheads="1"/>
          </p:cNvSpPr>
          <p:nvPr/>
        </p:nvSpPr>
        <p:spPr bwMode="auto">
          <a:xfrm>
            <a:off x="2994336" y="5787889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ILIM_SEL</a:t>
            </a:r>
          </a:p>
        </p:txBody>
      </p:sp>
      <p:sp>
        <p:nvSpPr>
          <p:cNvPr id="102" name="TextBox 68"/>
          <p:cNvSpPr txBox="1">
            <a:spLocks noChangeArrowheads="1"/>
          </p:cNvSpPr>
          <p:nvPr/>
        </p:nvSpPr>
        <p:spPr bwMode="auto">
          <a:xfrm>
            <a:off x="2989468" y="3880039"/>
            <a:ext cx="1948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HK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PI5USB2546 – U2</a:t>
            </a:r>
          </a:p>
        </p:txBody>
      </p:sp>
      <p:sp>
        <p:nvSpPr>
          <p:cNvPr id="113" name="Round Same Side Corner Rectangle 112"/>
          <p:cNvSpPr/>
          <p:nvPr/>
        </p:nvSpPr>
        <p:spPr bwMode="auto">
          <a:xfrm rot="5400000">
            <a:off x="5969000" y="1811337"/>
            <a:ext cx="1023937" cy="449263"/>
          </a:xfrm>
          <a:prstGeom prst="round2SameRect">
            <a:avLst>
              <a:gd name="adj1" fmla="val 21862"/>
              <a:gd name="adj2" fmla="val 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cxnSp>
        <p:nvCxnSpPr>
          <p:cNvPr id="114" name="Straight Connector 41"/>
          <p:cNvCxnSpPr>
            <a:cxnSpLocks noChangeShapeType="1"/>
          </p:cNvCxnSpPr>
          <p:nvPr/>
        </p:nvCxnSpPr>
        <p:spPr bwMode="auto">
          <a:xfrm>
            <a:off x="1295400" y="5056496"/>
            <a:ext cx="1700856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5" name="Straight Connector 43"/>
          <p:cNvCxnSpPr>
            <a:cxnSpLocks noChangeShapeType="1"/>
          </p:cNvCxnSpPr>
          <p:nvPr/>
        </p:nvCxnSpPr>
        <p:spPr bwMode="auto">
          <a:xfrm>
            <a:off x="2546666" y="5358985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Straight Connector 44"/>
          <p:cNvCxnSpPr>
            <a:cxnSpLocks noChangeShapeType="1"/>
          </p:cNvCxnSpPr>
          <p:nvPr/>
        </p:nvCxnSpPr>
        <p:spPr bwMode="auto">
          <a:xfrm>
            <a:off x="2558344" y="5639175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Straight Connector 45"/>
          <p:cNvCxnSpPr>
            <a:cxnSpLocks noChangeShapeType="1"/>
          </p:cNvCxnSpPr>
          <p:nvPr/>
        </p:nvCxnSpPr>
        <p:spPr bwMode="auto">
          <a:xfrm>
            <a:off x="2546666" y="5942081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Connector 47"/>
          <p:cNvCxnSpPr>
            <a:cxnSpLocks noChangeShapeType="1"/>
          </p:cNvCxnSpPr>
          <p:nvPr/>
        </p:nvCxnSpPr>
        <p:spPr bwMode="auto">
          <a:xfrm rot="5400000" flipH="1" flipV="1">
            <a:off x="2109345" y="5504738"/>
            <a:ext cx="874643" cy="1562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Straight Connector 41"/>
          <p:cNvCxnSpPr>
            <a:cxnSpLocks noChangeShapeType="1"/>
          </p:cNvCxnSpPr>
          <p:nvPr/>
        </p:nvCxnSpPr>
        <p:spPr bwMode="auto">
          <a:xfrm rot="5400000" flipH="1" flipV="1">
            <a:off x="706009" y="3714385"/>
            <a:ext cx="2093976" cy="794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Connector 34"/>
          <p:cNvCxnSpPr>
            <a:cxnSpLocks noChangeShapeType="1"/>
          </p:cNvCxnSpPr>
          <p:nvPr/>
        </p:nvCxnSpPr>
        <p:spPr bwMode="auto">
          <a:xfrm flipV="1">
            <a:off x="1752600" y="4766467"/>
            <a:ext cx="1261872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Straight Connector 41"/>
          <p:cNvCxnSpPr>
            <a:cxnSpLocks noChangeShapeType="1"/>
          </p:cNvCxnSpPr>
          <p:nvPr/>
        </p:nvCxnSpPr>
        <p:spPr bwMode="auto">
          <a:xfrm rot="5400000" flipH="1" flipV="1">
            <a:off x="116153" y="3873543"/>
            <a:ext cx="2386584" cy="794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 flipV="1">
            <a:off x="4956339" y="1828800"/>
            <a:ext cx="12801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flipV="1">
            <a:off x="4925703" y="4441031"/>
            <a:ext cx="12801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31" name="TextBox 98"/>
          <p:cNvSpPr txBox="1">
            <a:spLocks noChangeArrowheads="1"/>
          </p:cNvSpPr>
          <p:nvPr/>
        </p:nvSpPr>
        <p:spPr bwMode="auto">
          <a:xfrm>
            <a:off x="4993944" y="4593431"/>
            <a:ext cx="167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chemeClr val="accent4">
                    <a:lumMod val="50000"/>
                  </a:schemeClr>
                </a:solidFill>
                <a:ea typeface="新細明體" panose="02020500000000000000" pitchFamily="18" charset="-120"/>
              </a:rPr>
              <a:t>USB signal</a:t>
            </a:r>
          </a:p>
        </p:txBody>
      </p:sp>
      <p:sp>
        <p:nvSpPr>
          <p:cNvPr id="132" name="TextBox 98"/>
          <p:cNvSpPr txBox="1">
            <a:spLocks noChangeArrowheads="1"/>
          </p:cNvSpPr>
          <p:nvPr/>
        </p:nvSpPr>
        <p:spPr bwMode="auto">
          <a:xfrm>
            <a:off x="5181600" y="6248400"/>
            <a:ext cx="3962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100" b="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Remark: USB signal including </a:t>
            </a:r>
            <a:r>
              <a:rPr lang="en-US" altLang="zh-HK" sz="1100" b="0" i="1" dirty="0" err="1" smtClean="0">
                <a:solidFill>
                  <a:srgbClr val="FF0000"/>
                </a:solidFill>
                <a:ea typeface="新細明體" panose="02020500000000000000" pitchFamily="18" charset="-120"/>
              </a:rPr>
              <a:t>Vbus</a:t>
            </a:r>
            <a:r>
              <a:rPr lang="en-US" altLang="zh-HK" sz="1100" b="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D+, D- and GND signal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4943061" y="5486400"/>
            <a:ext cx="281211" cy="694945"/>
            <a:chOff x="4943061" y="5486400"/>
            <a:chExt cx="281211" cy="694945"/>
          </a:xfrm>
        </p:grpSpPr>
        <p:grpSp>
          <p:nvGrpSpPr>
            <p:cNvPr id="157" name="Group 156"/>
            <p:cNvGrpSpPr/>
            <p:nvPr/>
          </p:nvGrpSpPr>
          <p:grpSpPr>
            <a:xfrm>
              <a:off x="5105400" y="5486400"/>
              <a:ext cx="118872" cy="694945"/>
              <a:chOff x="5105400" y="5486400"/>
              <a:chExt cx="118872" cy="694945"/>
            </a:xfrm>
          </p:grpSpPr>
          <p:grpSp>
            <p:nvGrpSpPr>
              <p:cNvPr id="133" name="Group 98"/>
              <p:cNvGrpSpPr>
                <a:grpSpLocks/>
              </p:cNvGrpSpPr>
              <p:nvPr/>
            </p:nvGrpSpPr>
            <p:grpSpPr bwMode="auto">
              <a:xfrm>
                <a:off x="5105400" y="5486400"/>
                <a:ext cx="118872" cy="548640"/>
                <a:chOff x="6399816" y="4565938"/>
                <a:chExt cx="188198" cy="1077054"/>
              </a:xfrm>
            </p:grpSpPr>
            <p:cxnSp>
              <p:nvCxnSpPr>
                <p:cNvPr id="134" name="Straight Connector 8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5" name="Straight Connector 8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6" name="Straight Connector 8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7" name="Straight Connector 8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8" name="Straight Connector 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9" name="Straight Connector 9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0" name="Straight Connector 9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1" name="Straight Connector 9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2" name="Straight Connector 9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56" name="Straight Arrow Connector 155"/>
              <p:cNvCxnSpPr/>
              <p:nvPr/>
            </p:nvCxnSpPr>
            <p:spPr bwMode="auto">
              <a:xfrm rot="5400000">
                <a:off x="5085919" y="6105542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0" name="Straight Connector 159"/>
            <p:cNvCxnSpPr/>
            <p:nvPr/>
          </p:nvCxnSpPr>
          <p:spPr bwMode="auto">
            <a:xfrm rot="10800000">
              <a:off x="4943061" y="5497927"/>
              <a:ext cx="228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" name="Group 163"/>
          <p:cNvGrpSpPr/>
          <p:nvPr/>
        </p:nvGrpSpPr>
        <p:grpSpPr>
          <a:xfrm>
            <a:off x="4915893" y="5334000"/>
            <a:ext cx="689379" cy="838200"/>
            <a:chOff x="4915893" y="5334000"/>
            <a:chExt cx="689379" cy="8382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5486400" y="5486400"/>
              <a:ext cx="118872" cy="685800"/>
              <a:chOff x="5486400" y="5486400"/>
              <a:chExt cx="118872" cy="685800"/>
            </a:xfrm>
          </p:grpSpPr>
          <p:grpSp>
            <p:nvGrpSpPr>
              <p:cNvPr id="143" name="Group 100"/>
              <p:cNvGrpSpPr>
                <a:grpSpLocks/>
              </p:cNvGrpSpPr>
              <p:nvPr/>
            </p:nvGrpSpPr>
            <p:grpSpPr bwMode="auto">
              <a:xfrm>
                <a:off x="5486400" y="5486400"/>
                <a:ext cx="118872" cy="548640"/>
                <a:chOff x="6399816" y="4565938"/>
                <a:chExt cx="188198" cy="1077054"/>
              </a:xfrm>
            </p:grpSpPr>
            <p:cxnSp>
              <p:nvCxnSpPr>
                <p:cNvPr id="144" name="Straight Connector 101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5" name="Straight Connector 102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6" name="Straight Connector 1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7" name="Straight Connector 10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8" name="Straight Connector 1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9" name="Straight Connector 10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0" name="Straight Connector 10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1" name="Straight Connector 10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2" name="Straight Connector 10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54" name="Straight Arrow Connector 153"/>
              <p:cNvCxnSpPr/>
              <p:nvPr/>
            </p:nvCxnSpPr>
            <p:spPr bwMode="auto">
              <a:xfrm rot="5400000">
                <a:off x="5457774" y="6096397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1" name="Straight Connector 160"/>
            <p:cNvCxnSpPr/>
            <p:nvPr/>
          </p:nvCxnSpPr>
          <p:spPr bwMode="auto">
            <a:xfrm rot="10800000">
              <a:off x="4915893" y="5334000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 rot="5400000" flipH="1" flipV="1">
              <a:off x="5477255" y="5410994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4953000" y="2819400"/>
            <a:ext cx="281211" cy="694945"/>
            <a:chOff x="4943061" y="5486400"/>
            <a:chExt cx="281211" cy="694945"/>
          </a:xfrm>
        </p:grpSpPr>
        <p:grpSp>
          <p:nvGrpSpPr>
            <p:cNvPr id="167" name="Group 156"/>
            <p:cNvGrpSpPr/>
            <p:nvPr/>
          </p:nvGrpSpPr>
          <p:grpSpPr>
            <a:xfrm>
              <a:off x="5105400" y="5486381"/>
              <a:ext cx="118872" cy="694964"/>
              <a:chOff x="5105400" y="5486381"/>
              <a:chExt cx="118872" cy="694964"/>
            </a:xfrm>
          </p:grpSpPr>
          <p:grpSp>
            <p:nvGrpSpPr>
              <p:cNvPr id="169" name="Group 98"/>
              <p:cNvGrpSpPr>
                <a:grpSpLocks/>
              </p:cNvGrpSpPr>
              <p:nvPr/>
            </p:nvGrpSpPr>
            <p:grpSpPr bwMode="auto">
              <a:xfrm>
                <a:off x="5105400" y="5486381"/>
                <a:ext cx="118872" cy="548636"/>
                <a:chOff x="6399816" y="4565938"/>
                <a:chExt cx="188198" cy="1077054"/>
              </a:xfrm>
            </p:grpSpPr>
            <p:cxnSp>
              <p:nvCxnSpPr>
                <p:cNvPr id="171" name="Straight Connector 8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2" name="Straight Connector 8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3" name="Straight Connector 8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4" name="Straight Connector 8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5" name="Straight Connector 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6" name="Straight Connector 9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7" name="Straight Connector 9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8" name="Straight Connector 9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9" name="Straight Connector 9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70" name="Straight Arrow Connector 169"/>
              <p:cNvCxnSpPr/>
              <p:nvPr/>
            </p:nvCxnSpPr>
            <p:spPr bwMode="auto">
              <a:xfrm rot="5400000">
                <a:off x="5085919" y="6105542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8" name="Straight Connector 167"/>
            <p:cNvCxnSpPr/>
            <p:nvPr/>
          </p:nvCxnSpPr>
          <p:spPr bwMode="auto">
            <a:xfrm rot="10800000">
              <a:off x="4943061" y="5497927"/>
              <a:ext cx="228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0" name="Group 179"/>
          <p:cNvGrpSpPr/>
          <p:nvPr/>
        </p:nvGrpSpPr>
        <p:grpSpPr>
          <a:xfrm>
            <a:off x="4925832" y="2667000"/>
            <a:ext cx="689379" cy="838200"/>
            <a:chOff x="4915893" y="5334000"/>
            <a:chExt cx="689379" cy="838200"/>
          </a:xfrm>
        </p:grpSpPr>
        <p:grpSp>
          <p:nvGrpSpPr>
            <p:cNvPr id="181" name="Group 157"/>
            <p:cNvGrpSpPr/>
            <p:nvPr/>
          </p:nvGrpSpPr>
          <p:grpSpPr>
            <a:xfrm>
              <a:off x="5486400" y="5486381"/>
              <a:ext cx="118872" cy="685819"/>
              <a:chOff x="5486400" y="5486381"/>
              <a:chExt cx="118872" cy="685819"/>
            </a:xfrm>
          </p:grpSpPr>
          <p:grpSp>
            <p:nvGrpSpPr>
              <p:cNvPr id="184" name="Group 100"/>
              <p:cNvGrpSpPr>
                <a:grpSpLocks/>
              </p:cNvGrpSpPr>
              <p:nvPr/>
            </p:nvGrpSpPr>
            <p:grpSpPr bwMode="auto">
              <a:xfrm>
                <a:off x="5486400" y="5486381"/>
                <a:ext cx="118872" cy="548636"/>
                <a:chOff x="6399816" y="4565938"/>
                <a:chExt cx="188198" cy="1077054"/>
              </a:xfrm>
            </p:grpSpPr>
            <p:cxnSp>
              <p:nvCxnSpPr>
                <p:cNvPr id="186" name="Straight Connector 101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7" name="Straight Connector 102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8" name="Straight Connector 1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9" name="Straight Connector 10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0" name="Straight Connector 1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1" name="Straight Connector 10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2" name="Straight Connector 10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3" name="Straight Connector 10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4" name="Straight Connector 10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85" name="Straight Arrow Connector 184"/>
              <p:cNvCxnSpPr/>
              <p:nvPr/>
            </p:nvCxnSpPr>
            <p:spPr bwMode="auto">
              <a:xfrm rot="5400000">
                <a:off x="5457774" y="6096397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82" name="Straight Connector 181"/>
            <p:cNvCxnSpPr/>
            <p:nvPr/>
          </p:nvCxnSpPr>
          <p:spPr bwMode="auto">
            <a:xfrm rot="10800000">
              <a:off x="4915893" y="5334000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 flipH="1" flipV="1">
              <a:off x="5477255" y="5410994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95" name="TextBox 42"/>
          <p:cNvSpPr txBox="1">
            <a:spLocks noChangeArrowheads="1"/>
          </p:cNvSpPr>
          <p:nvPr/>
        </p:nvSpPr>
        <p:spPr bwMode="auto">
          <a:xfrm>
            <a:off x="4267200" y="2464905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ILIM_HI</a:t>
            </a:r>
          </a:p>
        </p:txBody>
      </p:sp>
      <p:sp>
        <p:nvSpPr>
          <p:cNvPr id="196" name="TextBox 42"/>
          <p:cNvSpPr txBox="1">
            <a:spLocks noChangeArrowheads="1"/>
          </p:cNvSpPr>
          <p:nvPr/>
        </p:nvSpPr>
        <p:spPr bwMode="auto">
          <a:xfrm>
            <a:off x="4247322" y="2706756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ILIM_LO</a:t>
            </a:r>
          </a:p>
        </p:txBody>
      </p:sp>
      <p:sp>
        <p:nvSpPr>
          <p:cNvPr id="197" name="TextBox 42"/>
          <p:cNvSpPr txBox="1">
            <a:spLocks noChangeArrowheads="1"/>
          </p:cNvSpPr>
          <p:nvPr/>
        </p:nvSpPr>
        <p:spPr bwMode="auto">
          <a:xfrm>
            <a:off x="4267200" y="5151783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ILIM_HI</a:t>
            </a:r>
          </a:p>
        </p:txBody>
      </p:sp>
      <p:sp>
        <p:nvSpPr>
          <p:cNvPr id="198" name="TextBox 42"/>
          <p:cNvSpPr txBox="1">
            <a:spLocks noChangeArrowheads="1"/>
          </p:cNvSpPr>
          <p:nvPr/>
        </p:nvSpPr>
        <p:spPr bwMode="auto">
          <a:xfrm>
            <a:off x="4247322" y="5393634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ILIM_LO</a:t>
            </a:r>
          </a:p>
        </p:txBody>
      </p:sp>
      <p:sp>
        <p:nvSpPr>
          <p:cNvPr id="200" name="Rectangle 121"/>
          <p:cNvSpPr>
            <a:spLocks noChangeArrowheads="1"/>
          </p:cNvSpPr>
          <p:nvPr/>
        </p:nvSpPr>
        <p:spPr bwMode="auto">
          <a:xfrm>
            <a:off x="6726238" y="44069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201" name="Freeform 122"/>
          <p:cNvSpPr>
            <a:spLocks noChangeArrowheads="1"/>
          </p:cNvSpPr>
          <p:nvPr/>
        </p:nvSpPr>
        <p:spPr bwMode="auto">
          <a:xfrm>
            <a:off x="6985000" y="4572000"/>
            <a:ext cx="1392238" cy="1358900"/>
          </a:xfrm>
          <a:custGeom>
            <a:avLst/>
            <a:gdLst>
              <a:gd name="T0" fmla="*/ 0 w 1391093"/>
              <a:gd name="T1" fmla="*/ 0 h 1339703"/>
              <a:gd name="T2" fmla="*/ 223467 w 1391093"/>
              <a:gd name="T3" fmla="*/ 109419 h 1339703"/>
              <a:gd name="T4" fmla="*/ 266033 w 1391093"/>
              <a:gd name="T5" fmla="*/ 459557 h 1339703"/>
              <a:gd name="T6" fmla="*/ 255391 w 1391093"/>
              <a:gd name="T7" fmla="*/ 984765 h 1339703"/>
              <a:gd name="T8" fmla="*/ 351163 w 1391093"/>
              <a:gd name="T9" fmla="*/ 1236428 h 1339703"/>
              <a:gd name="T10" fmla="*/ 595913 w 1391093"/>
              <a:gd name="T11" fmla="*/ 1323962 h 1339703"/>
              <a:gd name="T12" fmla="*/ 1127979 w 1391093"/>
              <a:gd name="T13" fmla="*/ 1367730 h 1339703"/>
              <a:gd name="T14" fmla="*/ 1351446 w 1391093"/>
              <a:gd name="T15" fmla="*/ 1258311 h 1339703"/>
              <a:gd name="T16" fmla="*/ 1372729 w 1391093"/>
              <a:gd name="T17" fmla="*/ 1083242 h 13397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1093"/>
              <a:gd name="T28" fmla="*/ 0 h 1339703"/>
              <a:gd name="T29" fmla="*/ 1391093 w 1391093"/>
              <a:gd name="T30" fmla="*/ 1339703 h 13397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1093" h="1339703">
                <a:moveTo>
                  <a:pt x="0" y="0"/>
                </a:moveTo>
                <a:cubicBezTo>
                  <a:pt x="89490" y="15949"/>
                  <a:pt x="178981" y="31898"/>
                  <a:pt x="223283" y="106326"/>
                </a:cubicBezTo>
                <a:cubicBezTo>
                  <a:pt x="267585" y="180754"/>
                  <a:pt x="260498" y="304800"/>
                  <a:pt x="265814" y="446567"/>
                </a:cubicBezTo>
                <a:cubicBezTo>
                  <a:pt x="271130" y="588334"/>
                  <a:pt x="241004" y="831111"/>
                  <a:pt x="255181" y="956930"/>
                </a:cubicBezTo>
                <a:cubicBezTo>
                  <a:pt x="269358" y="1082749"/>
                  <a:pt x="294167" y="1146544"/>
                  <a:pt x="350874" y="1201479"/>
                </a:cubicBezTo>
                <a:cubicBezTo>
                  <a:pt x="407581" y="1256414"/>
                  <a:pt x="466060" y="1265275"/>
                  <a:pt x="595423" y="1286540"/>
                </a:cubicBezTo>
                <a:cubicBezTo>
                  <a:pt x="724786" y="1307805"/>
                  <a:pt x="1001232" y="1339703"/>
                  <a:pt x="1127051" y="1329070"/>
                </a:cubicBezTo>
                <a:cubicBezTo>
                  <a:pt x="1252870" y="1318437"/>
                  <a:pt x="1309577" y="1268818"/>
                  <a:pt x="1350335" y="1222744"/>
                </a:cubicBezTo>
                <a:cubicBezTo>
                  <a:pt x="1391093" y="1176670"/>
                  <a:pt x="1381346" y="1114646"/>
                  <a:pt x="1371600" y="1052623"/>
                </a:cubicBezTo>
              </a:path>
            </a:pathLst>
          </a:custGeom>
          <a:noFill/>
          <a:ln w="5715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696200" y="3829050"/>
            <a:ext cx="1295400" cy="1828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7839075" y="4014788"/>
            <a:ext cx="1023938" cy="12954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4" name="TextBox 92"/>
          <p:cNvSpPr txBox="1">
            <a:spLocks noChangeArrowheads="1"/>
          </p:cNvSpPr>
          <p:nvPr/>
        </p:nvSpPr>
        <p:spPr bwMode="auto">
          <a:xfrm>
            <a:off x="5638800" y="556260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If current draw &lt; ILIM_LO + 60mA</a:t>
            </a:r>
          </a:p>
        </p:txBody>
      </p:sp>
      <p:sp>
        <p:nvSpPr>
          <p:cNvPr id="103" name="Round Same Side Corner Rectangle 102"/>
          <p:cNvSpPr/>
          <p:nvPr/>
        </p:nvSpPr>
        <p:spPr bwMode="auto">
          <a:xfrm rot="5400000">
            <a:off x="5935640" y="4325937"/>
            <a:ext cx="1023937" cy="449263"/>
          </a:xfrm>
          <a:prstGeom prst="round2SameRect">
            <a:avLst>
              <a:gd name="adj1" fmla="val 21862"/>
              <a:gd name="adj2" fmla="val 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5" name="TextBox 92"/>
          <p:cNvSpPr txBox="1">
            <a:spLocks noChangeArrowheads="1"/>
          </p:cNvSpPr>
          <p:nvPr/>
        </p:nvSpPr>
        <p:spPr bwMode="auto">
          <a:xfrm>
            <a:off x="1752600" y="4523601"/>
            <a:ext cx="167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/STATUS = High</a:t>
            </a:r>
          </a:p>
        </p:txBody>
      </p:sp>
      <p:sp>
        <p:nvSpPr>
          <p:cNvPr id="206" name="TextBox 92"/>
          <p:cNvSpPr txBox="1">
            <a:spLocks noChangeArrowheads="1"/>
          </p:cNvSpPr>
          <p:nvPr/>
        </p:nvSpPr>
        <p:spPr bwMode="auto">
          <a:xfrm>
            <a:off x="2133600" y="14478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/STATUS = High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260068" y="1524001"/>
            <a:ext cx="384721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300" dirty="0" smtClean="0"/>
              <a:t>USB port 1</a:t>
            </a:r>
            <a:endParaRPr lang="en-US" sz="13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248400" y="4038600"/>
            <a:ext cx="384721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300" dirty="0" smtClean="0"/>
              <a:t>USB port 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2850910202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/>
          <p:cNvSpPr/>
          <p:nvPr/>
        </p:nvSpPr>
        <p:spPr bwMode="auto">
          <a:xfrm>
            <a:off x="6553200" y="4473575"/>
            <a:ext cx="304800" cy="18415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pPr eaLnBrk="1" hangingPunct="1"/>
            <a:r>
              <a:rPr lang="en-US" altLang="zh-HK" dirty="0" smtClean="0">
                <a:ea typeface="新細明體" panose="02020500000000000000" pitchFamily="18" charset="-120"/>
              </a:rPr>
              <a:t>PPM in notebook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85800" y="914400"/>
            <a:ext cx="4271107" cy="4980656"/>
            <a:chOff x="1371600" y="762001"/>
            <a:chExt cx="4343400" cy="5207049"/>
          </a:xfrm>
        </p:grpSpPr>
        <p:sp>
          <p:nvSpPr>
            <p:cNvPr id="13368" name="Rectangle 7"/>
            <p:cNvSpPr>
              <a:spLocks noChangeArrowheads="1"/>
            </p:cNvSpPr>
            <p:nvPr/>
          </p:nvSpPr>
          <p:spPr bwMode="auto">
            <a:xfrm>
              <a:off x="1371600" y="1465118"/>
              <a:ext cx="1371600" cy="114300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zh-HK" altLang="zh-HK" sz="1200" smtClean="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733591" y="762001"/>
              <a:ext cx="1980832" cy="254923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1200" dirty="0">
                <a:solidFill>
                  <a:srgbClr val="FFFFFF"/>
                </a:solidFill>
                <a:latin typeface="Arial" charset="0"/>
                <a:cs typeface="Times New Roman" charset="0"/>
              </a:endParaRPr>
            </a:p>
          </p:txBody>
        </p:sp>
        <p:sp>
          <p:nvSpPr>
            <p:cNvPr id="13380" name="TextBox 33"/>
            <p:cNvSpPr txBox="1">
              <a:spLocks noChangeArrowheads="1"/>
            </p:cNvSpPr>
            <p:nvPr/>
          </p:nvSpPr>
          <p:spPr bwMode="auto">
            <a:xfrm>
              <a:off x="1371600" y="1780098"/>
              <a:ext cx="1371599" cy="547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Embedded Controller</a:t>
              </a:r>
            </a:p>
          </p:txBody>
        </p:sp>
        <p:cxnSp>
          <p:nvCxnSpPr>
            <p:cNvPr id="13381" name="Straight Connector 34"/>
            <p:cNvCxnSpPr>
              <a:cxnSpLocks noChangeShapeType="1"/>
            </p:cNvCxnSpPr>
            <p:nvPr/>
          </p:nvCxnSpPr>
          <p:spPr bwMode="auto">
            <a:xfrm>
              <a:off x="2743200" y="1769919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2" name="TextBox 36"/>
            <p:cNvSpPr txBox="1">
              <a:spLocks noChangeArrowheads="1"/>
            </p:cNvSpPr>
            <p:nvPr/>
          </p:nvSpPr>
          <p:spPr bwMode="auto">
            <a:xfrm>
              <a:off x="3733799" y="1617518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STATUS#</a:t>
              </a:r>
            </a:p>
          </p:txBody>
        </p:sp>
        <p:sp>
          <p:nvSpPr>
            <p:cNvPr id="13383" name="TextBox 37"/>
            <p:cNvSpPr txBox="1">
              <a:spLocks noChangeArrowheads="1"/>
            </p:cNvSpPr>
            <p:nvPr/>
          </p:nvSpPr>
          <p:spPr bwMode="auto">
            <a:xfrm>
              <a:off x="3733799" y="1922319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CTL1 </a:t>
              </a:r>
            </a:p>
          </p:txBody>
        </p:sp>
        <p:sp>
          <p:nvSpPr>
            <p:cNvPr id="13384" name="TextBox 38"/>
            <p:cNvSpPr txBox="1">
              <a:spLocks noChangeArrowheads="1"/>
            </p:cNvSpPr>
            <p:nvPr/>
          </p:nvSpPr>
          <p:spPr bwMode="auto">
            <a:xfrm>
              <a:off x="3733799" y="2224141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CTL2 </a:t>
              </a:r>
            </a:p>
          </p:txBody>
        </p:sp>
        <p:sp>
          <p:nvSpPr>
            <p:cNvPr id="13385" name="TextBox 39"/>
            <p:cNvSpPr txBox="1">
              <a:spLocks noChangeArrowheads="1"/>
            </p:cNvSpPr>
            <p:nvPr/>
          </p:nvSpPr>
          <p:spPr bwMode="auto">
            <a:xfrm>
              <a:off x="3733799" y="2531918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CTL3 </a:t>
              </a:r>
            </a:p>
          </p:txBody>
        </p:sp>
        <p:cxnSp>
          <p:nvCxnSpPr>
            <p:cNvPr id="13386" name="Straight Connector 41"/>
            <p:cNvCxnSpPr>
              <a:cxnSpLocks noChangeShapeType="1"/>
            </p:cNvCxnSpPr>
            <p:nvPr/>
          </p:nvCxnSpPr>
          <p:spPr bwMode="auto">
            <a:xfrm>
              <a:off x="2743200" y="2074719"/>
              <a:ext cx="9906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87" name="TextBox 42"/>
            <p:cNvSpPr txBox="1">
              <a:spLocks noChangeArrowheads="1"/>
            </p:cNvSpPr>
            <p:nvPr/>
          </p:nvSpPr>
          <p:spPr bwMode="auto">
            <a:xfrm>
              <a:off x="3738750" y="2829793"/>
              <a:ext cx="1219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ILIM_SEL</a:t>
              </a:r>
            </a:p>
          </p:txBody>
        </p:sp>
        <p:cxnSp>
          <p:nvCxnSpPr>
            <p:cNvPr id="13388" name="Straight Connector 43"/>
            <p:cNvCxnSpPr>
              <a:cxnSpLocks noChangeShapeType="1"/>
            </p:cNvCxnSpPr>
            <p:nvPr/>
          </p:nvCxnSpPr>
          <p:spPr bwMode="auto">
            <a:xfrm>
              <a:off x="3276600" y="2379518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89" name="Straight Connector 44"/>
            <p:cNvCxnSpPr>
              <a:cxnSpLocks noChangeShapeType="1"/>
            </p:cNvCxnSpPr>
            <p:nvPr/>
          </p:nvCxnSpPr>
          <p:spPr bwMode="auto">
            <a:xfrm>
              <a:off x="3288475" y="2672444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0" name="Straight Connector 45"/>
            <p:cNvCxnSpPr>
              <a:cxnSpLocks noChangeShapeType="1"/>
            </p:cNvCxnSpPr>
            <p:nvPr/>
          </p:nvCxnSpPr>
          <p:spPr bwMode="auto">
            <a:xfrm>
              <a:off x="3276600" y="2989118"/>
              <a:ext cx="4572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91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2819400" y="2531918"/>
              <a:ext cx="914400" cy="1588"/>
            </a:xfrm>
            <a:prstGeom prst="line">
              <a:avLst/>
            </a:prstGeom>
            <a:noFill/>
            <a:ln w="38100" algn="ctr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96" name="TextBox 54"/>
            <p:cNvSpPr txBox="1">
              <a:spLocks noChangeArrowheads="1"/>
            </p:cNvSpPr>
            <p:nvPr/>
          </p:nvSpPr>
          <p:spPr bwMode="auto">
            <a:xfrm>
              <a:off x="1371600" y="5486400"/>
              <a:ext cx="1371599" cy="48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USB Host Controller</a:t>
              </a:r>
            </a:p>
          </p:txBody>
        </p:sp>
        <p:sp>
          <p:nvSpPr>
            <p:cNvPr id="13401" name="TextBox 59"/>
            <p:cNvSpPr txBox="1">
              <a:spLocks noChangeArrowheads="1"/>
            </p:cNvSpPr>
            <p:nvPr/>
          </p:nvSpPr>
          <p:spPr bwMode="auto">
            <a:xfrm>
              <a:off x="4876800" y="46482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ILIM_HI</a:t>
              </a:r>
            </a:p>
          </p:txBody>
        </p:sp>
        <p:sp>
          <p:nvSpPr>
            <p:cNvPr id="13402" name="TextBox 60"/>
            <p:cNvSpPr txBox="1">
              <a:spLocks noChangeArrowheads="1"/>
            </p:cNvSpPr>
            <p:nvPr/>
          </p:nvSpPr>
          <p:spPr bwMode="auto">
            <a:xfrm>
              <a:off x="4648200" y="5070688"/>
              <a:ext cx="10668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ILIM_LO</a:t>
              </a:r>
            </a:p>
          </p:txBody>
        </p:sp>
        <p:sp>
          <p:nvSpPr>
            <p:cNvPr id="13403" name="TextBox 62"/>
            <p:cNvSpPr txBox="1">
              <a:spLocks noChangeArrowheads="1"/>
            </p:cNvSpPr>
            <p:nvPr/>
          </p:nvSpPr>
          <p:spPr bwMode="auto">
            <a:xfrm>
              <a:off x="1905000" y="45720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D±</a:t>
              </a:r>
            </a:p>
          </p:txBody>
        </p:sp>
        <p:sp>
          <p:nvSpPr>
            <p:cNvPr id="13404" name="TextBox 63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838200" cy="289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US" altLang="zh-HK" sz="120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OC#</a:t>
              </a:r>
            </a:p>
          </p:txBody>
        </p:sp>
        <p:sp>
          <p:nvSpPr>
            <p:cNvPr id="13409" name="TextBox 68"/>
            <p:cNvSpPr txBox="1">
              <a:spLocks noChangeArrowheads="1"/>
            </p:cNvSpPr>
            <p:nvPr/>
          </p:nvSpPr>
          <p:spPr bwMode="auto">
            <a:xfrm>
              <a:off x="3733799" y="835223"/>
              <a:ext cx="1981200" cy="321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zh-HK" dirty="0" smtClean="0">
                  <a:solidFill>
                    <a:srgbClr val="FFFFFF"/>
                  </a:solidFill>
                  <a:ea typeface="新細明體" panose="02020500000000000000" pitchFamily="18" charset="-120"/>
                </a:rPr>
                <a:t>PI5USB2546 – U1</a:t>
              </a:r>
            </a:p>
          </p:txBody>
        </p:sp>
      </p:grp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6248400" y="685800"/>
          <a:ext cx="2743200" cy="73152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1143000"/>
              </a:tblGrid>
              <a:tr h="18288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CTL2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CLT3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ILIM_SEL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1A6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  <a:tr h="182880"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3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 b="1">
                          <a:solidFill>
                            <a:srgbClr val="3761A6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10000"/>
                        </a:spcBef>
                        <a:spcAft>
                          <a:spcPct val="20000"/>
                        </a:spcAft>
                        <a:buClr>
                          <a:srgbClr val="CCE5F4"/>
                        </a:buClr>
                        <a:buSzPct val="85000"/>
                        <a:buFont typeface="Wingdings" panose="05000000000000000000" pitchFamily="2" charset="2"/>
                        <a:defRPr sz="10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HK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F570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1F1"/>
                    </a:solidFill>
                  </a:tcPr>
                </a:tc>
              </a:tr>
            </a:tbl>
          </a:graphicData>
        </a:graphic>
      </p:graphicFrame>
      <p:sp>
        <p:nvSpPr>
          <p:cNvPr id="13345" name="TextBox 98"/>
          <p:cNvSpPr txBox="1">
            <a:spLocks noChangeArrowheads="1"/>
          </p:cNvSpPr>
          <p:nvPr/>
        </p:nvSpPr>
        <p:spPr bwMode="auto">
          <a:xfrm>
            <a:off x="5029200" y="2002631"/>
            <a:ext cx="167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chemeClr val="accent4">
                    <a:lumMod val="50000"/>
                  </a:schemeClr>
                </a:solidFill>
                <a:ea typeface="新細明體" panose="02020500000000000000" pitchFamily="18" charset="-120"/>
              </a:rPr>
              <a:t>USB signal</a:t>
            </a:r>
          </a:p>
        </p:txBody>
      </p:sp>
      <p:sp>
        <p:nvSpPr>
          <p:cNvPr id="92" name="Rounded Rectangle 91"/>
          <p:cNvSpPr/>
          <p:nvPr/>
        </p:nvSpPr>
        <p:spPr bwMode="auto">
          <a:xfrm>
            <a:off x="2989263" y="3810001"/>
            <a:ext cx="1947862" cy="243839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93" name="TextBox 36"/>
          <p:cNvSpPr txBox="1">
            <a:spLocks noChangeArrowheads="1"/>
          </p:cNvSpPr>
          <p:nvPr/>
        </p:nvSpPr>
        <p:spPr bwMode="auto">
          <a:xfrm>
            <a:off x="2989468" y="4628322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STATUS#</a:t>
            </a:r>
          </a:p>
        </p:txBody>
      </p:sp>
      <p:sp>
        <p:nvSpPr>
          <p:cNvPr id="94" name="TextBox 37"/>
          <p:cNvSpPr txBox="1">
            <a:spLocks noChangeArrowheads="1"/>
          </p:cNvSpPr>
          <p:nvPr/>
        </p:nvSpPr>
        <p:spPr bwMode="auto">
          <a:xfrm>
            <a:off x="2989468" y="4919870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CTL1 </a:t>
            </a:r>
          </a:p>
        </p:txBody>
      </p:sp>
      <p:sp>
        <p:nvSpPr>
          <p:cNvPr id="95" name="TextBox 38"/>
          <p:cNvSpPr txBox="1">
            <a:spLocks noChangeArrowheads="1"/>
          </p:cNvSpPr>
          <p:nvPr/>
        </p:nvSpPr>
        <p:spPr bwMode="auto">
          <a:xfrm>
            <a:off x="2989468" y="5208570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CTL2 </a:t>
            </a:r>
          </a:p>
        </p:txBody>
      </p:sp>
      <p:sp>
        <p:nvSpPr>
          <p:cNvPr id="96" name="TextBox 39"/>
          <p:cNvSpPr txBox="1">
            <a:spLocks noChangeArrowheads="1"/>
          </p:cNvSpPr>
          <p:nvPr/>
        </p:nvSpPr>
        <p:spPr bwMode="auto">
          <a:xfrm>
            <a:off x="2989468" y="5502965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smtClean="0">
                <a:solidFill>
                  <a:srgbClr val="FFFFFF"/>
                </a:solidFill>
                <a:ea typeface="新細明體" panose="02020500000000000000" pitchFamily="18" charset="-120"/>
              </a:rPr>
              <a:t>CTL3 </a:t>
            </a:r>
          </a:p>
        </p:txBody>
      </p:sp>
      <p:sp>
        <p:nvSpPr>
          <p:cNvPr id="97" name="TextBox 42"/>
          <p:cNvSpPr txBox="1">
            <a:spLocks noChangeArrowheads="1"/>
          </p:cNvSpPr>
          <p:nvPr/>
        </p:nvSpPr>
        <p:spPr bwMode="auto">
          <a:xfrm>
            <a:off x="2994336" y="5787889"/>
            <a:ext cx="11989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ILIM_SEL</a:t>
            </a:r>
          </a:p>
        </p:txBody>
      </p:sp>
      <p:sp>
        <p:nvSpPr>
          <p:cNvPr id="102" name="TextBox 68"/>
          <p:cNvSpPr txBox="1">
            <a:spLocks noChangeArrowheads="1"/>
          </p:cNvSpPr>
          <p:nvPr/>
        </p:nvSpPr>
        <p:spPr bwMode="auto">
          <a:xfrm>
            <a:off x="2989468" y="3880039"/>
            <a:ext cx="1948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HK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PI5USB2546 – U2</a:t>
            </a:r>
          </a:p>
        </p:txBody>
      </p:sp>
      <p:sp>
        <p:nvSpPr>
          <p:cNvPr id="113" name="Round Same Side Corner Rectangle 112"/>
          <p:cNvSpPr/>
          <p:nvPr/>
        </p:nvSpPr>
        <p:spPr bwMode="auto">
          <a:xfrm rot="5400000">
            <a:off x="5969000" y="1811337"/>
            <a:ext cx="1023937" cy="449263"/>
          </a:xfrm>
          <a:prstGeom prst="round2SameRect">
            <a:avLst>
              <a:gd name="adj1" fmla="val 21862"/>
              <a:gd name="adj2" fmla="val 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cxnSp>
        <p:nvCxnSpPr>
          <p:cNvPr id="114" name="Straight Connector 41"/>
          <p:cNvCxnSpPr>
            <a:cxnSpLocks noChangeShapeType="1"/>
          </p:cNvCxnSpPr>
          <p:nvPr/>
        </p:nvCxnSpPr>
        <p:spPr bwMode="auto">
          <a:xfrm>
            <a:off x="1295400" y="5056496"/>
            <a:ext cx="1700856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5" name="Straight Connector 43"/>
          <p:cNvCxnSpPr>
            <a:cxnSpLocks noChangeShapeType="1"/>
          </p:cNvCxnSpPr>
          <p:nvPr/>
        </p:nvCxnSpPr>
        <p:spPr bwMode="auto">
          <a:xfrm>
            <a:off x="2546666" y="5358985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6" name="Straight Connector 44"/>
          <p:cNvCxnSpPr>
            <a:cxnSpLocks noChangeShapeType="1"/>
          </p:cNvCxnSpPr>
          <p:nvPr/>
        </p:nvCxnSpPr>
        <p:spPr bwMode="auto">
          <a:xfrm>
            <a:off x="2558344" y="5639175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7" name="Straight Connector 45"/>
          <p:cNvCxnSpPr>
            <a:cxnSpLocks noChangeShapeType="1"/>
          </p:cNvCxnSpPr>
          <p:nvPr/>
        </p:nvCxnSpPr>
        <p:spPr bwMode="auto">
          <a:xfrm>
            <a:off x="2546666" y="5942081"/>
            <a:ext cx="449590" cy="1519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8" name="Straight Connector 47"/>
          <p:cNvCxnSpPr>
            <a:cxnSpLocks noChangeShapeType="1"/>
          </p:cNvCxnSpPr>
          <p:nvPr/>
        </p:nvCxnSpPr>
        <p:spPr bwMode="auto">
          <a:xfrm rot="5400000" flipH="1" flipV="1">
            <a:off x="2109345" y="5504738"/>
            <a:ext cx="874643" cy="1562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0" name="Straight Connector 41"/>
          <p:cNvCxnSpPr>
            <a:cxnSpLocks noChangeShapeType="1"/>
          </p:cNvCxnSpPr>
          <p:nvPr/>
        </p:nvCxnSpPr>
        <p:spPr bwMode="auto">
          <a:xfrm rot="5400000" flipH="1" flipV="1">
            <a:off x="706009" y="3714385"/>
            <a:ext cx="2093976" cy="794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4" name="Straight Connector 34"/>
          <p:cNvCxnSpPr>
            <a:cxnSpLocks noChangeShapeType="1"/>
          </p:cNvCxnSpPr>
          <p:nvPr/>
        </p:nvCxnSpPr>
        <p:spPr bwMode="auto">
          <a:xfrm flipV="1">
            <a:off x="1752600" y="4766467"/>
            <a:ext cx="1261872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 type="non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Straight Connector 41"/>
          <p:cNvCxnSpPr>
            <a:cxnSpLocks noChangeShapeType="1"/>
          </p:cNvCxnSpPr>
          <p:nvPr/>
        </p:nvCxnSpPr>
        <p:spPr bwMode="auto">
          <a:xfrm rot="5400000" flipH="1" flipV="1">
            <a:off x="116153" y="3873543"/>
            <a:ext cx="2386584" cy="794"/>
          </a:xfrm>
          <a:prstGeom prst="line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9" name="Straight Arrow Connector 128"/>
          <p:cNvCxnSpPr/>
          <p:nvPr/>
        </p:nvCxnSpPr>
        <p:spPr bwMode="auto">
          <a:xfrm flipV="1">
            <a:off x="4956339" y="1828800"/>
            <a:ext cx="12801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 flipV="1">
            <a:off x="4925703" y="4441031"/>
            <a:ext cx="128016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31" name="TextBox 98"/>
          <p:cNvSpPr txBox="1">
            <a:spLocks noChangeArrowheads="1"/>
          </p:cNvSpPr>
          <p:nvPr/>
        </p:nvSpPr>
        <p:spPr bwMode="auto">
          <a:xfrm>
            <a:off x="4993944" y="4593431"/>
            <a:ext cx="1676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chemeClr val="accent4">
                    <a:lumMod val="50000"/>
                  </a:schemeClr>
                </a:solidFill>
                <a:ea typeface="新細明體" panose="02020500000000000000" pitchFamily="18" charset="-120"/>
              </a:rPr>
              <a:t>USB signal</a:t>
            </a:r>
          </a:p>
        </p:txBody>
      </p:sp>
      <p:sp>
        <p:nvSpPr>
          <p:cNvPr id="132" name="TextBox 98"/>
          <p:cNvSpPr txBox="1">
            <a:spLocks noChangeArrowheads="1"/>
          </p:cNvSpPr>
          <p:nvPr/>
        </p:nvSpPr>
        <p:spPr bwMode="auto">
          <a:xfrm>
            <a:off x="5181600" y="6248400"/>
            <a:ext cx="3962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100" b="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Remark: USB signal including </a:t>
            </a:r>
            <a:r>
              <a:rPr lang="en-US" altLang="zh-HK" sz="1100" b="0" i="1" dirty="0" err="1" smtClean="0">
                <a:solidFill>
                  <a:srgbClr val="FF0000"/>
                </a:solidFill>
                <a:ea typeface="新細明體" panose="02020500000000000000" pitchFamily="18" charset="-120"/>
              </a:rPr>
              <a:t>Vbus</a:t>
            </a:r>
            <a:r>
              <a:rPr lang="en-US" altLang="zh-HK" sz="1100" b="0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, D+, D- and GND signal</a:t>
            </a:r>
          </a:p>
        </p:txBody>
      </p:sp>
      <p:grpSp>
        <p:nvGrpSpPr>
          <p:cNvPr id="3" name="Group 164"/>
          <p:cNvGrpSpPr/>
          <p:nvPr/>
        </p:nvGrpSpPr>
        <p:grpSpPr>
          <a:xfrm>
            <a:off x="4943061" y="5486400"/>
            <a:ext cx="281211" cy="694945"/>
            <a:chOff x="4943061" y="5486400"/>
            <a:chExt cx="281211" cy="694945"/>
          </a:xfrm>
        </p:grpSpPr>
        <p:grpSp>
          <p:nvGrpSpPr>
            <p:cNvPr id="4" name="Group 156"/>
            <p:cNvGrpSpPr/>
            <p:nvPr/>
          </p:nvGrpSpPr>
          <p:grpSpPr>
            <a:xfrm>
              <a:off x="5105400" y="5486400"/>
              <a:ext cx="118872" cy="694945"/>
              <a:chOff x="5105400" y="5486400"/>
              <a:chExt cx="118872" cy="694945"/>
            </a:xfrm>
          </p:grpSpPr>
          <p:grpSp>
            <p:nvGrpSpPr>
              <p:cNvPr id="5" name="Group 98"/>
              <p:cNvGrpSpPr>
                <a:grpSpLocks/>
              </p:cNvGrpSpPr>
              <p:nvPr/>
            </p:nvGrpSpPr>
            <p:grpSpPr bwMode="auto">
              <a:xfrm>
                <a:off x="5105400" y="5486400"/>
                <a:ext cx="118872" cy="548640"/>
                <a:chOff x="6399816" y="4565938"/>
                <a:chExt cx="188198" cy="1077054"/>
              </a:xfrm>
            </p:grpSpPr>
            <p:cxnSp>
              <p:nvCxnSpPr>
                <p:cNvPr id="134" name="Straight Connector 8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5" name="Straight Connector 8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6" name="Straight Connector 8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7" name="Straight Connector 8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8" name="Straight Connector 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39" name="Straight Connector 9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0" name="Straight Connector 9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1" name="Straight Connector 9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2" name="Straight Connector 9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56" name="Straight Arrow Connector 155"/>
              <p:cNvCxnSpPr/>
              <p:nvPr/>
            </p:nvCxnSpPr>
            <p:spPr bwMode="auto">
              <a:xfrm rot="5400000">
                <a:off x="5085919" y="6105542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0" name="Straight Connector 159"/>
            <p:cNvCxnSpPr/>
            <p:nvPr/>
          </p:nvCxnSpPr>
          <p:spPr bwMode="auto">
            <a:xfrm rot="10800000">
              <a:off x="4943061" y="5497927"/>
              <a:ext cx="228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163"/>
          <p:cNvGrpSpPr/>
          <p:nvPr/>
        </p:nvGrpSpPr>
        <p:grpSpPr>
          <a:xfrm>
            <a:off x="4915893" y="5334000"/>
            <a:ext cx="689379" cy="838200"/>
            <a:chOff x="4915893" y="5334000"/>
            <a:chExt cx="689379" cy="838200"/>
          </a:xfrm>
        </p:grpSpPr>
        <p:grpSp>
          <p:nvGrpSpPr>
            <p:cNvPr id="7" name="Group 157"/>
            <p:cNvGrpSpPr/>
            <p:nvPr/>
          </p:nvGrpSpPr>
          <p:grpSpPr>
            <a:xfrm>
              <a:off x="5486400" y="5486400"/>
              <a:ext cx="118872" cy="685800"/>
              <a:chOff x="5486400" y="5486400"/>
              <a:chExt cx="118872" cy="685800"/>
            </a:xfrm>
          </p:grpSpPr>
          <p:grpSp>
            <p:nvGrpSpPr>
              <p:cNvPr id="8" name="Group 100"/>
              <p:cNvGrpSpPr>
                <a:grpSpLocks/>
              </p:cNvGrpSpPr>
              <p:nvPr/>
            </p:nvGrpSpPr>
            <p:grpSpPr bwMode="auto">
              <a:xfrm>
                <a:off x="5486400" y="5486400"/>
                <a:ext cx="118872" cy="548640"/>
                <a:chOff x="6399816" y="4565938"/>
                <a:chExt cx="188198" cy="1077054"/>
              </a:xfrm>
            </p:grpSpPr>
            <p:cxnSp>
              <p:nvCxnSpPr>
                <p:cNvPr id="144" name="Straight Connector 101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5" name="Straight Connector 102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6" name="Straight Connector 1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7" name="Straight Connector 10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8" name="Straight Connector 1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49" name="Straight Connector 10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0" name="Straight Connector 10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1" name="Straight Connector 10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52" name="Straight Connector 10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54" name="Straight Arrow Connector 153"/>
              <p:cNvCxnSpPr/>
              <p:nvPr/>
            </p:nvCxnSpPr>
            <p:spPr bwMode="auto">
              <a:xfrm rot="5400000">
                <a:off x="5457774" y="6096397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1" name="Straight Connector 160"/>
            <p:cNvCxnSpPr/>
            <p:nvPr/>
          </p:nvCxnSpPr>
          <p:spPr bwMode="auto">
            <a:xfrm rot="10800000">
              <a:off x="4915893" y="5334000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/>
            <p:cNvCxnSpPr/>
            <p:nvPr/>
          </p:nvCxnSpPr>
          <p:spPr bwMode="auto">
            <a:xfrm rot="5400000" flipH="1" flipV="1">
              <a:off x="5477255" y="5410994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165"/>
          <p:cNvGrpSpPr/>
          <p:nvPr/>
        </p:nvGrpSpPr>
        <p:grpSpPr>
          <a:xfrm>
            <a:off x="4953000" y="2819400"/>
            <a:ext cx="281211" cy="694945"/>
            <a:chOff x="4943061" y="5486400"/>
            <a:chExt cx="281211" cy="694945"/>
          </a:xfrm>
        </p:grpSpPr>
        <p:grpSp>
          <p:nvGrpSpPr>
            <p:cNvPr id="11" name="Group 156"/>
            <p:cNvGrpSpPr/>
            <p:nvPr/>
          </p:nvGrpSpPr>
          <p:grpSpPr>
            <a:xfrm>
              <a:off x="5105400" y="5486381"/>
              <a:ext cx="118872" cy="694964"/>
              <a:chOff x="5105400" y="5486381"/>
              <a:chExt cx="118872" cy="694964"/>
            </a:xfrm>
          </p:grpSpPr>
          <p:grpSp>
            <p:nvGrpSpPr>
              <p:cNvPr id="12" name="Group 98"/>
              <p:cNvGrpSpPr>
                <a:grpSpLocks/>
              </p:cNvGrpSpPr>
              <p:nvPr/>
            </p:nvGrpSpPr>
            <p:grpSpPr bwMode="auto">
              <a:xfrm>
                <a:off x="5105400" y="5486381"/>
                <a:ext cx="118872" cy="548636"/>
                <a:chOff x="6399816" y="4565938"/>
                <a:chExt cx="188198" cy="1077054"/>
              </a:xfrm>
            </p:grpSpPr>
            <p:cxnSp>
              <p:nvCxnSpPr>
                <p:cNvPr id="171" name="Straight Connector 84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2" name="Straight Connector 8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3" name="Straight Connector 8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4" name="Straight Connector 89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5" name="Straight Connector 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6" name="Straight Connector 9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7" name="Straight Connector 9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8" name="Straight Connector 95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79" name="Straight Connector 9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chemeClr val="bg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70" name="Straight Arrow Connector 169"/>
              <p:cNvCxnSpPr/>
              <p:nvPr/>
            </p:nvCxnSpPr>
            <p:spPr bwMode="auto">
              <a:xfrm rot="5400000">
                <a:off x="5085919" y="6105542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68" name="Straight Connector 167"/>
            <p:cNvCxnSpPr/>
            <p:nvPr/>
          </p:nvCxnSpPr>
          <p:spPr bwMode="auto">
            <a:xfrm rot="10800000">
              <a:off x="4943061" y="5497927"/>
              <a:ext cx="2286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oup 179"/>
          <p:cNvGrpSpPr/>
          <p:nvPr/>
        </p:nvGrpSpPr>
        <p:grpSpPr>
          <a:xfrm>
            <a:off x="4925832" y="2667000"/>
            <a:ext cx="689379" cy="838200"/>
            <a:chOff x="4915893" y="5334000"/>
            <a:chExt cx="689379" cy="838200"/>
          </a:xfrm>
        </p:grpSpPr>
        <p:grpSp>
          <p:nvGrpSpPr>
            <p:cNvPr id="14" name="Group 157"/>
            <p:cNvGrpSpPr/>
            <p:nvPr/>
          </p:nvGrpSpPr>
          <p:grpSpPr>
            <a:xfrm>
              <a:off x="5486400" y="5486381"/>
              <a:ext cx="118872" cy="685819"/>
              <a:chOff x="5486400" y="5486381"/>
              <a:chExt cx="118872" cy="685819"/>
            </a:xfrm>
          </p:grpSpPr>
          <p:grpSp>
            <p:nvGrpSpPr>
              <p:cNvPr id="15" name="Group 100"/>
              <p:cNvGrpSpPr>
                <a:grpSpLocks/>
              </p:cNvGrpSpPr>
              <p:nvPr/>
            </p:nvGrpSpPr>
            <p:grpSpPr bwMode="auto">
              <a:xfrm>
                <a:off x="5486400" y="5486381"/>
                <a:ext cx="118872" cy="548636"/>
                <a:chOff x="6399816" y="4565938"/>
                <a:chExt cx="188198" cy="1077054"/>
              </a:xfrm>
            </p:grpSpPr>
            <p:cxnSp>
              <p:nvCxnSpPr>
                <p:cNvPr id="186" name="Straight Connector 101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14086" y="4841986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7" name="Straight Connector 102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8744" y="483876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8" name="Straight Connector 1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50854" y="492028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89" name="Straight Connector 104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9870" y="5008500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0" name="Straight Connector 1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446520" y="5094352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1" name="Straight Connector 106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6445536" y="5186904"/>
                  <a:ext cx="91440" cy="18288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2" name="Straight Connector 10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65844" y="4702304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3" name="Straight Connector 108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6485668" y="5325332"/>
                  <a:ext cx="91440" cy="45720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94" name="Straight Connector 10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44968" y="5505038"/>
                  <a:ext cx="274320" cy="1588"/>
                </a:xfrm>
                <a:prstGeom prst="line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</p:grpSp>
          <p:cxnSp>
            <p:nvCxnSpPr>
              <p:cNvPr id="185" name="Straight Arrow Connector 184"/>
              <p:cNvCxnSpPr/>
              <p:nvPr/>
            </p:nvCxnSpPr>
            <p:spPr bwMode="auto">
              <a:xfrm rot="5400000">
                <a:off x="5457774" y="6096397"/>
                <a:ext cx="15160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82" name="Straight Connector 181"/>
            <p:cNvCxnSpPr/>
            <p:nvPr/>
          </p:nvCxnSpPr>
          <p:spPr bwMode="auto">
            <a:xfrm rot="10800000">
              <a:off x="4915893" y="5334000"/>
              <a:ext cx="640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 bwMode="auto">
            <a:xfrm rot="5400000" flipH="1" flipV="1">
              <a:off x="5477255" y="5410994"/>
              <a:ext cx="1524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95" name="TextBox 42"/>
          <p:cNvSpPr txBox="1">
            <a:spLocks noChangeArrowheads="1"/>
          </p:cNvSpPr>
          <p:nvPr/>
        </p:nvSpPr>
        <p:spPr bwMode="auto">
          <a:xfrm>
            <a:off x="4267200" y="2464905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ILIM_HI</a:t>
            </a:r>
          </a:p>
        </p:txBody>
      </p:sp>
      <p:sp>
        <p:nvSpPr>
          <p:cNvPr id="196" name="TextBox 42"/>
          <p:cNvSpPr txBox="1">
            <a:spLocks noChangeArrowheads="1"/>
          </p:cNvSpPr>
          <p:nvPr/>
        </p:nvSpPr>
        <p:spPr bwMode="auto">
          <a:xfrm>
            <a:off x="4247322" y="2706756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ILIM_LO</a:t>
            </a:r>
          </a:p>
        </p:txBody>
      </p:sp>
      <p:sp>
        <p:nvSpPr>
          <p:cNvPr id="197" name="TextBox 42"/>
          <p:cNvSpPr txBox="1">
            <a:spLocks noChangeArrowheads="1"/>
          </p:cNvSpPr>
          <p:nvPr/>
        </p:nvSpPr>
        <p:spPr bwMode="auto">
          <a:xfrm>
            <a:off x="4267200" y="5151783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ILIM_HI</a:t>
            </a:r>
          </a:p>
        </p:txBody>
      </p:sp>
      <p:sp>
        <p:nvSpPr>
          <p:cNvPr id="198" name="TextBox 42"/>
          <p:cNvSpPr txBox="1">
            <a:spLocks noChangeArrowheads="1"/>
          </p:cNvSpPr>
          <p:nvPr/>
        </p:nvSpPr>
        <p:spPr bwMode="auto">
          <a:xfrm>
            <a:off x="4247322" y="5393634"/>
            <a:ext cx="838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FFFF"/>
                </a:solidFill>
                <a:ea typeface="新細明體" panose="02020500000000000000" pitchFamily="18" charset="-120"/>
              </a:rPr>
              <a:t>ILIM_LO</a:t>
            </a:r>
          </a:p>
        </p:txBody>
      </p:sp>
      <p:sp>
        <p:nvSpPr>
          <p:cNvPr id="200" name="Rectangle 121"/>
          <p:cNvSpPr>
            <a:spLocks noChangeArrowheads="1"/>
          </p:cNvSpPr>
          <p:nvPr/>
        </p:nvSpPr>
        <p:spPr bwMode="auto">
          <a:xfrm>
            <a:off x="6726238" y="44069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201" name="Freeform 122"/>
          <p:cNvSpPr>
            <a:spLocks noChangeArrowheads="1"/>
          </p:cNvSpPr>
          <p:nvPr/>
        </p:nvSpPr>
        <p:spPr bwMode="auto">
          <a:xfrm>
            <a:off x="6985000" y="4572000"/>
            <a:ext cx="1392238" cy="1358900"/>
          </a:xfrm>
          <a:custGeom>
            <a:avLst/>
            <a:gdLst>
              <a:gd name="T0" fmla="*/ 0 w 1391093"/>
              <a:gd name="T1" fmla="*/ 0 h 1339703"/>
              <a:gd name="T2" fmla="*/ 223467 w 1391093"/>
              <a:gd name="T3" fmla="*/ 109419 h 1339703"/>
              <a:gd name="T4" fmla="*/ 266033 w 1391093"/>
              <a:gd name="T5" fmla="*/ 459557 h 1339703"/>
              <a:gd name="T6" fmla="*/ 255391 w 1391093"/>
              <a:gd name="T7" fmla="*/ 984765 h 1339703"/>
              <a:gd name="T8" fmla="*/ 351163 w 1391093"/>
              <a:gd name="T9" fmla="*/ 1236428 h 1339703"/>
              <a:gd name="T10" fmla="*/ 595913 w 1391093"/>
              <a:gd name="T11" fmla="*/ 1323962 h 1339703"/>
              <a:gd name="T12" fmla="*/ 1127979 w 1391093"/>
              <a:gd name="T13" fmla="*/ 1367730 h 1339703"/>
              <a:gd name="T14" fmla="*/ 1351446 w 1391093"/>
              <a:gd name="T15" fmla="*/ 1258311 h 1339703"/>
              <a:gd name="T16" fmla="*/ 1372729 w 1391093"/>
              <a:gd name="T17" fmla="*/ 1083242 h 13397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91093"/>
              <a:gd name="T28" fmla="*/ 0 h 1339703"/>
              <a:gd name="T29" fmla="*/ 1391093 w 1391093"/>
              <a:gd name="T30" fmla="*/ 1339703 h 13397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91093" h="1339703">
                <a:moveTo>
                  <a:pt x="0" y="0"/>
                </a:moveTo>
                <a:cubicBezTo>
                  <a:pt x="89490" y="15949"/>
                  <a:pt x="178981" y="31898"/>
                  <a:pt x="223283" y="106326"/>
                </a:cubicBezTo>
                <a:cubicBezTo>
                  <a:pt x="267585" y="180754"/>
                  <a:pt x="260498" y="304800"/>
                  <a:pt x="265814" y="446567"/>
                </a:cubicBezTo>
                <a:cubicBezTo>
                  <a:pt x="271130" y="588334"/>
                  <a:pt x="241004" y="831111"/>
                  <a:pt x="255181" y="956930"/>
                </a:cubicBezTo>
                <a:cubicBezTo>
                  <a:pt x="269358" y="1082749"/>
                  <a:pt x="294167" y="1146544"/>
                  <a:pt x="350874" y="1201479"/>
                </a:cubicBezTo>
                <a:cubicBezTo>
                  <a:pt x="407581" y="1256414"/>
                  <a:pt x="466060" y="1265275"/>
                  <a:pt x="595423" y="1286540"/>
                </a:cubicBezTo>
                <a:cubicBezTo>
                  <a:pt x="724786" y="1307805"/>
                  <a:pt x="1001232" y="1339703"/>
                  <a:pt x="1127051" y="1329070"/>
                </a:cubicBezTo>
                <a:cubicBezTo>
                  <a:pt x="1252870" y="1318437"/>
                  <a:pt x="1309577" y="1268818"/>
                  <a:pt x="1350335" y="1222744"/>
                </a:cubicBezTo>
                <a:cubicBezTo>
                  <a:pt x="1391093" y="1176670"/>
                  <a:pt x="1381346" y="1114646"/>
                  <a:pt x="1371600" y="1052623"/>
                </a:cubicBezTo>
              </a:path>
            </a:pathLst>
          </a:custGeom>
          <a:noFill/>
          <a:ln w="5715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zh-HK" altLang="zh-HK" smtClean="0">
              <a:solidFill>
                <a:srgbClr val="FFFFFF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 bwMode="auto">
          <a:xfrm>
            <a:off x="7696200" y="3829050"/>
            <a:ext cx="1295400" cy="18288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3" name="Rounded Rectangle 202"/>
          <p:cNvSpPr/>
          <p:nvPr/>
        </p:nvSpPr>
        <p:spPr bwMode="auto">
          <a:xfrm>
            <a:off x="7839075" y="4014788"/>
            <a:ext cx="1023938" cy="12954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 cap="flat" cmpd="sng" algn="ctr">
            <a:solidFill>
              <a:schemeClr val="tx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4" name="TextBox 92"/>
          <p:cNvSpPr txBox="1">
            <a:spLocks noChangeArrowheads="1"/>
          </p:cNvSpPr>
          <p:nvPr/>
        </p:nvSpPr>
        <p:spPr bwMode="auto">
          <a:xfrm>
            <a:off x="5638800" y="5562600"/>
            <a:ext cx="167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If current draw </a:t>
            </a:r>
            <a:r>
              <a:rPr lang="en-US" altLang="zh-HK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&gt;</a:t>
            </a:r>
            <a:r>
              <a:rPr lang="en-US" altLang="zh-HK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 ILIM_LO + 60mA</a:t>
            </a:r>
          </a:p>
        </p:txBody>
      </p:sp>
      <p:sp>
        <p:nvSpPr>
          <p:cNvPr id="103" name="Round Same Side Corner Rectangle 102"/>
          <p:cNvSpPr/>
          <p:nvPr/>
        </p:nvSpPr>
        <p:spPr bwMode="auto">
          <a:xfrm rot="5400000">
            <a:off x="5935640" y="4325937"/>
            <a:ext cx="1023937" cy="449263"/>
          </a:xfrm>
          <a:prstGeom prst="round2SameRect">
            <a:avLst>
              <a:gd name="adj1" fmla="val 21862"/>
              <a:gd name="adj2" fmla="val 0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205" name="TextBox 92"/>
          <p:cNvSpPr txBox="1">
            <a:spLocks noChangeArrowheads="1"/>
          </p:cNvSpPr>
          <p:nvPr/>
        </p:nvSpPr>
        <p:spPr bwMode="auto">
          <a:xfrm>
            <a:off x="1752600" y="4523601"/>
            <a:ext cx="1676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/STATUS = Low</a:t>
            </a:r>
          </a:p>
        </p:txBody>
      </p:sp>
      <p:sp>
        <p:nvSpPr>
          <p:cNvPr id="206" name="TextBox 92"/>
          <p:cNvSpPr txBox="1">
            <a:spLocks noChangeArrowheads="1"/>
          </p:cNvSpPr>
          <p:nvPr/>
        </p:nvSpPr>
        <p:spPr bwMode="auto">
          <a:xfrm>
            <a:off x="2133600" y="14478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031529"/>
                </a:solidFill>
                <a:ea typeface="新細明體" panose="02020500000000000000" pitchFamily="18" charset="-120"/>
              </a:rPr>
              <a:t>/STATUS = High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260068" y="1524001"/>
            <a:ext cx="384721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300" dirty="0" smtClean="0"/>
              <a:t>USB port 1</a:t>
            </a:r>
            <a:endParaRPr lang="en-US" sz="13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248400" y="4038600"/>
            <a:ext cx="384721" cy="9906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300" dirty="0" smtClean="0"/>
              <a:t>USB port 2</a:t>
            </a:r>
            <a:endParaRPr lang="en-US" sz="1300" dirty="0"/>
          </a:p>
        </p:txBody>
      </p:sp>
      <p:sp>
        <p:nvSpPr>
          <p:cNvPr id="119" name="TextBox 92"/>
          <p:cNvSpPr txBox="1">
            <a:spLocks noChangeArrowheads="1"/>
          </p:cNvSpPr>
          <p:nvPr/>
        </p:nvSpPr>
        <p:spPr bwMode="auto">
          <a:xfrm>
            <a:off x="1705100" y="3048000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Change CTL1/2/3 &amp; ILIM_SEL to SDP</a:t>
            </a:r>
          </a:p>
        </p:txBody>
      </p:sp>
      <p:grpSp>
        <p:nvGrpSpPr>
          <p:cNvPr id="216" name="Group 215"/>
          <p:cNvGrpSpPr/>
          <p:nvPr/>
        </p:nvGrpSpPr>
        <p:grpSpPr>
          <a:xfrm>
            <a:off x="4924300" y="2667000"/>
            <a:ext cx="689379" cy="847345"/>
            <a:chOff x="4924300" y="2667000"/>
            <a:chExt cx="689379" cy="847345"/>
          </a:xfrm>
        </p:grpSpPr>
        <p:grpSp>
          <p:nvGrpSpPr>
            <p:cNvPr id="121" name="Group 179"/>
            <p:cNvGrpSpPr/>
            <p:nvPr/>
          </p:nvGrpSpPr>
          <p:grpSpPr>
            <a:xfrm>
              <a:off x="4924300" y="2667000"/>
              <a:ext cx="689379" cy="838200"/>
              <a:chOff x="4915893" y="5334000"/>
              <a:chExt cx="689379" cy="838200"/>
            </a:xfrm>
          </p:grpSpPr>
          <p:grpSp>
            <p:nvGrpSpPr>
              <p:cNvPr id="122" name="Group 157"/>
              <p:cNvGrpSpPr/>
              <p:nvPr/>
            </p:nvGrpSpPr>
            <p:grpSpPr>
              <a:xfrm>
                <a:off x="5486400" y="5486379"/>
                <a:ext cx="118872" cy="685821"/>
                <a:chOff x="5486400" y="5486379"/>
                <a:chExt cx="118872" cy="685821"/>
              </a:xfrm>
            </p:grpSpPr>
            <p:grpSp>
              <p:nvGrpSpPr>
                <p:cNvPr id="126" name="Group 100"/>
                <p:cNvGrpSpPr>
                  <a:grpSpLocks/>
                </p:cNvGrpSpPr>
                <p:nvPr/>
              </p:nvGrpSpPr>
              <p:grpSpPr bwMode="auto">
                <a:xfrm>
                  <a:off x="5486400" y="5486379"/>
                  <a:ext cx="118872" cy="548636"/>
                  <a:chOff x="6399816" y="4565938"/>
                  <a:chExt cx="188198" cy="1077054"/>
                </a:xfrm>
              </p:grpSpPr>
              <p:cxnSp>
                <p:nvCxnSpPr>
                  <p:cNvPr id="133" name="Straight Connector 101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6414086" y="4841986"/>
                    <a:ext cx="91440" cy="4572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43" name="Straight Connector 102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8744" y="4838764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3" name="Straight Connector 103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450854" y="4920282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5" name="Straight Connector 104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9870" y="5008500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7" name="Straight Connector 105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446520" y="5094352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8" name="Straight Connector 106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5536" y="5186904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59" name="Straight Connector 107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365844" y="4702304"/>
                    <a:ext cx="274320" cy="1588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62" name="Straight Connector 108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6485668" y="5325332"/>
                    <a:ext cx="91440" cy="45720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64" name="Straight Connector 109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344968" y="5505038"/>
                    <a:ext cx="274320" cy="1588"/>
                  </a:xfrm>
                  <a:prstGeom prst="line">
                    <a:avLst/>
                  </a:prstGeom>
                  <a:noFill/>
                  <a:ln w="2857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28" name="Straight Arrow Connector 127"/>
                <p:cNvCxnSpPr/>
                <p:nvPr/>
              </p:nvCxnSpPr>
              <p:spPr bwMode="auto">
                <a:xfrm rot="5400000">
                  <a:off x="5457774" y="6096397"/>
                  <a:ext cx="15160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bg1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</p:grpSp>
          <p:cxnSp>
            <p:nvCxnSpPr>
              <p:cNvPr id="123" name="Straight Connector 122"/>
              <p:cNvCxnSpPr/>
              <p:nvPr/>
            </p:nvCxnSpPr>
            <p:spPr bwMode="auto">
              <a:xfrm rot="10800000">
                <a:off x="4915893" y="5334000"/>
                <a:ext cx="64008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rot="5400000" flipH="1" flipV="1">
                <a:off x="5477255" y="5410994"/>
                <a:ext cx="1524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65" name="Group 165"/>
            <p:cNvGrpSpPr/>
            <p:nvPr/>
          </p:nvGrpSpPr>
          <p:grpSpPr>
            <a:xfrm>
              <a:off x="4953000" y="2819400"/>
              <a:ext cx="281211" cy="694945"/>
              <a:chOff x="4943061" y="5486400"/>
              <a:chExt cx="281211" cy="694945"/>
            </a:xfrm>
          </p:grpSpPr>
          <p:grpSp>
            <p:nvGrpSpPr>
              <p:cNvPr id="166" name="Group 156"/>
              <p:cNvGrpSpPr/>
              <p:nvPr/>
            </p:nvGrpSpPr>
            <p:grpSpPr>
              <a:xfrm>
                <a:off x="5105400" y="5486379"/>
                <a:ext cx="118872" cy="694966"/>
                <a:chOff x="5105400" y="5486379"/>
                <a:chExt cx="118872" cy="694966"/>
              </a:xfrm>
            </p:grpSpPr>
            <p:grpSp>
              <p:nvGrpSpPr>
                <p:cNvPr id="169" name="Group 98"/>
                <p:cNvGrpSpPr>
                  <a:grpSpLocks/>
                </p:cNvGrpSpPr>
                <p:nvPr/>
              </p:nvGrpSpPr>
              <p:grpSpPr bwMode="auto">
                <a:xfrm>
                  <a:off x="5105400" y="5486379"/>
                  <a:ext cx="118872" cy="548636"/>
                  <a:chOff x="6399816" y="4565938"/>
                  <a:chExt cx="188198" cy="1077054"/>
                </a:xfrm>
              </p:grpSpPr>
              <p:cxnSp>
                <p:nvCxnSpPr>
                  <p:cNvPr id="181" name="Straight Connector 84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6414086" y="4841986"/>
                    <a:ext cx="91440" cy="4572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184" name="Straight Connector 85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8744" y="4838764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09" name="Straight Connector 8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450854" y="4920282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0" name="Straight Connector 89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9870" y="5008500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1" name="Straight Connector 90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446520" y="5094352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2" name="Straight Connector 91"/>
                  <p:cNvCxnSpPr>
                    <a:cxnSpLocks noChangeShapeType="1"/>
                  </p:cNvCxnSpPr>
                  <p:nvPr/>
                </p:nvCxnSpPr>
                <p:spPr bwMode="auto">
                  <a:xfrm rot="16200000" flipV="1">
                    <a:off x="6445536" y="5186904"/>
                    <a:ext cx="91440" cy="18288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3" name="Straight Connector 9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365844" y="4702304"/>
                    <a:ext cx="274320" cy="1588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4" name="Straight Connector 95"/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6485668" y="5325332"/>
                    <a:ext cx="91440" cy="45720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  <p:cxnSp>
                <p:nvCxnSpPr>
                  <p:cNvPr id="215" name="Straight Connector 96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344968" y="5505038"/>
                    <a:ext cx="274320" cy="1588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FF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180" name="Straight Arrow Connector 179"/>
                <p:cNvCxnSpPr/>
                <p:nvPr/>
              </p:nvCxnSpPr>
              <p:spPr bwMode="auto">
                <a:xfrm rot="5400000">
                  <a:off x="5085919" y="6105542"/>
                  <a:ext cx="15160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triangle" w="lg" len="lg"/>
                </a:ln>
                <a:effectLst/>
              </p:spPr>
            </p:cxnSp>
          </p:grpSp>
          <p:cxnSp>
            <p:nvCxnSpPr>
              <p:cNvPr id="167" name="Straight Connector 166"/>
              <p:cNvCxnSpPr/>
              <p:nvPr/>
            </p:nvCxnSpPr>
            <p:spPr bwMode="auto">
              <a:xfrm rot="10800000">
                <a:off x="4943061" y="5497927"/>
                <a:ext cx="2286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217" name="TextBox 92"/>
          <p:cNvSpPr txBox="1">
            <a:spLocks noChangeArrowheads="1"/>
          </p:cNvSpPr>
          <p:nvPr/>
        </p:nvSpPr>
        <p:spPr bwMode="auto">
          <a:xfrm>
            <a:off x="5715000" y="2819400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HK" sz="1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Current limit changed to ILIM_LO</a:t>
            </a:r>
          </a:p>
        </p:txBody>
      </p:sp>
      <p:cxnSp>
        <p:nvCxnSpPr>
          <p:cNvPr id="218" name="Straight Connector 41"/>
          <p:cNvCxnSpPr>
            <a:cxnSpLocks noChangeShapeType="1"/>
          </p:cNvCxnSpPr>
          <p:nvPr/>
        </p:nvCxnSpPr>
        <p:spPr bwMode="auto">
          <a:xfrm>
            <a:off x="2038350" y="2171700"/>
            <a:ext cx="974112" cy="1519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9" name="Straight Connector 43"/>
          <p:cNvCxnSpPr>
            <a:cxnSpLocks noChangeShapeType="1"/>
          </p:cNvCxnSpPr>
          <p:nvPr/>
        </p:nvCxnSpPr>
        <p:spPr bwMode="auto">
          <a:xfrm>
            <a:off x="2562872" y="2463247"/>
            <a:ext cx="449590" cy="1519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0" name="Straight Connector 44"/>
          <p:cNvCxnSpPr>
            <a:cxnSpLocks noChangeShapeType="1"/>
          </p:cNvCxnSpPr>
          <p:nvPr/>
        </p:nvCxnSpPr>
        <p:spPr bwMode="auto">
          <a:xfrm>
            <a:off x="2574549" y="2743437"/>
            <a:ext cx="449590" cy="1519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1" name="Straight Connector 45"/>
          <p:cNvCxnSpPr>
            <a:cxnSpLocks noChangeShapeType="1"/>
          </p:cNvCxnSpPr>
          <p:nvPr/>
        </p:nvCxnSpPr>
        <p:spPr bwMode="auto">
          <a:xfrm>
            <a:off x="2562872" y="3046343"/>
            <a:ext cx="449590" cy="1519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850910202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5" grpId="0"/>
      <p:bldP spid="119" grpId="0"/>
      <p:bldP spid="2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419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1A62B"/>
                </a:solidFill>
              </a:rPr>
              <a:t>Thank You</a:t>
            </a:r>
            <a:endParaRPr lang="en-US" sz="2400" dirty="0">
              <a:solidFill>
                <a:srgbClr val="F1A6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3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4572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Appendix:</a:t>
            </a:r>
            <a:br>
              <a:rPr lang="en-US" dirty="0" smtClean="0"/>
            </a:br>
            <a:r>
              <a:rPr lang="en-US" dirty="0" smtClean="0"/>
              <a:t>Difference between PI5USB2546 </a:t>
            </a:r>
            <a:r>
              <a:rPr lang="en-US" dirty="0" err="1" smtClean="0"/>
              <a:t>vs</a:t>
            </a:r>
            <a:r>
              <a:rPr lang="en-US" dirty="0" smtClean="0"/>
              <a:t> TPS2546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722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fade thruBlk="1"/>
      </p:transition>
    </mc:Choice>
    <mc:Fallback>
      <p:transition advClick="0" advTm="1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Difference between PI5USB2546 and TPS2546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Major feature and behaviors are the same between PI5USB2546 and TPS2546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Difference only found on specially condition, </a:t>
            </a:r>
            <a:r>
              <a:rPr lang="en-US" altLang="zh-HK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eg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. Charging current drop suddenly when IC just enter Divider-2A mode</a:t>
            </a:r>
          </a:p>
          <a:p>
            <a:pPr lvl="1">
              <a:buNone/>
            </a:pPr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581400" y="54102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Difference between PI5USB2546 and TPS2546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/STATUS disable time (CTL1/2/3 &amp; ILIM_SEL = 0111 or 1111)</a:t>
            </a:r>
          </a:p>
          <a:p>
            <a:pPr lvl="1"/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When </a:t>
            </a:r>
            <a:r>
              <a:rPr lang="en-US" altLang="zh-HK" sz="1800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Iout</a:t>
            </a:r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 &lt; ILIM_LO+50mA, /STATUS will be resumed after 3s.</a:t>
            </a:r>
          </a:p>
          <a:p>
            <a:pPr lvl="1"/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The counter starting time between PI5USB2546 and TPS2546 is slightly difference.</a:t>
            </a:r>
          </a:p>
          <a:p>
            <a:pPr lvl="1"/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/STATUS resume faster than </a:t>
            </a:r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TPS2546</a:t>
            </a:r>
          </a:p>
          <a:p>
            <a:pPr lvl="1">
              <a:buNone/>
            </a:pPr>
            <a:r>
              <a:rPr lang="en-US" altLang="zh-HK" sz="1200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Example for Samsung Galaxy S2 plugged into CDP mode (Samsung Galaxy S2 is non-CDP device)</a:t>
            </a:r>
            <a:endParaRPr lang="en-US" altLang="zh-HK" sz="1200" dirty="0" smtClean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" y="3382868"/>
            <a:ext cx="8321040" cy="317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Difference between PI5USB2546 and TPS2546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Detection time from Divider-2A back to Divider-1A (or Divider-2.4A to Divider-2A)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Only when current will drop &lt; 100mA when D+/D- JUST enter Divider-2A (or 2.4A)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trigger OUT drop (2s) before resume to Divider-1A</a:t>
            </a:r>
          </a:p>
          <a:p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This difference solve the looping issue on HTC butterfly and Sony </a:t>
            </a:r>
            <a:r>
              <a:rPr lang="en-US" altLang="zh-HK" dirty="0" err="1" smtClean="0">
                <a:solidFill>
                  <a:srgbClr val="29497D"/>
                </a:solidFill>
                <a:ea typeface="新細明體" panose="02020500000000000000" pitchFamily="18" charset="-120"/>
              </a:rPr>
              <a:t>Xperia</a:t>
            </a: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 Z under dead battery case</a:t>
            </a:r>
          </a:p>
          <a:p>
            <a:pPr lvl="1">
              <a:buNone/>
            </a:pPr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581400" y="54102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667001"/>
            <a:ext cx="577794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 bwMode="auto">
          <a:xfrm>
            <a:off x="4038601" y="2971800"/>
            <a:ext cx="960120" cy="28956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5725" y="73025"/>
            <a:ext cx="8969375" cy="579438"/>
          </a:xfrm>
        </p:spPr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Difference between PI5USB2546 and TPS2546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2" y="990600"/>
            <a:ext cx="84455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K" sz="20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When current drop to &lt; 100mA when D+/D- enter Divider-2A / 2.4A within t(sec), 2sec OUT drop before resume to Divider-1A</a:t>
            </a:r>
          </a:p>
          <a:p>
            <a:pPr lvl="1"/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Detection time (t) = 15s for PI5USB2546; 3s for TPS2546</a:t>
            </a:r>
          </a:p>
          <a:p>
            <a:pPr lvl="1"/>
            <a:r>
              <a:rPr lang="en-US" altLang="zh-HK" sz="1800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OUT drop found @ ~17s for PI5USB2546 after enter Divider-2A/2.4A mode; @4s for TPS2546</a:t>
            </a:r>
          </a:p>
          <a:p>
            <a:pPr lvl="1">
              <a:buNone/>
            </a:pPr>
            <a:r>
              <a:rPr lang="en-US" altLang="zh-HK" dirty="0" smtClean="0">
                <a:solidFill>
                  <a:srgbClr val="29497D"/>
                </a:solidFill>
                <a:ea typeface="新細明體" panose="02020500000000000000" pitchFamily="18" charset="-120"/>
              </a:rPr>
              <a:t>	</a:t>
            </a:r>
          </a:p>
          <a:p>
            <a:endParaRPr lang="en-US" altLang="zh-HK" dirty="0" smtClean="0">
              <a:solidFill>
                <a:srgbClr val="29497D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581400" y="54102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657600" y="5257800"/>
            <a:ext cx="762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286000" y="5562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Divider-1A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5562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Divider-2A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5562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Divider-1A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209800" y="2971800"/>
            <a:ext cx="1371600" cy="28956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76875" y="2962275"/>
            <a:ext cx="1304925" cy="2895600"/>
          </a:xfrm>
          <a:prstGeom prst="roundRect">
            <a:avLst/>
          </a:prstGeom>
          <a:solidFill>
            <a:srgbClr val="FFFF00">
              <a:alpha val="18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038600" y="42672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191000" y="39624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9200" y="30480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CC00"/>
                </a:solidFill>
              </a:rPr>
              <a:t>OUT</a:t>
            </a:r>
            <a:endParaRPr lang="en-US" dirty="0">
              <a:solidFill>
                <a:srgbClr val="FFCC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9200" y="44196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33CC33"/>
                </a:solidFill>
              </a:rPr>
              <a:t>D-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724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/>
                </a:solidFill>
              </a:rPr>
              <a:t>D+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 flipH="1" flipV="1">
            <a:off x="4533900" y="3543300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962400" y="3429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 err="1" smtClean="0">
                <a:solidFill>
                  <a:schemeClr val="bg1"/>
                </a:solidFill>
              </a:rPr>
              <a:t>Iout</a:t>
            </a:r>
            <a:r>
              <a:rPr lang="en-US" sz="1200" b="0" dirty="0" smtClean="0">
                <a:solidFill>
                  <a:schemeClr val="bg1"/>
                </a:solidFill>
              </a:rPr>
              <a:t> &lt; 100mA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" y="3429000"/>
            <a:ext cx="1447800" cy="830997"/>
          </a:xfrm>
          <a:prstGeom prst="rect">
            <a:avLst/>
          </a:prstGeom>
          <a:noFill/>
          <a:ln w="1905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0" dirty="0" err="1" smtClean="0">
                <a:solidFill>
                  <a:schemeClr val="bg1"/>
                </a:solidFill>
              </a:rPr>
              <a:t>Iout</a:t>
            </a:r>
            <a:r>
              <a:rPr lang="en-US" sz="1200" b="0" dirty="0" smtClean="0">
                <a:solidFill>
                  <a:schemeClr val="bg1"/>
                </a:solidFill>
              </a:rPr>
              <a:t> &gt; ~ 700 – 750mA which trigger to Divider-2A mode</a:t>
            </a:r>
            <a:endParaRPr lang="en-US" sz="1200" b="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 flipH="1" flipV="1">
            <a:off x="2858294" y="3466306"/>
            <a:ext cx="5334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057400" y="3732212"/>
            <a:ext cx="10668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505200" y="3505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2s out off</a:t>
            </a:r>
            <a:endParaRPr lang="en-US" sz="1200" b="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53000" y="3505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2s out off</a:t>
            </a:r>
            <a:endParaRPr lang="en-US" sz="1200" b="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139538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A724"/>
              </a:buClr>
              <a:buFont typeface="Wingdings 3" panose="05040102010807070707" pitchFamily="18" charset="2"/>
              <a:buChar char="â"/>
            </a:pPr>
            <a:r>
              <a:rPr lang="en-US" dirty="0" smtClean="0"/>
              <a:t>Standard Downstream Port  - SDP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If bus is not suspended and configured, maximum output current = 500mA (USB2.0)</a:t>
            </a:r>
          </a:p>
          <a:p>
            <a:pPr>
              <a:buClr>
                <a:srgbClr val="F8A724"/>
              </a:buClr>
              <a:buFont typeface="Wingdings 3" panose="05040102010807070707" pitchFamily="18" charset="2"/>
              <a:buChar char="â"/>
            </a:pPr>
            <a:r>
              <a:rPr lang="en-US" dirty="0" smtClean="0"/>
              <a:t>Charging Downstream Port – CDP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supply a maximum of 1.5 A</a:t>
            </a:r>
          </a:p>
        </p:txBody>
      </p: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76200" y="17315"/>
            <a:ext cx="9113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F1A62B"/>
                </a:solidFill>
                <a:ea typeface="PMingLiU" pitchFamily="18" charset="-120"/>
              </a:rPr>
              <a:t>S0 (Normal USB operation)</a:t>
            </a:r>
          </a:p>
        </p:txBody>
      </p:sp>
    </p:spTree>
    <p:extLst>
      <p:ext uri="{BB962C8B-B14F-4D97-AF65-F5344CB8AC3E}">
        <p14:creationId xmlns:p14="http://schemas.microsoft.com/office/powerpoint/2010/main" xmlns="" val="369562139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8A724"/>
              </a:buClr>
              <a:buFont typeface="Wingdings 3" panose="05040102010807070707" pitchFamily="18" charset="2"/>
              <a:buChar char="â"/>
            </a:pPr>
            <a:r>
              <a:rPr lang="en-US" dirty="0" smtClean="0"/>
              <a:t>Dedicate mode charger (DCP)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USB charging specification 1.1/1.2 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Chinese Telecommunication Industry Standard YD/T1591-2009 charger specification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Maximum current = 1.5 A at 5.25 V.</a:t>
            </a:r>
          </a:p>
          <a:p>
            <a:pPr lvl="1">
              <a:buClr>
                <a:srgbClr val="F8A724"/>
              </a:buClr>
              <a:buFont typeface="Wingdings 3" panose="05040102010807070707" pitchFamily="18" charset="2"/>
              <a:buChar char="â"/>
            </a:pPr>
            <a:endParaRPr lang="en-US" dirty="0" smtClean="0"/>
          </a:p>
        </p:txBody>
      </p:sp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2057400" y="3276600"/>
            <a:ext cx="2590800" cy="2590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7412" name="Rectangle 2"/>
          <p:cNvSpPr txBox="1">
            <a:spLocks noChangeArrowheads="1"/>
          </p:cNvSpPr>
          <p:nvPr/>
        </p:nvSpPr>
        <p:spPr bwMode="auto">
          <a:xfrm>
            <a:off x="76200" y="26621"/>
            <a:ext cx="9113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F1A62B"/>
                </a:solidFill>
                <a:ea typeface="PMingLiU" pitchFamily="18" charset="-120"/>
              </a:rPr>
              <a:t>S3/S4/S5 = Sleep and Charge </a:t>
            </a:r>
          </a:p>
        </p:txBody>
      </p:sp>
      <p:cxnSp>
        <p:nvCxnSpPr>
          <p:cNvPr id="17413" name="Straight Connector 8"/>
          <p:cNvCxnSpPr>
            <a:cxnSpLocks noChangeShapeType="1"/>
          </p:cNvCxnSpPr>
          <p:nvPr/>
        </p:nvCxnSpPr>
        <p:spPr bwMode="auto">
          <a:xfrm>
            <a:off x="3886200" y="3733800"/>
            <a:ext cx="2438400" cy="1588"/>
          </a:xfrm>
          <a:prstGeom prst="line">
            <a:avLst/>
          </a:prstGeom>
          <a:noFill/>
          <a:ln w="38100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4" name="Straight Connector 10"/>
          <p:cNvCxnSpPr>
            <a:cxnSpLocks noChangeShapeType="1"/>
          </p:cNvCxnSpPr>
          <p:nvPr/>
        </p:nvCxnSpPr>
        <p:spPr bwMode="auto">
          <a:xfrm>
            <a:off x="3886200" y="5410200"/>
            <a:ext cx="2438400" cy="1588"/>
          </a:xfrm>
          <a:prstGeom prst="line">
            <a:avLst/>
          </a:prstGeom>
          <a:noFill/>
          <a:ln w="38100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415" name="Straight Connector 18"/>
          <p:cNvCxnSpPr>
            <a:cxnSpLocks noChangeShapeType="1"/>
          </p:cNvCxnSpPr>
          <p:nvPr/>
        </p:nvCxnSpPr>
        <p:spPr bwMode="auto">
          <a:xfrm rot="5400000">
            <a:off x="3048794" y="4571206"/>
            <a:ext cx="1676400" cy="1588"/>
          </a:xfrm>
          <a:prstGeom prst="line">
            <a:avLst/>
          </a:prstGeom>
          <a:noFill/>
          <a:ln w="38100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3706813" y="4191000"/>
            <a:ext cx="381000" cy="762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7417" name="TextBox 20"/>
          <p:cNvSpPr txBox="1">
            <a:spLocks noChangeArrowheads="1"/>
          </p:cNvSpPr>
          <p:nvPr/>
        </p:nvSpPr>
        <p:spPr bwMode="auto">
          <a:xfrm>
            <a:off x="4114800" y="3429000"/>
            <a:ext cx="419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D+</a:t>
            </a:r>
          </a:p>
        </p:txBody>
      </p:sp>
      <p:sp>
        <p:nvSpPr>
          <p:cNvPr id="17418" name="TextBox 21"/>
          <p:cNvSpPr txBox="1">
            <a:spLocks noChangeArrowheads="1"/>
          </p:cNvSpPr>
          <p:nvPr/>
        </p:nvSpPr>
        <p:spPr bwMode="auto">
          <a:xfrm>
            <a:off x="4191000" y="5105400"/>
            <a:ext cx="373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D-</a:t>
            </a:r>
          </a:p>
        </p:txBody>
      </p:sp>
      <p:sp>
        <p:nvSpPr>
          <p:cNvPr id="17419" name="TextBox 22"/>
          <p:cNvSpPr txBox="1">
            <a:spLocks noChangeArrowheads="1"/>
          </p:cNvSpPr>
          <p:nvPr/>
        </p:nvSpPr>
        <p:spPr bwMode="auto">
          <a:xfrm>
            <a:off x="2743200" y="4343400"/>
            <a:ext cx="987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/>
            <a:r>
              <a:rPr lang="en-US" dirty="0"/>
              <a:t>R</a:t>
            </a:r>
          </a:p>
          <a:p>
            <a:pPr algn="ctr" eaLnBrk="1" hangingPunct="1"/>
            <a:r>
              <a:rPr lang="en-US" dirty="0"/>
              <a:t>0 to 200</a:t>
            </a:r>
            <a:r>
              <a:rPr lang="el-GR"/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5637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9113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3200" dirty="0">
                <a:solidFill>
                  <a:srgbClr val="F1A62B"/>
                </a:solidFill>
                <a:ea typeface="PMingLiU" pitchFamily="18" charset="-120"/>
              </a:rPr>
              <a:t>S3/S4/S5 = Sleep and Charge </a:t>
            </a:r>
          </a:p>
        </p:txBody>
      </p:sp>
      <p:sp>
        <p:nvSpPr>
          <p:cNvPr id="18435" name="Content Placeholder 15"/>
          <p:cNvSpPr>
            <a:spLocks noGrp="1"/>
          </p:cNvSpPr>
          <p:nvPr>
            <p:ph idx="1"/>
          </p:nvPr>
        </p:nvSpPr>
        <p:spPr>
          <a:xfrm>
            <a:off x="315119" y="914400"/>
            <a:ext cx="8636000" cy="5105400"/>
          </a:xfrm>
        </p:spPr>
        <p:txBody>
          <a:bodyPr/>
          <a:lstStyle/>
          <a:p>
            <a:pPr>
              <a:buClr>
                <a:srgbClr val="F8A724"/>
              </a:buClr>
              <a:buFont typeface="Wingdings 3" panose="05040102010807070707" pitchFamily="18" charset="2"/>
              <a:buChar char="â"/>
            </a:pPr>
            <a:r>
              <a:rPr lang="en-US" dirty="0" smtClean="0"/>
              <a:t>Non BC 1.2 spec.</a:t>
            </a:r>
          </a:p>
          <a:p>
            <a:pPr>
              <a:buClr>
                <a:srgbClr val="F8A724"/>
              </a:buClr>
              <a:buFont typeface="Wingdings 3" panose="05040102010807070707" pitchFamily="18" charset="2"/>
              <a:buChar char="â"/>
            </a:pPr>
            <a:r>
              <a:rPr lang="en-US" dirty="0" smtClean="0"/>
              <a:t>Apple different charger mode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iPad charger (Max. charging current 2A and 2.4A) </a:t>
            </a:r>
          </a:p>
          <a:p>
            <a:pPr lvl="1">
              <a:buClr>
                <a:srgbClr val="F8A724"/>
              </a:buClr>
              <a:buFont typeface="Wingdings" panose="05000000000000000000" pitchFamily="2" charset="2"/>
              <a:buChar char="p"/>
            </a:pPr>
            <a:r>
              <a:rPr lang="en-US" dirty="0" smtClean="0"/>
              <a:t>Other Apple device charger (Max. charging current up to 1A)</a:t>
            </a:r>
          </a:p>
          <a:p>
            <a:pPr>
              <a:buFont typeface="Wingdings 3" panose="05040102010807070707" pitchFamily="18" charset="2"/>
              <a:buChar char="â"/>
            </a:pPr>
            <a:endParaRPr lang="en-US" dirty="0" smtClean="0"/>
          </a:p>
          <a:p>
            <a:pPr>
              <a:buFont typeface="Wingdings 3" panose="05040102010807070707" pitchFamily="18" charset="2"/>
              <a:buChar char="â"/>
            </a:pPr>
            <a:endParaRPr lang="en-US" dirty="0" smtClean="0"/>
          </a:p>
          <a:p>
            <a:pPr>
              <a:buFont typeface="Wingdings 3" panose="05040102010807070707" pitchFamily="18" charset="2"/>
              <a:buChar char="â"/>
            </a:pPr>
            <a:r>
              <a:rPr lang="en-US" dirty="0" smtClean="0"/>
              <a:t>Samsung fast charger mode (for Galaxy Tab)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2788920"/>
          <a:ext cx="6949440" cy="109728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737360"/>
                <a:gridCol w="1737360"/>
                <a:gridCol w="1737360"/>
                <a:gridCol w="1737360"/>
              </a:tblGrid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 Voltage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 1A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 2A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Apple 2.4A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D+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2.7V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2.7V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D-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2.7V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2.0V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2.7V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95800"/>
          <a:ext cx="3733800" cy="1097280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52000" endA="300" endPos="35000" dir="5400000" sy="-100000" algn="bl" rotWithShape="0"/>
                </a:effectLst>
                <a:tableStyleId>{0660B408-B3CF-4A94-85FC-2B1E0A45F4A2}</a:tableStyleId>
              </a:tblPr>
              <a:tblGrid>
                <a:gridCol w="1737360"/>
                <a:gridCol w="1996440"/>
              </a:tblGrid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Output Voltage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Samsung Galaxy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D+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1.2V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D-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63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1.2V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F5703"/>
                        </a:solidFill>
                        <a:effectLst/>
                        <a:latin typeface="+mj-lt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17780" marR="17780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304496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panose="02020500000000000000" pitchFamily="18" charset="-120"/>
              </a:rPr>
              <a:t>Different Charging per BC1.2 - CDP/ SDP/ DCP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000" dirty="0" smtClean="0">
                <a:ea typeface="新細明體" panose="02020500000000000000" pitchFamily="18" charset="-120"/>
              </a:rPr>
              <a:t>CDP: Charging downstream port ( 1.5A), data transaction + charging</a:t>
            </a:r>
          </a:p>
          <a:p>
            <a:r>
              <a:rPr lang="en-US" altLang="zh-HK" sz="2000" dirty="0" smtClean="0">
                <a:ea typeface="新細明體" panose="02020500000000000000" pitchFamily="18" charset="-120"/>
              </a:rPr>
              <a:t>SDP: Standard downstream port (USB2.0 = 500mA; USB3.0 = 900mA ), data transaction + charging</a:t>
            </a:r>
          </a:p>
          <a:p>
            <a:r>
              <a:rPr lang="en-US" altLang="zh-HK" sz="2000" dirty="0" smtClean="0">
                <a:ea typeface="新細明體" panose="02020500000000000000" pitchFamily="18" charset="-120"/>
              </a:rPr>
              <a:t>DCP: Dedicated charging port, (1.5A), charging only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HK" dirty="0" smtClean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HK" dirty="0" smtClean="0">
              <a:ea typeface="新細明體" panose="02020500000000000000" pitchFamily="18" charset="-120"/>
            </a:endParaRPr>
          </a:p>
        </p:txBody>
      </p:sp>
      <p:pic>
        <p:nvPicPr>
          <p:cNvPr id="28676" name="Picture 2" descr="http://ipadcarholder.com/images/Back-Seat-iPad-Car-Hol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5162"/>
            <a:ext cx="4343400" cy="289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01580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69081" y="762000"/>
            <a:ext cx="8636000" cy="5715000"/>
          </a:xfrm>
        </p:spPr>
        <p:txBody>
          <a:bodyPr/>
          <a:lstStyle/>
          <a:p>
            <a:r>
              <a:rPr lang="en-US" dirty="0" smtClean="0"/>
              <a:t>Two Detection stage according to Battery Charging Specification</a:t>
            </a:r>
          </a:p>
          <a:p>
            <a:r>
              <a:rPr lang="en-US" dirty="0" smtClean="0"/>
              <a:t>Primary detection - distinguish whether the USB port is SDP or CDP and DCP</a:t>
            </a:r>
          </a:p>
          <a:p>
            <a:pPr lvl="1"/>
            <a:r>
              <a:rPr lang="en-US" dirty="0" smtClean="0"/>
              <a:t>PD send out a 0.5-0.7V pulse from D+ and check whether the USB port reply a 0.5-0.7V pulse from D-</a:t>
            </a:r>
          </a:p>
          <a:p>
            <a:pPr lvl="1"/>
            <a:r>
              <a:rPr lang="en-US" dirty="0" smtClean="0"/>
              <a:t>SDP -  No reply on D-</a:t>
            </a:r>
          </a:p>
          <a:p>
            <a:pPr lvl="1"/>
            <a:r>
              <a:rPr lang="en-US" dirty="0" smtClean="0"/>
              <a:t>CDP/DCP – reply on D-</a:t>
            </a:r>
          </a:p>
          <a:p>
            <a:r>
              <a:rPr lang="en-US" altLang="zh-HK" dirty="0"/>
              <a:t>Secondary detection </a:t>
            </a:r>
            <a:r>
              <a:rPr lang="en-US" altLang="zh-HK" dirty="0" smtClean="0"/>
              <a:t>- distinguish whether the USB port is CDP or DCP (BC1.2 only)</a:t>
            </a:r>
          </a:p>
          <a:p>
            <a:pPr lvl="1"/>
            <a:r>
              <a:rPr lang="en-US" altLang="zh-HK" dirty="0" smtClean="0"/>
              <a:t>PD send out a 0.5-0.7V pulse from D- and check whether the USB port reply anything on D+</a:t>
            </a:r>
          </a:p>
          <a:p>
            <a:pPr lvl="1"/>
            <a:r>
              <a:rPr lang="en-US" altLang="zh-HK" dirty="0" smtClean="0"/>
              <a:t>CDP </a:t>
            </a:r>
            <a:r>
              <a:rPr lang="en-US" altLang="zh-HK" dirty="0"/>
              <a:t>-  No reply on D+</a:t>
            </a:r>
          </a:p>
          <a:p>
            <a:pPr lvl="1"/>
            <a:r>
              <a:rPr lang="en-US" altLang="zh-HK" dirty="0"/>
              <a:t>DCP – receive a signal from D+ (As D+/D- short together)</a:t>
            </a:r>
          </a:p>
          <a:p>
            <a:pPr>
              <a:buClr>
                <a:srgbClr val="F8A724"/>
              </a:buClr>
            </a:pPr>
            <a:endParaRPr lang="en-US" dirty="0" smtClean="0"/>
          </a:p>
        </p:txBody>
      </p:sp>
      <p:sp>
        <p:nvSpPr>
          <p:cNvPr id="19459" name="Rectangle 2"/>
          <p:cNvSpPr txBox="1">
            <a:spLocks noChangeArrowheads="1"/>
          </p:cNvSpPr>
          <p:nvPr/>
        </p:nvSpPr>
        <p:spPr bwMode="auto">
          <a:xfrm>
            <a:off x="30162" y="31383"/>
            <a:ext cx="91138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800" dirty="0">
                <a:solidFill>
                  <a:srgbClr val="F1A62B"/>
                </a:solidFill>
                <a:ea typeface="PMingLiU" pitchFamily="18" charset="-120"/>
              </a:rPr>
              <a:t>How Portable device distinguish the SDP, CDP, DCP</a:t>
            </a:r>
          </a:p>
        </p:txBody>
      </p:sp>
    </p:spTree>
    <p:extLst>
      <p:ext uri="{BB962C8B-B14F-4D97-AF65-F5344CB8AC3E}">
        <p14:creationId xmlns:p14="http://schemas.microsoft.com/office/powerpoint/2010/main" xmlns="" val="5833715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4625" y="0"/>
            <a:ext cx="8969375" cy="5794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8A724"/>
                </a:solidFill>
              </a:rPr>
              <a:t>Waveform of CDP and SDP </a:t>
            </a:r>
          </a:p>
        </p:txBody>
      </p:sp>
      <p:sp>
        <p:nvSpPr>
          <p:cNvPr id="38915" name="Rectangle 57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4914900"/>
            <a:ext cx="8636000" cy="2133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smtClean="0">
              <a:solidFill>
                <a:schemeClr val="bg1"/>
              </a:solidFill>
            </a:endParaRPr>
          </a:p>
        </p:txBody>
      </p:sp>
      <p:pic>
        <p:nvPicPr>
          <p:cNvPr id="38916" name="Picture 3" descr="scope_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38200"/>
            <a:ext cx="4297363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4" descr="scope_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81400"/>
            <a:ext cx="4297363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4953000" y="838200"/>
            <a:ext cx="3911600" cy="5334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A CDP requested PD plugged into a CDP port and a SDP port</a:t>
            </a: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Waveform index:</a:t>
            </a: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Yellow = </a:t>
            </a:r>
            <a:r>
              <a:rPr lang="en-US" sz="2400" dirty="0" err="1" smtClean="0">
                <a:solidFill>
                  <a:schemeClr val="accent6"/>
                </a:solidFill>
              </a:rPr>
              <a:t>Vbus</a:t>
            </a:r>
            <a:endParaRPr lang="en-US" sz="2400" dirty="0" smtClean="0">
              <a:solidFill>
                <a:schemeClr val="accent6"/>
              </a:solidFill>
            </a:endParaRP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Green = D-</a:t>
            </a: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Blue = D+</a:t>
            </a: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defRPr/>
            </a:pPr>
            <a:endParaRPr kumimoji="0" lang="en-US" sz="2400" kern="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endParaRPr kumimoji="0" lang="en-US" sz="2000" kern="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buFont typeface="Wingdings" pitchFamily="2" charset="2"/>
              <a:buChar char="Ø"/>
              <a:defRPr/>
            </a:pPr>
            <a:endParaRPr kumimoji="0" lang="en-US" sz="2400" kern="0" dirty="0">
              <a:solidFill>
                <a:schemeClr val="accent6"/>
              </a:solidFill>
            </a:endParaRPr>
          </a:p>
          <a:p>
            <a:pPr marL="800100" lvl="1" indent="-342900" eaLnBrk="0" hangingPunct="0">
              <a:spcBef>
                <a:spcPct val="30000"/>
              </a:spcBef>
              <a:spcAft>
                <a:spcPct val="20000"/>
              </a:spcAft>
              <a:buClr>
                <a:schemeClr val="bg1">
                  <a:lumMod val="50000"/>
                  <a:lumOff val="50000"/>
                </a:schemeClr>
              </a:buClr>
              <a:buSzPct val="85000"/>
              <a:defRPr/>
            </a:pPr>
            <a:endParaRPr kumimoji="0" lang="en-US" sz="2400" kern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762000" y="1981200"/>
            <a:ext cx="533400" cy="1143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738188" y="4729163"/>
            <a:ext cx="533400" cy="1143000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1371600" y="1676400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CDP mode</a:t>
            </a:r>
          </a:p>
        </p:txBody>
      </p:sp>
      <p:sp>
        <p:nvSpPr>
          <p:cNvPr id="38922" name="TextBox 9"/>
          <p:cNvSpPr txBox="1">
            <a:spLocks noChangeArrowheads="1"/>
          </p:cNvSpPr>
          <p:nvPr/>
        </p:nvSpPr>
        <p:spPr bwMode="auto">
          <a:xfrm>
            <a:off x="1295400" y="4267200"/>
            <a:ext cx="160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SDP mode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2012  Presentation ">
  <a:themeElements>
    <a:clrScheme name="Timing Presentation 050707 11">
      <a:dk1>
        <a:srgbClr val="EF5703"/>
      </a:dk1>
      <a:lt1>
        <a:srgbClr val="FFFFFF"/>
      </a:lt1>
      <a:dk2>
        <a:srgbClr val="031529"/>
      </a:dk2>
      <a:lt2>
        <a:srgbClr val="8ABF49"/>
      </a:lt2>
      <a:accent1>
        <a:srgbClr val="2FBABD"/>
      </a:accent1>
      <a:accent2>
        <a:srgbClr val="3E6CB8"/>
      </a:accent2>
      <a:accent3>
        <a:srgbClr val="AAAAAC"/>
      </a:accent3>
      <a:accent4>
        <a:srgbClr val="DADADA"/>
      </a:accent4>
      <a:accent5>
        <a:srgbClr val="ADD9DB"/>
      </a:accent5>
      <a:accent6>
        <a:srgbClr val="3761A6"/>
      </a:accent6>
      <a:hlink>
        <a:srgbClr val="F8D024"/>
      </a:hlink>
      <a:folHlink>
        <a:srgbClr val="C9D5D9"/>
      </a:folHlink>
    </a:clrScheme>
    <a:fontScheme name="Timing Presentation 050707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lnDef>
  </a:objectDefaults>
  <a:extraClrSchemeLst>
    <a:extraClrScheme>
      <a:clrScheme name="Timing Presentation 050707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ming Presentation 050707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ming Presentation 050707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8">
        <a:dk1>
          <a:srgbClr val="000000"/>
        </a:dk1>
        <a:lt1>
          <a:srgbClr val="FFFFFF"/>
        </a:lt1>
        <a:dk2>
          <a:srgbClr val="117AED"/>
        </a:dk2>
        <a:lt2>
          <a:srgbClr val="FFFF00"/>
        </a:lt2>
        <a:accent1>
          <a:srgbClr val="35B9C3"/>
        </a:accent1>
        <a:accent2>
          <a:srgbClr val="F27C10"/>
        </a:accent2>
        <a:accent3>
          <a:srgbClr val="AABEF4"/>
        </a:accent3>
        <a:accent4>
          <a:srgbClr val="DADADA"/>
        </a:accent4>
        <a:accent5>
          <a:srgbClr val="AED9DE"/>
        </a:accent5>
        <a:accent6>
          <a:srgbClr val="DB700D"/>
        </a:accent6>
        <a:hlink>
          <a:srgbClr val="9FD63C"/>
        </a:hlink>
        <a:folHlink>
          <a:srgbClr val="0CA84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9">
        <a:dk1>
          <a:srgbClr val="EF5703"/>
        </a:dk1>
        <a:lt1>
          <a:srgbClr val="FFFFFF"/>
        </a:lt1>
        <a:dk2>
          <a:srgbClr val="031529"/>
        </a:dk2>
        <a:lt2>
          <a:srgbClr val="4D930D"/>
        </a:lt2>
        <a:accent1>
          <a:srgbClr val="2FBABD"/>
        </a:accent1>
        <a:accent2>
          <a:srgbClr val="3366FF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2D5CE7"/>
        </a:accent6>
        <a:hlink>
          <a:srgbClr val="FFFF00"/>
        </a:hlink>
        <a:folHlink>
          <a:srgbClr val="AEEC0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10">
        <a:dk1>
          <a:srgbClr val="EF5703"/>
        </a:dk1>
        <a:lt1>
          <a:srgbClr val="FFFFFF"/>
        </a:lt1>
        <a:dk2>
          <a:srgbClr val="031529"/>
        </a:dk2>
        <a:lt2>
          <a:srgbClr val="8ABF49"/>
        </a:lt2>
        <a:accent1>
          <a:srgbClr val="2FBABD"/>
        </a:accent1>
        <a:accent2>
          <a:srgbClr val="3E6CB8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3761A6"/>
        </a:accent6>
        <a:hlink>
          <a:srgbClr val="FEF65E"/>
        </a:hlink>
        <a:folHlink>
          <a:srgbClr val="C9D5D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11">
        <a:dk1>
          <a:srgbClr val="EF5703"/>
        </a:dk1>
        <a:lt1>
          <a:srgbClr val="FFFFFF"/>
        </a:lt1>
        <a:dk2>
          <a:srgbClr val="031529"/>
        </a:dk2>
        <a:lt2>
          <a:srgbClr val="8ABF49"/>
        </a:lt2>
        <a:accent1>
          <a:srgbClr val="2FBABD"/>
        </a:accent1>
        <a:accent2>
          <a:srgbClr val="3E6CB8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3761A6"/>
        </a:accent6>
        <a:hlink>
          <a:srgbClr val="F8D024"/>
        </a:hlink>
        <a:folHlink>
          <a:srgbClr val="C9D5D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w 2012 Pericom presentation">
  <a:themeElements>
    <a:clrScheme name="Timing Presentation 050707 11">
      <a:dk1>
        <a:srgbClr val="EF5703"/>
      </a:dk1>
      <a:lt1>
        <a:srgbClr val="FFFFFF"/>
      </a:lt1>
      <a:dk2>
        <a:srgbClr val="031529"/>
      </a:dk2>
      <a:lt2>
        <a:srgbClr val="8ABF49"/>
      </a:lt2>
      <a:accent1>
        <a:srgbClr val="2FBABD"/>
      </a:accent1>
      <a:accent2>
        <a:srgbClr val="3E6CB8"/>
      </a:accent2>
      <a:accent3>
        <a:srgbClr val="AAAAAC"/>
      </a:accent3>
      <a:accent4>
        <a:srgbClr val="DADADA"/>
      </a:accent4>
      <a:accent5>
        <a:srgbClr val="ADD9DB"/>
      </a:accent5>
      <a:accent6>
        <a:srgbClr val="3761A6"/>
      </a:accent6>
      <a:hlink>
        <a:srgbClr val="F8D024"/>
      </a:hlink>
      <a:folHlink>
        <a:srgbClr val="C9D5D9"/>
      </a:folHlink>
    </a:clrScheme>
    <a:fontScheme name="Timing Presentation 050707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lnDef>
  </a:objectDefaults>
  <a:extraClrSchemeLst>
    <a:extraClrScheme>
      <a:clrScheme name="Timing Presentation 050707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ming Presentation 050707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ming Presentation 050707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8">
        <a:dk1>
          <a:srgbClr val="000000"/>
        </a:dk1>
        <a:lt1>
          <a:srgbClr val="FFFFFF"/>
        </a:lt1>
        <a:dk2>
          <a:srgbClr val="117AED"/>
        </a:dk2>
        <a:lt2>
          <a:srgbClr val="FFFF00"/>
        </a:lt2>
        <a:accent1>
          <a:srgbClr val="35B9C3"/>
        </a:accent1>
        <a:accent2>
          <a:srgbClr val="F27C10"/>
        </a:accent2>
        <a:accent3>
          <a:srgbClr val="AABEF4"/>
        </a:accent3>
        <a:accent4>
          <a:srgbClr val="DADADA"/>
        </a:accent4>
        <a:accent5>
          <a:srgbClr val="AED9DE"/>
        </a:accent5>
        <a:accent6>
          <a:srgbClr val="DB700D"/>
        </a:accent6>
        <a:hlink>
          <a:srgbClr val="9FD63C"/>
        </a:hlink>
        <a:folHlink>
          <a:srgbClr val="0CA84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9">
        <a:dk1>
          <a:srgbClr val="EF5703"/>
        </a:dk1>
        <a:lt1>
          <a:srgbClr val="FFFFFF"/>
        </a:lt1>
        <a:dk2>
          <a:srgbClr val="031529"/>
        </a:dk2>
        <a:lt2>
          <a:srgbClr val="4D930D"/>
        </a:lt2>
        <a:accent1>
          <a:srgbClr val="2FBABD"/>
        </a:accent1>
        <a:accent2>
          <a:srgbClr val="3366FF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2D5CE7"/>
        </a:accent6>
        <a:hlink>
          <a:srgbClr val="FFFF00"/>
        </a:hlink>
        <a:folHlink>
          <a:srgbClr val="AEEC0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10">
        <a:dk1>
          <a:srgbClr val="EF5703"/>
        </a:dk1>
        <a:lt1>
          <a:srgbClr val="FFFFFF"/>
        </a:lt1>
        <a:dk2>
          <a:srgbClr val="031529"/>
        </a:dk2>
        <a:lt2>
          <a:srgbClr val="8ABF49"/>
        </a:lt2>
        <a:accent1>
          <a:srgbClr val="2FBABD"/>
        </a:accent1>
        <a:accent2>
          <a:srgbClr val="3E6CB8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3761A6"/>
        </a:accent6>
        <a:hlink>
          <a:srgbClr val="FEF65E"/>
        </a:hlink>
        <a:folHlink>
          <a:srgbClr val="C9D5D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ming Presentation 050707 11">
        <a:dk1>
          <a:srgbClr val="EF5703"/>
        </a:dk1>
        <a:lt1>
          <a:srgbClr val="FFFFFF"/>
        </a:lt1>
        <a:dk2>
          <a:srgbClr val="031529"/>
        </a:dk2>
        <a:lt2>
          <a:srgbClr val="8ABF49"/>
        </a:lt2>
        <a:accent1>
          <a:srgbClr val="2FBABD"/>
        </a:accent1>
        <a:accent2>
          <a:srgbClr val="3E6CB8"/>
        </a:accent2>
        <a:accent3>
          <a:srgbClr val="AAAAAC"/>
        </a:accent3>
        <a:accent4>
          <a:srgbClr val="DADADA"/>
        </a:accent4>
        <a:accent5>
          <a:srgbClr val="ADD9DB"/>
        </a:accent5>
        <a:accent6>
          <a:srgbClr val="3761A6"/>
        </a:accent6>
        <a:hlink>
          <a:srgbClr val="F8D024"/>
        </a:hlink>
        <a:folHlink>
          <a:srgbClr val="C9D5D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Times New Roman"/>
      </a:majorFont>
      <a:minorFont>
        <a:latin typeface="Arial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1B99B85B26343863C67FF0825CD4C" ma:contentTypeVersion="0" ma:contentTypeDescription="Create a new document." ma:contentTypeScope="" ma:versionID="081012efab041cba2cc96387132d5e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89806D-5DE0-47B4-B720-1964EF27B053}"/>
</file>

<file path=customXml/itemProps2.xml><?xml version="1.0" encoding="utf-8"?>
<ds:datastoreItem xmlns:ds="http://schemas.openxmlformats.org/officeDocument/2006/customXml" ds:itemID="{24596904-1E7F-4CC2-8F72-1A2DC2F36B57}"/>
</file>

<file path=customXml/itemProps3.xml><?xml version="1.0" encoding="utf-8"?>
<ds:datastoreItem xmlns:ds="http://schemas.openxmlformats.org/officeDocument/2006/customXml" ds:itemID="{75EF1F6D-B9C5-4802-A202-557483815557}"/>
</file>

<file path=docProps/app.xml><?xml version="1.0" encoding="utf-8"?>
<Properties xmlns="http://schemas.openxmlformats.org/officeDocument/2006/extended-properties" xmlns:vt="http://schemas.openxmlformats.org/officeDocument/2006/docPropsVTypes">
  <Template>C:\Kay\clock strategy\Timing Presentation 050707.ppt</Template>
  <TotalTime>49887</TotalTime>
  <Words>2273</Words>
  <Application>Microsoft Office PowerPoint</Application>
  <PresentationFormat>On-screen Show (4:3)</PresentationFormat>
  <Paragraphs>581</Paragraphs>
  <Slides>37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New 2012  Presentation </vt:lpstr>
      <vt:lpstr>2_Custom Design</vt:lpstr>
      <vt:lpstr>1_Custom Design</vt:lpstr>
      <vt:lpstr>Custom Design</vt:lpstr>
      <vt:lpstr>New 2012 Pericom presentation</vt:lpstr>
      <vt:lpstr>Office Theme</vt:lpstr>
      <vt:lpstr>Pericom’s Latest USB S&amp;C  PI5USB2544, PI5USB2544A, PI5USB2546, PI5USB2546A</vt:lpstr>
      <vt:lpstr>Slide 2</vt:lpstr>
      <vt:lpstr>Slide 3</vt:lpstr>
      <vt:lpstr>Slide 4</vt:lpstr>
      <vt:lpstr>Slide 5</vt:lpstr>
      <vt:lpstr>Slide 6</vt:lpstr>
      <vt:lpstr>Different Charging per BC1.2 - CDP/ SDP/ DCP</vt:lpstr>
      <vt:lpstr>Slide 8</vt:lpstr>
      <vt:lpstr>Waveform of CDP and SDP </vt:lpstr>
      <vt:lpstr>Pericom’s latest USB S&amp;C IC –  PI5USB2544, PI5USB2544A, PI5USB2546, PI5USB2546A</vt:lpstr>
      <vt:lpstr>Slide 11</vt:lpstr>
      <vt:lpstr>PI5USB254x Pin assignment</vt:lpstr>
      <vt:lpstr>PI5USB2544/A / PI5USB2546/A Block Diagram</vt:lpstr>
      <vt:lpstr>PI5USB25XX in SDP mode</vt:lpstr>
      <vt:lpstr>PI5USB254X – CDP mode</vt:lpstr>
      <vt:lpstr>PI5USB254X – Auto DCP mode</vt:lpstr>
      <vt:lpstr>PI5USB254X– Keyboard, mouse pass through</vt:lpstr>
      <vt:lpstr>Other information</vt:lpstr>
      <vt:lpstr>1. Vbus Off pulse</vt:lpstr>
      <vt:lpstr>Vbus Off Pulses</vt:lpstr>
      <vt:lpstr>2. Power Wake</vt:lpstr>
      <vt:lpstr>Power wake : PI5USB2543 vs PI5USB2546/A</vt:lpstr>
      <vt:lpstr>PI5USB2546/A Power Wake in Notebook</vt:lpstr>
      <vt:lpstr>PI5USB2546/A Power Wake in notebook </vt:lpstr>
      <vt:lpstr>PI5USB2546/A Power Wake in notebook</vt:lpstr>
      <vt:lpstr>PI5USB2546/A Power Wake in Notebook</vt:lpstr>
      <vt:lpstr>Power Wake in notebook</vt:lpstr>
      <vt:lpstr>3. Port Power Management</vt:lpstr>
      <vt:lpstr>PI5USB2546/A Port Power Management (PPM)</vt:lpstr>
      <vt:lpstr>PPM in notebook</vt:lpstr>
      <vt:lpstr>PPM in notebook</vt:lpstr>
      <vt:lpstr>The End</vt:lpstr>
      <vt:lpstr>Appendix: Difference between PI5USB2546 vs TPS2546</vt:lpstr>
      <vt:lpstr>Difference between PI5USB2546 and TPS2546</vt:lpstr>
      <vt:lpstr>Difference between PI5USB2546 and TPS2546</vt:lpstr>
      <vt:lpstr>Difference between PI5USB2546 and TPS2546</vt:lpstr>
      <vt:lpstr>Difference between PI5USB2546 and TPS2546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Presentation</dc:title>
  <dc:creator>Bill Weir</dc:creator>
  <cp:lastModifiedBy>NMok</cp:lastModifiedBy>
  <cp:revision>1336</cp:revision>
  <cp:lastPrinted>2013-12-24T07:02:30Z</cp:lastPrinted>
  <dcterms:created xsi:type="dcterms:W3CDTF">2007-05-10T23:47:37Z</dcterms:created>
  <dcterms:modified xsi:type="dcterms:W3CDTF">2014-04-09T07:05:16Z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0x01010022A1B99B85B26343863C67FF0825CD4C</vt:lpwstr>
  </property>
</Properties>
</file>