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7" r:id="rId21"/>
    <p:sldId id="278" r:id="rId22"/>
    <p:sldId id="279" r:id="rId23"/>
    <p:sldId id="280" r:id="rId24"/>
    <p:sldId id="281" r:id="rId25"/>
    <p:sldId id="283" r:id="rId26"/>
    <p:sldId id="293" r:id="rId27"/>
    <p:sldId id="294" r:id="rId28"/>
    <p:sldId id="295" r:id="rId29"/>
    <p:sldId id="296" r:id="rId30"/>
    <p:sldId id="297" r:id="rId31"/>
    <p:sldId id="284" r:id="rId32"/>
    <p:sldId id="286" r:id="rId33"/>
    <p:sldId id="287" r:id="rId34"/>
    <p:sldId id="288" r:id="rId35"/>
    <p:sldId id="289" r:id="rId36"/>
    <p:sldId id="291" r:id="rId37"/>
    <p:sldId id="290" r:id="rId38"/>
    <p:sldId id="292"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59"/>
    <p:restoredTop sz="94595"/>
  </p:normalViewPr>
  <p:slideViewPr>
    <p:cSldViewPr snapToGrid="0" snapToObjects="1">
      <p:cViewPr varScale="1">
        <p:scale>
          <a:sx n="106" d="100"/>
          <a:sy n="106" d="100"/>
        </p:scale>
        <p:origin x="5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E8634F-FC9B-204C-9516-CC6E4441274E}" type="datetimeFigureOut">
              <a:rPr kumimoji="1" lang="zh-CN" altLang="en-US" smtClean="0"/>
              <a:t>2018/8/17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7F5A8-46AA-4C4F-9475-7004DB8D5809}" type="slidenum">
              <a:rPr kumimoji="1" lang="zh-CN" altLang="en-US" smtClean="0"/>
              <a:t>‹#›</a:t>
            </a:fld>
            <a:endParaRPr kumimoji="1" lang="zh-CN" altLang="en-US"/>
          </a:p>
        </p:txBody>
      </p:sp>
    </p:spTree>
    <p:extLst>
      <p:ext uri="{BB962C8B-B14F-4D97-AF65-F5344CB8AC3E}">
        <p14:creationId xmlns:p14="http://schemas.microsoft.com/office/powerpoint/2010/main" val="1286777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E957F5A8-46AA-4C4F-9475-7004DB8D5809}" type="slidenum">
              <a:rPr kumimoji="1" lang="zh-CN" altLang="en-US" smtClean="0"/>
              <a:t>35</a:t>
            </a:fld>
            <a:endParaRPr kumimoji="1" lang="zh-CN" altLang="en-US"/>
          </a:p>
        </p:txBody>
      </p:sp>
    </p:spTree>
    <p:extLst>
      <p:ext uri="{BB962C8B-B14F-4D97-AF65-F5344CB8AC3E}">
        <p14:creationId xmlns:p14="http://schemas.microsoft.com/office/powerpoint/2010/main" val="4170587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61BEF0D-F0BB-DE4B-95CE-6DB70DBA9567}" type="datetimeFigureOut">
              <a:rPr lang="en-US" dirty="0"/>
              <a:pPr/>
              <a:t>8/17/18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8/17/18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762" y="933450"/>
            <a:ext cx="8459788" cy="2524125"/>
          </a:xfrm>
        </p:spPr>
        <p:txBody>
          <a:bodyPr>
            <a:normAutofit/>
          </a:bodyPr>
          <a:lstStyle/>
          <a:p>
            <a:pPr algn="ctr"/>
            <a:r>
              <a:rPr kumimoji="1" lang="en-US" altLang="zh-CN" sz="7600" dirty="0"/>
              <a:t>ASM for Arm64</a:t>
            </a:r>
            <a:endParaRPr kumimoji="1" lang="zh-CN" altLang="en-US" sz="7600" dirty="0"/>
          </a:p>
        </p:txBody>
      </p:sp>
      <p:sp>
        <p:nvSpPr>
          <p:cNvPr id="3" name="日期占位符 7">
            <a:extLst>
              <a:ext uri="{FF2B5EF4-FFF2-40B4-BE49-F238E27FC236}">
                <a16:creationId xmlns:a16="http://schemas.microsoft.com/office/drawing/2014/main" id="{0308C1FC-FA89-EF4A-A051-CB8F3EA1FF4D}"/>
              </a:ext>
            </a:extLst>
          </p:cNvPr>
          <p:cNvSpPr>
            <a:spLocks noGrp="1"/>
          </p:cNvSpPr>
          <p:nvPr>
            <p:ph type="dt" sz="half" idx="10"/>
          </p:nvPr>
        </p:nvSpPr>
        <p:spPr>
          <a:xfrm>
            <a:off x="4784558" y="6158202"/>
            <a:ext cx="2743200" cy="277927"/>
          </a:xfrm>
        </p:spPr>
        <p:txBody>
          <a:bodyPr/>
          <a:lstStyle/>
          <a:p>
            <a:pPr algn="ctr"/>
            <a:fld id="{B2DF1AF9-FAD2-4CE0-A7E3-3507A0F18438}" type="datetime1">
              <a:rPr lang="zh-CN" altLang="en-US" sz="1800" smtClean="0">
                <a:solidFill>
                  <a:schemeClr val="tx1"/>
                </a:solidFill>
              </a:rPr>
              <a:pPr algn="ctr"/>
              <a:t>2018/8/17</a:t>
            </a:fld>
            <a:endParaRPr lang="zh-CN" altLang="en-US" sz="1800" dirty="0">
              <a:solidFill>
                <a:schemeClr val="tx1"/>
              </a:solidFill>
            </a:endParaRPr>
          </a:p>
        </p:txBody>
      </p:sp>
      <p:sp>
        <p:nvSpPr>
          <p:cNvPr id="4" name="文本占位符 5">
            <a:extLst>
              <a:ext uri="{FF2B5EF4-FFF2-40B4-BE49-F238E27FC236}">
                <a16:creationId xmlns:a16="http://schemas.microsoft.com/office/drawing/2014/main" id="{1DC038B9-5322-4C4B-9121-62D56F07DEC9}"/>
              </a:ext>
            </a:extLst>
          </p:cNvPr>
          <p:cNvSpPr txBox="1">
            <a:spLocks/>
          </p:cNvSpPr>
          <p:nvPr/>
        </p:nvSpPr>
        <p:spPr>
          <a:xfrm>
            <a:off x="4361656" y="5624781"/>
            <a:ext cx="3934047" cy="415891"/>
          </a:xfrm>
          <a:prstGeom prst="rect">
            <a:avLst/>
          </a:prstGeom>
        </p:spPr>
        <p:txBody>
          <a:bodyPr vert="horz" lIns="91440" tIns="45720" rIns="91440" bIns="45720" rtlCol="0" anchor="t">
            <a:noAutofit/>
          </a:bodyPr>
          <a:lstStyle>
            <a:defPPr>
              <a:defRPr lang="en-US"/>
            </a:defPPr>
            <a:lvl1pPr marL="0" algn="l" defTabSz="457200" rtl="0" eaLnBrk="1" latinLnBrk="0" hangingPunct="1">
              <a:defRPr sz="1000" b="0" i="0" kern="1200">
                <a:solidFill>
                  <a:schemeClr val="bg2">
                    <a:lumMod val="50000"/>
                  </a:schemeClr>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2000" dirty="0">
                <a:solidFill>
                  <a:schemeClr val="tx1"/>
                </a:solidFill>
              </a:rPr>
              <a:t>金管家管理部移动开发组 邓永豪</a:t>
            </a:r>
          </a:p>
        </p:txBody>
      </p:sp>
    </p:spTree>
    <p:extLst>
      <p:ext uri="{BB962C8B-B14F-4D97-AF65-F5344CB8AC3E}">
        <p14:creationId xmlns:p14="http://schemas.microsoft.com/office/powerpoint/2010/main" val="9194587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812" y="401468"/>
            <a:ext cx="8534400" cy="1507067"/>
          </a:xfrm>
        </p:spPr>
        <p:txBody>
          <a:bodyPr>
            <a:normAutofit/>
          </a:bodyPr>
          <a:lstStyle/>
          <a:p>
            <a:r>
              <a:rPr kumimoji="1" lang="zh-CN" altLang="en-US" sz="4400" dirty="0"/>
              <a:t>通用寄存器的作用</a:t>
            </a:r>
          </a:p>
        </p:txBody>
      </p:sp>
      <p:sp>
        <p:nvSpPr>
          <p:cNvPr id="3" name="内容占位符 2"/>
          <p:cNvSpPr>
            <a:spLocks noGrp="1"/>
          </p:cNvSpPr>
          <p:nvPr>
            <p:ph idx="1"/>
          </p:nvPr>
        </p:nvSpPr>
        <p:spPr>
          <a:xfrm>
            <a:off x="776812" y="1981201"/>
            <a:ext cx="8830178" cy="4695824"/>
          </a:xfrm>
        </p:spPr>
        <p:txBody>
          <a:bodyPr>
            <a:normAutofit/>
          </a:bodyPr>
          <a:lstStyle/>
          <a:p>
            <a:pPr marL="457200" lvl="1" indent="-457200">
              <a:lnSpc>
                <a:spcPct val="140000"/>
              </a:lnSpc>
              <a:buFont typeface="Wingdings" charset="2"/>
              <a:buChar char="Ø"/>
            </a:pPr>
            <a:r>
              <a:rPr kumimoji="1" lang="en-US" altLang="zh-CN" sz="2800" dirty="0">
                <a:solidFill>
                  <a:schemeClr val="tx1"/>
                </a:solidFill>
              </a:rPr>
              <a:t>R0-R7</a:t>
            </a:r>
          </a:p>
          <a:p>
            <a:pPr marL="457200" lvl="1" indent="0">
              <a:lnSpc>
                <a:spcPct val="120000"/>
              </a:lnSpc>
              <a:buNone/>
            </a:pPr>
            <a:r>
              <a:rPr kumimoji="1" lang="zh-CN" altLang="en-US" sz="2000" dirty="0">
                <a:solidFill>
                  <a:schemeClr val="tx1"/>
                </a:solidFill>
              </a:rPr>
              <a:t>用来参数传递给子程序或者从函数中返回值，也可以用来存储中间值，</a:t>
            </a:r>
            <a:r>
              <a:rPr kumimoji="1" lang="en-US" altLang="zh-CN" sz="2000" dirty="0">
                <a:solidFill>
                  <a:schemeClr val="tx1"/>
                </a:solidFill>
              </a:rPr>
              <a:t>R0</a:t>
            </a:r>
            <a:r>
              <a:rPr kumimoji="1" lang="zh-CN" altLang="en-US" sz="2000" dirty="0">
                <a:solidFill>
                  <a:schemeClr val="tx1"/>
                </a:solidFill>
              </a:rPr>
              <a:t> 通常用来存函数的返回值</a:t>
            </a:r>
            <a:endParaRPr kumimoji="1" lang="en-US" altLang="zh-CN" sz="2000" dirty="0">
              <a:solidFill>
                <a:schemeClr val="tx1"/>
              </a:solidFill>
            </a:endParaRPr>
          </a:p>
          <a:p>
            <a:pPr marL="457200" lvl="1" indent="-457200">
              <a:lnSpc>
                <a:spcPct val="130000"/>
              </a:lnSpc>
              <a:buFont typeface="Wingdings" charset="2"/>
              <a:buChar char="Ø"/>
            </a:pPr>
            <a:r>
              <a:rPr kumimoji="1" lang="en-US" altLang="zh-CN" sz="2800" dirty="0">
                <a:solidFill>
                  <a:schemeClr val="tx1"/>
                </a:solidFill>
              </a:rPr>
              <a:t>R8</a:t>
            </a:r>
          </a:p>
          <a:p>
            <a:pPr marL="457200" lvl="1" indent="0">
              <a:lnSpc>
                <a:spcPct val="150000"/>
              </a:lnSpc>
              <a:buNone/>
            </a:pPr>
            <a:r>
              <a:rPr kumimoji="1" lang="zh-CN" altLang="en-US" sz="2000" dirty="0">
                <a:solidFill>
                  <a:schemeClr val="tx1"/>
                </a:solidFill>
              </a:rPr>
              <a:t>间接返回值寄存器，在一些特殊情况下，函数的返回值是通过</a:t>
            </a:r>
            <a:r>
              <a:rPr kumimoji="1" lang="en-US" altLang="zh-CN" sz="2000" dirty="0">
                <a:solidFill>
                  <a:schemeClr val="tx1"/>
                </a:solidFill>
              </a:rPr>
              <a:t>x8</a:t>
            </a:r>
            <a:r>
              <a:rPr kumimoji="1" lang="zh-CN" altLang="en-US" sz="2000" dirty="0">
                <a:solidFill>
                  <a:schemeClr val="tx1"/>
                </a:solidFill>
              </a:rPr>
              <a:t>返回的</a:t>
            </a:r>
            <a:endParaRPr kumimoji="1" lang="en-US" altLang="zh-CN" sz="2000" dirty="0">
              <a:solidFill>
                <a:schemeClr val="tx1"/>
              </a:solidFill>
            </a:endParaRPr>
          </a:p>
          <a:p>
            <a:pPr marL="457200" lvl="1" indent="-457200">
              <a:lnSpc>
                <a:spcPct val="130000"/>
              </a:lnSpc>
              <a:buFont typeface="Wingdings" charset="2"/>
              <a:buChar char="Ø"/>
            </a:pPr>
            <a:r>
              <a:rPr kumimoji="1" lang="en-US" altLang="zh-CN" sz="2800" dirty="0">
                <a:solidFill>
                  <a:schemeClr val="tx1"/>
                </a:solidFill>
              </a:rPr>
              <a:t>R9-R15</a:t>
            </a:r>
          </a:p>
          <a:p>
            <a:pPr marL="457200" lvl="1" indent="0">
              <a:lnSpc>
                <a:spcPct val="150000"/>
              </a:lnSpc>
              <a:buNone/>
            </a:pPr>
            <a:r>
              <a:rPr kumimoji="1" lang="zh-CN" altLang="en-US" sz="2100" dirty="0">
                <a:solidFill>
                  <a:schemeClr val="tx1"/>
                </a:solidFill>
              </a:rPr>
              <a:t>临时存在数据</a:t>
            </a:r>
            <a:endParaRPr kumimoji="1" lang="en-US" altLang="zh-CN" sz="2100" dirty="0">
              <a:solidFill>
                <a:schemeClr val="tx1"/>
              </a:solidFill>
            </a:endParaRPr>
          </a:p>
          <a:p>
            <a:pPr marL="742950" lvl="2">
              <a:lnSpc>
                <a:spcPct val="130000"/>
              </a:lnSpc>
              <a:buFont typeface="Wingdings" charset="2"/>
              <a:buChar char="Ø"/>
            </a:pPr>
            <a:endParaRPr kumimoji="1" lang="en-US" altLang="zh-CN" sz="2600" dirty="0">
              <a:solidFill>
                <a:schemeClr val="tx1"/>
              </a:solidFill>
            </a:endParaRPr>
          </a:p>
        </p:txBody>
      </p:sp>
    </p:spTree>
    <p:extLst>
      <p:ext uri="{BB962C8B-B14F-4D97-AF65-F5344CB8AC3E}">
        <p14:creationId xmlns:p14="http://schemas.microsoft.com/office/powerpoint/2010/main" val="132154644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812" y="401468"/>
            <a:ext cx="8534400" cy="1507067"/>
          </a:xfrm>
        </p:spPr>
        <p:txBody>
          <a:bodyPr>
            <a:normAutofit/>
          </a:bodyPr>
          <a:lstStyle/>
          <a:p>
            <a:r>
              <a:rPr kumimoji="1" lang="zh-CN" altLang="en-US" sz="4400" dirty="0"/>
              <a:t>通用寄存器的作用</a:t>
            </a:r>
          </a:p>
        </p:txBody>
      </p:sp>
      <p:sp>
        <p:nvSpPr>
          <p:cNvPr id="3" name="内容占位符 2"/>
          <p:cNvSpPr>
            <a:spLocks noGrp="1"/>
          </p:cNvSpPr>
          <p:nvPr>
            <p:ph idx="1"/>
          </p:nvPr>
        </p:nvSpPr>
        <p:spPr>
          <a:xfrm>
            <a:off x="776812" y="1981201"/>
            <a:ext cx="8830178" cy="4695824"/>
          </a:xfrm>
        </p:spPr>
        <p:txBody>
          <a:bodyPr>
            <a:normAutofit/>
          </a:bodyPr>
          <a:lstStyle/>
          <a:p>
            <a:pPr marL="457200" lvl="1" indent="-457200">
              <a:lnSpc>
                <a:spcPct val="140000"/>
              </a:lnSpc>
              <a:buFont typeface="Wingdings" charset="2"/>
              <a:buChar char="Ø"/>
            </a:pPr>
            <a:r>
              <a:rPr kumimoji="1" lang="en-US" altLang="zh-CN" sz="2800" dirty="0">
                <a:solidFill>
                  <a:schemeClr val="tx1"/>
                </a:solidFill>
              </a:rPr>
              <a:t>R19-R28</a:t>
            </a:r>
          </a:p>
          <a:p>
            <a:pPr marL="457200" lvl="1" indent="0">
              <a:lnSpc>
                <a:spcPct val="120000"/>
              </a:lnSpc>
              <a:buNone/>
            </a:pPr>
            <a:r>
              <a:rPr kumimoji="1" lang="en-US" altLang="zh-CN" sz="2000" dirty="0" err="1">
                <a:solidFill>
                  <a:schemeClr val="tx1"/>
                </a:solidFill>
              </a:rPr>
              <a:t>Callee</a:t>
            </a:r>
            <a:r>
              <a:rPr kumimoji="1" lang="en-US" altLang="zh-CN" sz="2000" dirty="0">
                <a:solidFill>
                  <a:schemeClr val="tx1"/>
                </a:solidFill>
              </a:rPr>
              <a:t>-saved registers</a:t>
            </a:r>
          </a:p>
          <a:p>
            <a:pPr marL="457200" lvl="1" indent="-457200">
              <a:lnSpc>
                <a:spcPct val="130000"/>
              </a:lnSpc>
              <a:buFont typeface="Wingdings" charset="2"/>
              <a:buChar char="Ø"/>
            </a:pPr>
            <a:r>
              <a:rPr kumimoji="1" lang="en-US" altLang="zh-CN" sz="2800" dirty="0">
                <a:solidFill>
                  <a:schemeClr val="tx1"/>
                </a:solidFill>
              </a:rPr>
              <a:t>R29</a:t>
            </a:r>
            <a:r>
              <a:rPr kumimoji="1" lang="zh-CN" altLang="en-US" sz="2800" dirty="0">
                <a:solidFill>
                  <a:schemeClr val="tx1"/>
                </a:solidFill>
              </a:rPr>
              <a:t> </a:t>
            </a:r>
            <a:r>
              <a:rPr kumimoji="1" lang="en-US" altLang="zh-CN" sz="2800" dirty="0">
                <a:solidFill>
                  <a:schemeClr val="tx1"/>
                </a:solidFill>
              </a:rPr>
              <a:t>FP</a:t>
            </a:r>
          </a:p>
          <a:p>
            <a:pPr marL="457200" lvl="1" indent="0">
              <a:lnSpc>
                <a:spcPct val="150000"/>
              </a:lnSpc>
              <a:buNone/>
            </a:pPr>
            <a:r>
              <a:rPr kumimoji="1" lang="zh-CN" altLang="en-US" sz="2000" dirty="0">
                <a:solidFill>
                  <a:schemeClr val="tx1"/>
                </a:solidFill>
              </a:rPr>
              <a:t>保存栈帧地址（栈底指针）</a:t>
            </a:r>
            <a:endParaRPr kumimoji="1" lang="en-US" altLang="zh-CN" sz="2000" dirty="0">
              <a:solidFill>
                <a:schemeClr val="tx1"/>
              </a:solidFill>
            </a:endParaRPr>
          </a:p>
          <a:p>
            <a:pPr marL="457200" lvl="1" indent="-457200">
              <a:lnSpc>
                <a:spcPct val="130000"/>
              </a:lnSpc>
              <a:buFont typeface="Wingdings" charset="2"/>
              <a:buChar char="Ø"/>
            </a:pPr>
            <a:r>
              <a:rPr kumimoji="1" lang="en-US" altLang="zh-CN" sz="2800" dirty="0">
                <a:solidFill>
                  <a:schemeClr val="tx1"/>
                </a:solidFill>
              </a:rPr>
              <a:t>R30</a:t>
            </a:r>
            <a:r>
              <a:rPr kumimoji="1" lang="zh-CN" altLang="en-US" sz="2800" dirty="0">
                <a:solidFill>
                  <a:schemeClr val="tx1"/>
                </a:solidFill>
              </a:rPr>
              <a:t> </a:t>
            </a:r>
            <a:r>
              <a:rPr kumimoji="1" lang="en-US" altLang="zh-CN" sz="2800" dirty="0">
                <a:solidFill>
                  <a:schemeClr val="tx1"/>
                </a:solidFill>
              </a:rPr>
              <a:t>LR</a:t>
            </a:r>
          </a:p>
          <a:p>
            <a:pPr marL="457200" lvl="1" indent="0">
              <a:lnSpc>
                <a:spcPct val="150000"/>
              </a:lnSpc>
              <a:buNone/>
            </a:pPr>
            <a:r>
              <a:rPr kumimoji="1" lang="zh-CN" altLang="en-US" sz="2100" dirty="0">
                <a:solidFill>
                  <a:schemeClr val="tx1"/>
                </a:solidFill>
              </a:rPr>
              <a:t>程序链接寄存器，保存子程序结束后需要执行的下一条指令（存储函数的返回地址）</a:t>
            </a:r>
            <a:endParaRPr kumimoji="1" lang="en-US" altLang="zh-CN" sz="2100" dirty="0">
              <a:solidFill>
                <a:schemeClr val="tx1"/>
              </a:solidFill>
            </a:endParaRPr>
          </a:p>
          <a:p>
            <a:pPr marL="742950" lvl="2">
              <a:lnSpc>
                <a:spcPct val="130000"/>
              </a:lnSpc>
              <a:buFont typeface="Wingdings" charset="2"/>
              <a:buChar char="Ø"/>
            </a:pPr>
            <a:endParaRPr kumimoji="1" lang="en-US" altLang="zh-CN" sz="2600" dirty="0">
              <a:solidFill>
                <a:schemeClr val="tx1"/>
              </a:solidFill>
            </a:endParaRPr>
          </a:p>
        </p:txBody>
      </p:sp>
    </p:spTree>
    <p:extLst>
      <p:ext uri="{BB962C8B-B14F-4D97-AF65-F5344CB8AC3E}">
        <p14:creationId xmlns:p14="http://schemas.microsoft.com/office/powerpoint/2010/main" val="1272093772"/>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812" y="401468"/>
            <a:ext cx="8534400" cy="1507067"/>
          </a:xfrm>
        </p:spPr>
        <p:txBody>
          <a:bodyPr>
            <a:normAutofit/>
          </a:bodyPr>
          <a:lstStyle/>
          <a:p>
            <a:r>
              <a:rPr kumimoji="1" lang="zh-CN" altLang="en-US" sz="4400" dirty="0"/>
              <a:t>非通用寄存器</a:t>
            </a:r>
          </a:p>
        </p:txBody>
      </p:sp>
      <p:sp>
        <p:nvSpPr>
          <p:cNvPr id="3" name="内容占位符 2"/>
          <p:cNvSpPr>
            <a:spLocks noGrp="1"/>
          </p:cNvSpPr>
          <p:nvPr>
            <p:ph idx="1"/>
          </p:nvPr>
        </p:nvSpPr>
        <p:spPr>
          <a:xfrm>
            <a:off x="776812" y="1981201"/>
            <a:ext cx="8830178" cy="4695824"/>
          </a:xfrm>
        </p:spPr>
        <p:txBody>
          <a:bodyPr>
            <a:normAutofit/>
          </a:bodyPr>
          <a:lstStyle/>
          <a:p>
            <a:pPr marL="457200" lvl="1" indent="-457200">
              <a:lnSpc>
                <a:spcPct val="140000"/>
              </a:lnSpc>
              <a:buFont typeface="Wingdings" charset="2"/>
              <a:buChar char="Ø"/>
            </a:pPr>
            <a:r>
              <a:rPr kumimoji="1" lang="pt-BR" altLang="zh-CN" sz="2800" dirty="0">
                <a:solidFill>
                  <a:schemeClr val="tx1"/>
                </a:solidFill>
              </a:rPr>
              <a:t>SP</a:t>
            </a:r>
            <a:endParaRPr kumimoji="1" lang="en-US" altLang="zh-CN" sz="2800" dirty="0">
              <a:solidFill>
                <a:schemeClr val="tx1"/>
              </a:solidFill>
            </a:endParaRPr>
          </a:p>
          <a:p>
            <a:pPr marL="457200" lvl="1" indent="0">
              <a:lnSpc>
                <a:spcPct val="120000"/>
              </a:lnSpc>
              <a:buNone/>
            </a:pPr>
            <a:r>
              <a:rPr kumimoji="1" lang="zh-CN" altLang="en-US" sz="2000" dirty="0">
                <a:solidFill>
                  <a:schemeClr val="tx1"/>
                </a:solidFill>
              </a:rPr>
              <a:t>保存栈指针</a:t>
            </a:r>
            <a:endParaRPr kumimoji="1" lang="en-US" altLang="zh-CN" sz="2000" dirty="0">
              <a:solidFill>
                <a:schemeClr val="tx1"/>
              </a:solidFill>
            </a:endParaRPr>
          </a:p>
          <a:p>
            <a:pPr marL="457200" lvl="1" indent="-457200">
              <a:lnSpc>
                <a:spcPct val="130000"/>
              </a:lnSpc>
              <a:buFont typeface="Wingdings" charset="2"/>
              <a:buChar char="Ø"/>
            </a:pPr>
            <a:r>
              <a:rPr kumimoji="1" lang="en-US" altLang="zh-CN" sz="2800" dirty="0">
                <a:solidFill>
                  <a:schemeClr val="tx1"/>
                </a:solidFill>
              </a:rPr>
              <a:t>PC</a:t>
            </a:r>
          </a:p>
          <a:p>
            <a:pPr marL="457200" lvl="1" indent="0">
              <a:lnSpc>
                <a:spcPct val="150000"/>
              </a:lnSpc>
              <a:buNone/>
            </a:pPr>
            <a:r>
              <a:rPr kumimoji="1" lang="zh-CN" altLang="en-US" sz="2000" dirty="0">
                <a:solidFill>
                  <a:schemeClr val="tx1"/>
                </a:solidFill>
              </a:rPr>
              <a:t>程序计数器，俗称</a:t>
            </a:r>
            <a:r>
              <a:rPr kumimoji="1" lang="en-US" altLang="zh-CN" sz="2000" dirty="0">
                <a:solidFill>
                  <a:schemeClr val="tx1"/>
                </a:solidFill>
              </a:rPr>
              <a:t>PC</a:t>
            </a:r>
            <a:r>
              <a:rPr kumimoji="1" lang="zh-CN" altLang="en-US" sz="2000" dirty="0">
                <a:solidFill>
                  <a:schemeClr val="tx1"/>
                </a:solidFill>
              </a:rPr>
              <a:t>指针，总是指向即将要执行的下一条指令</a:t>
            </a:r>
            <a:endParaRPr kumimoji="1" lang="en-US" altLang="zh-CN" sz="2000" dirty="0">
              <a:solidFill>
                <a:schemeClr val="tx1"/>
              </a:solidFill>
            </a:endParaRPr>
          </a:p>
          <a:p>
            <a:pPr marL="457200" lvl="1" indent="-457200">
              <a:lnSpc>
                <a:spcPct val="130000"/>
              </a:lnSpc>
              <a:buFont typeface="Wingdings" charset="2"/>
              <a:buChar char="Ø"/>
            </a:pPr>
            <a:r>
              <a:rPr kumimoji="1" lang="en-US" altLang="zh-CN" sz="2800" dirty="0">
                <a:solidFill>
                  <a:schemeClr val="tx1"/>
                </a:solidFill>
              </a:rPr>
              <a:t>CPSR</a:t>
            </a:r>
          </a:p>
          <a:p>
            <a:pPr marL="457200" lvl="1" indent="0">
              <a:lnSpc>
                <a:spcPct val="150000"/>
              </a:lnSpc>
              <a:buNone/>
            </a:pPr>
            <a:r>
              <a:rPr kumimoji="1" lang="zh-CN" altLang="en-US" sz="2100" dirty="0">
                <a:solidFill>
                  <a:schemeClr val="tx1"/>
                </a:solidFill>
              </a:rPr>
              <a:t>程序状态寄存器</a:t>
            </a:r>
            <a:r>
              <a:rPr kumimoji="1" lang="en-US" altLang="zh-CN" sz="2100" dirty="0">
                <a:solidFill>
                  <a:schemeClr val="tx1"/>
                </a:solidFill>
              </a:rPr>
              <a:t>(current program status register) </a:t>
            </a:r>
            <a:r>
              <a:rPr kumimoji="1" lang="zh-CN" altLang="en-US" sz="2100" dirty="0">
                <a:solidFill>
                  <a:schemeClr val="tx1"/>
                </a:solidFill>
              </a:rPr>
              <a:t>，在用户级编程时用于存储条件码。</a:t>
            </a:r>
            <a:endParaRPr kumimoji="1" lang="en-US" altLang="zh-CN" sz="2100" dirty="0">
              <a:solidFill>
                <a:schemeClr val="tx1"/>
              </a:solidFill>
            </a:endParaRPr>
          </a:p>
          <a:p>
            <a:pPr marL="742950" lvl="2">
              <a:lnSpc>
                <a:spcPct val="130000"/>
              </a:lnSpc>
              <a:buFont typeface="Wingdings" charset="2"/>
              <a:buChar char="Ø"/>
            </a:pPr>
            <a:endParaRPr kumimoji="1" lang="en-US" altLang="zh-CN" sz="2600" dirty="0">
              <a:solidFill>
                <a:schemeClr val="tx1"/>
              </a:solidFill>
            </a:endParaRPr>
          </a:p>
        </p:txBody>
      </p:sp>
    </p:spTree>
    <p:extLst>
      <p:ext uri="{BB962C8B-B14F-4D97-AF65-F5344CB8AC3E}">
        <p14:creationId xmlns:p14="http://schemas.microsoft.com/office/powerpoint/2010/main" val="33530871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2292" y="2475346"/>
            <a:ext cx="6553397" cy="1200329"/>
          </a:xfrm>
          <a:prstGeom prst="rect">
            <a:avLst/>
          </a:prstGeom>
          <a:noFill/>
        </p:spPr>
        <p:txBody>
          <a:bodyPr wrap="none" rtlCol="0">
            <a:spAutoFit/>
          </a:bodyPr>
          <a:lstStyle/>
          <a:p>
            <a:r>
              <a:rPr kumimoji="1" lang="en-US" altLang="zh-CN" sz="7200" dirty="0"/>
              <a:t>Coding</a:t>
            </a:r>
            <a:r>
              <a:rPr kumimoji="1" lang="zh-CN" altLang="en-US" sz="7200" dirty="0"/>
              <a:t> </a:t>
            </a:r>
            <a:r>
              <a:rPr kumimoji="1" lang="en-US" altLang="zh-CN" sz="7200" dirty="0"/>
              <a:t>Demo</a:t>
            </a:r>
            <a:endParaRPr kumimoji="1" lang="zh-CN" altLang="en-US" sz="7200" dirty="0"/>
          </a:p>
        </p:txBody>
      </p:sp>
    </p:spTree>
    <p:extLst>
      <p:ext uri="{BB962C8B-B14F-4D97-AF65-F5344CB8AC3E}">
        <p14:creationId xmlns:p14="http://schemas.microsoft.com/office/powerpoint/2010/main" val="1849547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812" y="401468"/>
            <a:ext cx="8534400" cy="1507067"/>
          </a:xfrm>
        </p:spPr>
        <p:txBody>
          <a:bodyPr>
            <a:normAutofit/>
          </a:bodyPr>
          <a:lstStyle/>
          <a:p>
            <a:r>
              <a:rPr kumimoji="1" lang="zh-CN" altLang="en-US" sz="4400" dirty="0"/>
              <a:t>指令集</a:t>
            </a:r>
          </a:p>
        </p:txBody>
      </p:sp>
      <p:sp>
        <p:nvSpPr>
          <p:cNvPr id="3" name="内容占位符 2"/>
          <p:cNvSpPr>
            <a:spLocks noGrp="1"/>
          </p:cNvSpPr>
          <p:nvPr>
            <p:ph idx="1"/>
          </p:nvPr>
        </p:nvSpPr>
        <p:spPr>
          <a:xfrm>
            <a:off x="776812" y="1908535"/>
            <a:ext cx="9032206" cy="2904097"/>
          </a:xfrm>
        </p:spPr>
        <p:txBody>
          <a:bodyPr>
            <a:normAutofit/>
          </a:bodyPr>
          <a:lstStyle/>
          <a:p>
            <a:pPr algn="just">
              <a:lnSpc>
                <a:spcPct val="150000"/>
              </a:lnSpc>
              <a:buFont typeface="Wingdings" charset="2"/>
              <a:buChar char="Ø"/>
            </a:pPr>
            <a:r>
              <a:rPr kumimoji="1" lang="zh-CN" altLang="en-US" sz="3600" dirty="0">
                <a:solidFill>
                  <a:schemeClr val="tx1"/>
                </a:solidFill>
              </a:rPr>
              <a:t>  跳转指令</a:t>
            </a:r>
            <a:endParaRPr kumimoji="1" lang="en-US" altLang="zh-CN" sz="3600" dirty="0">
              <a:solidFill>
                <a:schemeClr val="tx1"/>
              </a:solidFill>
            </a:endParaRPr>
          </a:p>
          <a:p>
            <a:pPr algn="just">
              <a:lnSpc>
                <a:spcPct val="150000"/>
              </a:lnSpc>
              <a:buFont typeface="Wingdings" charset="2"/>
              <a:buChar char="Ø"/>
            </a:pPr>
            <a:r>
              <a:rPr kumimoji="1" lang="zh-CN" altLang="en-US" sz="3600" dirty="0">
                <a:solidFill>
                  <a:schemeClr val="tx1"/>
                </a:solidFill>
              </a:rPr>
              <a:t>  数据处理指令</a:t>
            </a:r>
            <a:endParaRPr kumimoji="1" lang="en-US" altLang="zh-CN" sz="3600" dirty="0">
              <a:solidFill>
                <a:schemeClr val="tx1"/>
              </a:solidFill>
            </a:endParaRPr>
          </a:p>
          <a:p>
            <a:pPr algn="just">
              <a:lnSpc>
                <a:spcPct val="150000"/>
              </a:lnSpc>
              <a:buFont typeface="Wingdings" charset="2"/>
              <a:buChar char="Ø"/>
            </a:pPr>
            <a:r>
              <a:rPr kumimoji="1" lang="zh-CN" altLang="en-US" sz="3600" dirty="0">
                <a:solidFill>
                  <a:schemeClr val="tx1"/>
                </a:solidFill>
              </a:rPr>
              <a:t>加载</a:t>
            </a:r>
            <a:r>
              <a:rPr kumimoji="1" lang="en-US" altLang="zh-CN" sz="3600" dirty="0">
                <a:solidFill>
                  <a:schemeClr val="tx1"/>
                </a:solidFill>
              </a:rPr>
              <a:t>/</a:t>
            </a:r>
            <a:r>
              <a:rPr kumimoji="1" lang="zh-CN" altLang="en-US" sz="3600" dirty="0">
                <a:solidFill>
                  <a:schemeClr val="tx1"/>
                </a:solidFill>
              </a:rPr>
              <a:t>存储指令</a:t>
            </a:r>
            <a:endParaRPr kumimoji="1" lang="en-US" altLang="zh-CN" sz="3600" dirty="0">
              <a:solidFill>
                <a:schemeClr val="tx1"/>
              </a:solidFill>
            </a:endParaRPr>
          </a:p>
        </p:txBody>
      </p:sp>
    </p:spTree>
    <p:extLst>
      <p:ext uri="{BB962C8B-B14F-4D97-AF65-F5344CB8AC3E}">
        <p14:creationId xmlns:p14="http://schemas.microsoft.com/office/powerpoint/2010/main" val="13900766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812" y="401469"/>
            <a:ext cx="8534400" cy="1316496"/>
          </a:xfrm>
        </p:spPr>
        <p:txBody>
          <a:bodyPr>
            <a:normAutofit/>
          </a:bodyPr>
          <a:lstStyle/>
          <a:p>
            <a:r>
              <a:rPr kumimoji="1" lang="zh-CN" altLang="en-US" sz="4400" dirty="0"/>
              <a:t>跳转指令</a:t>
            </a:r>
          </a:p>
        </p:txBody>
      </p:sp>
      <p:sp>
        <p:nvSpPr>
          <p:cNvPr id="3" name="内容占位符 2"/>
          <p:cNvSpPr>
            <a:spLocks noGrp="1"/>
          </p:cNvSpPr>
          <p:nvPr>
            <p:ph idx="1"/>
          </p:nvPr>
        </p:nvSpPr>
        <p:spPr>
          <a:xfrm>
            <a:off x="776812" y="1778009"/>
            <a:ext cx="5623988" cy="3348173"/>
          </a:xfrm>
        </p:spPr>
        <p:txBody>
          <a:bodyPr>
            <a:normAutofit/>
          </a:bodyPr>
          <a:lstStyle/>
          <a:p>
            <a:pPr marL="457200" lvl="1" indent="-457200">
              <a:lnSpc>
                <a:spcPct val="140000"/>
              </a:lnSpc>
              <a:buFont typeface="Wingdings" charset="2"/>
              <a:buChar char="Ø"/>
            </a:pPr>
            <a:r>
              <a:rPr kumimoji="1" lang="en-US" altLang="zh-CN" sz="2800" dirty="0">
                <a:solidFill>
                  <a:schemeClr val="tx1"/>
                </a:solidFill>
              </a:rPr>
              <a:t>B</a:t>
            </a:r>
            <a:r>
              <a:rPr kumimoji="1" lang="zh-CN" altLang="en-US" sz="2800" dirty="0">
                <a:solidFill>
                  <a:schemeClr val="tx1"/>
                </a:solidFill>
              </a:rPr>
              <a:t> 指令</a:t>
            </a:r>
            <a:endParaRPr kumimoji="1" lang="en-US" altLang="zh-CN" sz="2800" dirty="0">
              <a:solidFill>
                <a:schemeClr val="tx1"/>
              </a:solidFill>
            </a:endParaRPr>
          </a:p>
          <a:p>
            <a:pPr marL="457200" lvl="1" indent="0">
              <a:lnSpc>
                <a:spcPct val="120000"/>
              </a:lnSpc>
              <a:buNone/>
            </a:pPr>
            <a:r>
              <a:rPr kumimoji="1" lang="zh-CN" altLang="en-US" sz="2000" dirty="0">
                <a:solidFill>
                  <a:schemeClr val="tx1"/>
                </a:solidFill>
              </a:rPr>
              <a:t>指令格式</a:t>
            </a:r>
            <a:r>
              <a:rPr kumimoji="1" lang="en-US" altLang="zh-CN" sz="2000" dirty="0">
                <a:solidFill>
                  <a:schemeClr val="tx1"/>
                </a:solidFill>
              </a:rPr>
              <a:t>: B{</a:t>
            </a:r>
            <a:r>
              <a:rPr kumimoji="1" lang="zh-CN" altLang="en-US" sz="2000" dirty="0">
                <a:solidFill>
                  <a:schemeClr val="tx1"/>
                </a:solidFill>
              </a:rPr>
              <a:t>条件</a:t>
            </a:r>
            <a:r>
              <a:rPr kumimoji="1" lang="en-US" altLang="zh-CN" sz="2000" dirty="0">
                <a:solidFill>
                  <a:schemeClr val="tx1"/>
                </a:solidFill>
              </a:rPr>
              <a:t>} </a:t>
            </a:r>
            <a:r>
              <a:rPr kumimoji="1" lang="zh-CN" altLang="en-US" sz="2000" dirty="0">
                <a:solidFill>
                  <a:schemeClr val="tx1"/>
                </a:solidFill>
              </a:rPr>
              <a:t>目标地址</a:t>
            </a:r>
            <a:endParaRPr kumimoji="1" lang="en-US" altLang="zh-CN" sz="2000" dirty="0">
              <a:solidFill>
                <a:schemeClr val="tx1"/>
              </a:solidFill>
            </a:endParaRPr>
          </a:p>
          <a:p>
            <a:pPr marL="457200" lvl="1" indent="0">
              <a:lnSpc>
                <a:spcPct val="130000"/>
              </a:lnSpc>
              <a:buNone/>
            </a:pPr>
            <a:r>
              <a:rPr kumimoji="1" lang="zh-CN" altLang="en-US" sz="2000" dirty="0">
                <a:solidFill>
                  <a:schemeClr val="tx1"/>
                </a:solidFill>
              </a:rPr>
              <a:t>程序遇到一个 </a:t>
            </a:r>
            <a:r>
              <a:rPr kumimoji="1" lang="en-US" altLang="zh-CN" sz="2000" dirty="0">
                <a:solidFill>
                  <a:schemeClr val="tx1"/>
                </a:solidFill>
              </a:rPr>
              <a:t>B </a:t>
            </a:r>
            <a:r>
              <a:rPr kumimoji="1" lang="zh-CN" altLang="en-US" sz="2000" dirty="0">
                <a:solidFill>
                  <a:schemeClr val="tx1"/>
                </a:solidFill>
              </a:rPr>
              <a:t>指令，将立即跳转到给定的目标地址，从那里继续执行。注意存储在跳转指令中的实际值是相对当前 </a:t>
            </a:r>
            <a:r>
              <a:rPr kumimoji="1" lang="en-US" altLang="zh-CN" sz="2000" dirty="0">
                <a:solidFill>
                  <a:schemeClr val="tx1"/>
                </a:solidFill>
              </a:rPr>
              <a:t>PC </a:t>
            </a:r>
            <a:r>
              <a:rPr kumimoji="1" lang="zh-CN" altLang="en-US" sz="2000" dirty="0">
                <a:solidFill>
                  <a:schemeClr val="tx1"/>
                </a:solidFill>
              </a:rPr>
              <a:t>值的一个偏移量，而不是一个绝对地址</a:t>
            </a:r>
            <a:endParaRPr kumimoji="1" lang="en-US" altLang="zh-CN" sz="2000" dirty="0">
              <a:solidFill>
                <a:schemeClr val="tx1"/>
              </a:solidFill>
            </a:endParaRPr>
          </a:p>
        </p:txBody>
      </p:sp>
      <p:pic>
        <p:nvPicPr>
          <p:cNvPr id="4" name="图片 3"/>
          <p:cNvPicPr>
            <a:picLocks noChangeAspect="1"/>
          </p:cNvPicPr>
          <p:nvPr/>
        </p:nvPicPr>
        <p:blipFill>
          <a:blip r:embed="rId2"/>
          <a:stretch>
            <a:fillRect/>
          </a:stretch>
        </p:blipFill>
        <p:spPr>
          <a:xfrm>
            <a:off x="6516257" y="1778008"/>
            <a:ext cx="5396414" cy="3865409"/>
          </a:xfrm>
          <a:prstGeom prst="rect">
            <a:avLst/>
          </a:prstGeom>
        </p:spPr>
      </p:pic>
    </p:spTree>
    <p:extLst>
      <p:ext uri="{BB962C8B-B14F-4D97-AF65-F5344CB8AC3E}">
        <p14:creationId xmlns:p14="http://schemas.microsoft.com/office/powerpoint/2010/main" val="28374309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812" y="401469"/>
            <a:ext cx="8534400" cy="1316496"/>
          </a:xfrm>
        </p:spPr>
        <p:txBody>
          <a:bodyPr>
            <a:normAutofit/>
          </a:bodyPr>
          <a:lstStyle/>
          <a:p>
            <a:r>
              <a:rPr kumimoji="1" lang="zh-CN" altLang="en-US" sz="4400" dirty="0"/>
              <a:t>跳转指令</a:t>
            </a:r>
          </a:p>
        </p:txBody>
      </p:sp>
      <p:sp>
        <p:nvSpPr>
          <p:cNvPr id="3" name="内容占位符 2"/>
          <p:cNvSpPr>
            <a:spLocks noGrp="1"/>
          </p:cNvSpPr>
          <p:nvPr>
            <p:ph idx="1"/>
          </p:nvPr>
        </p:nvSpPr>
        <p:spPr>
          <a:xfrm>
            <a:off x="776812" y="1778009"/>
            <a:ext cx="5623988" cy="3348173"/>
          </a:xfrm>
        </p:spPr>
        <p:txBody>
          <a:bodyPr>
            <a:normAutofit/>
          </a:bodyPr>
          <a:lstStyle/>
          <a:p>
            <a:pPr marL="457200" lvl="1" indent="-457200">
              <a:lnSpc>
                <a:spcPct val="140000"/>
              </a:lnSpc>
              <a:buFont typeface="Wingdings" charset="2"/>
              <a:buChar char="Ø"/>
            </a:pPr>
            <a:r>
              <a:rPr kumimoji="1" lang="en-US" altLang="zh-CN" sz="2800" dirty="0">
                <a:solidFill>
                  <a:schemeClr val="tx1"/>
                </a:solidFill>
              </a:rPr>
              <a:t>BL</a:t>
            </a:r>
            <a:r>
              <a:rPr kumimoji="1" lang="zh-CN" altLang="en-US" sz="2800" dirty="0">
                <a:solidFill>
                  <a:schemeClr val="tx1"/>
                </a:solidFill>
              </a:rPr>
              <a:t> 指令</a:t>
            </a:r>
            <a:endParaRPr kumimoji="1" lang="en-US" altLang="zh-CN" sz="2800" dirty="0">
              <a:solidFill>
                <a:schemeClr val="tx1"/>
              </a:solidFill>
            </a:endParaRPr>
          </a:p>
          <a:p>
            <a:pPr marL="457200" lvl="1" indent="0">
              <a:lnSpc>
                <a:spcPct val="120000"/>
              </a:lnSpc>
              <a:buNone/>
            </a:pPr>
            <a:r>
              <a:rPr kumimoji="1" lang="zh-CN" altLang="en-US" sz="2000" dirty="0">
                <a:solidFill>
                  <a:schemeClr val="tx1"/>
                </a:solidFill>
              </a:rPr>
              <a:t>指令格式</a:t>
            </a:r>
            <a:r>
              <a:rPr kumimoji="1" lang="en-US" altLang="zh-CN" sz="2000" dirty="0">
                <a:solidFill>
                  <a:schemeClr val="tx1"/>
                </a:solidFill>
              </a:rPr>
              <a:t>: BL{</a:t>
            </a:r>
            <a:r>
              <a:rPr kumimoji="1" lang="zh-CN" altLang="en-US" sz="2000" dirty="0">
                <a:solidFill>
                  <a:schemeClr val="tx1"/>
                </a:solidFill>
              </a:rPr>
              <a:t>条件</a:t>
            </a:r>
            <a:r>
              <a:rPr kumimoji="1" lang="en-US" altLang="zh-CN" sz="2000" dirty="0">
                <a:solidFill>
                  <a:schemeClr val="tx1"/>
                </a:solidFill>
              </a:rPr>
              <a:t>} </a:t>
            </a:r>
            <a:r>
              <a:rPr kumimoji="1" lang="zh-CN" altLang="en-US" sz="2000" dirty="0">
                <a:solidFill>
                  <a:schemeClr val="tx1"/>
                </a:solidFill>
              </a:rPr>
              <a:t>目标地址</a:t>
            </a:r>
            <a:endParaRPr kumimoji="1" lang="en-US" altLang="zh-CN" sz="2000" dirty="0">
              <a:solidFill>
                <a:schemeClr val="tx1"/>
              </a:solidFill>
            </a:endParaRPr>
          </a:p>
          <a:p>
            <a:pPr marL="457200" lvl="1" indent="0">
              <a:lnSpc>
                <a:spcPct val="130000"/>
              </a:lnSpc>
              <a:buNone/>
            </a:pPr>
            <a:r>
              <a:rPr kumimoji="1" lang="en-US" altLang="zh-CN" sz="2000" dirty="0">
                <a:solidFill>
                  <a:schemeClr val="tx1"/>
                </a:solidFill>
              </a:rPr>
              <a:t>BL </a:t>
            </a:r>
            <a:r>
              <a:rPr kumimoji="1" lang="zh-CN" altLang="en-US" sz="2000" dirty="0">
                <a:solidFill>
                  <a:schemeClr val="tx1"/>
                </a:solidFill>
              </a:rPr>
              <a:t>是另一个跳转指令，但跳转之前，会在寄存器 </a:t>
            </a:r>
            <a:r>
              <a:rPr kumimoji="1" lang="en-US" altLang="zh-CN" sz="2000" dirty="0">
                <a:solidFill>
                  <a:schemeClr val="tx1"/>
                </a:solidFill>
              </a:rPr>
              <a:t>LR </a:t>
            </a:r>
            <a:r>
              <a:rPr kumimoji="1" lang="zh-CN" altLang="en-US" sz="2000" dirty="0">
                <a:solidFill>
                  <a:schemeClr val="tx1"/>
                </a:solidFill>
              </a:rPr>
              <a:t>中保存 </a:t>
            </a:r>
            <a:r>
              <a:rPr kumimoji="1" lang="en-US" altLang="zh-CN" sz="2000" dirty="0">
                <a:solidFill>
                  <a:schemeClr val="tx1"/>
                </a:solidFill>
              </a:rPr>
              <a:t>PC </a:t>
            </a:r>
            <a:r>
              <a:rPr kumimoji="1" lang="zh-CN" altLang="en-US" sz="2000" dirty="0">
                <a:solidFill>
                  <a:schemeClr val="tx1"/>
                </a:solidFill>
              </a:rPr>
              <a:t>的当前内容，因此，可以通过将 </a:t>
            </a:r>
            <a:r>
              <a:rPr kumimoji="1" lang="en-US" altLang="zh-CN" sz="2000" dirty="0">
                <a:solidFill>
                  <a:schemeClr val="tx1"/>
                </a:solidFill>
              </a:rPr>
              <a:t>LR </a:t>
            </a:r>
            <a:r>
              <a:rPr kumimoji="1" lang="zh-CN" altLang="en-US" sz="2000" dirty="0">
                <a:solidFill>
                  <a:schemeClr val="tx1"/>
                </a:solidFill>
              </a:rPr>
              <a:t>的内容重新加载到 </a:t>
            </a:r>
            <a:r>
              <a:rPr kumimoji="1" lang="en-US" altLang="zh-CN" sz="2000" dirty="0">
                <a:solidFill>
                  <a:schemeClr val="tx1"/>
                </a:solidFill>
              </a:rPr>
              <a:t>PC </a:t>
            </a:r>
            <a:r>
              <a:rPr kumimoji="1" lang="zh-CN" altLang="en-US" sz="2000" dirty="0">
                <a:solidFill>
                  <a:schemeClr val="tx1"/>
                </a:solidFill>
              </a:rPr>
              <a:t>中，来返回到跳转指令之后的那个指令处执行</a:t>
            </a:r>
            <a:endParaRPr kumimoji="1" lang="en-US" altLang="zh-CN" sz="2000" dirty="0">
              <a:solidFill>
                <a:schemeClr val="tx1"/>
              </a:solidFill>
            </a:endParaRPr>
          </a:p>
        </p:txBody>
      </p:sp>
      <p:pic>
        <p:nvPicPr>
          <p:cNvPr id="5" name="图片 4"/>
          <p:cNvPicPr>
            <a:picLocks noChangeAspect="1"/>
          </p:cNvPicPr>
          <p:nvPr/>
        </p:nvPicPr>
        <p:blipFill>
          <a:blip r:embed="rId2"/>
          <a:stretch>
            <a:fillRect/>
          </a:stretch>
        </p:blipFill>
        <p:spPr>
          <a:xfrm>
            <a:off x="6609195" y="2241549"/>
            <a:ext cx="5150595" cy="3217141"/>
          </a:xfrm>
          <a:prstGeom prst="rect">
            <a:avLst/>
          </a:prstGeom>
        </p:spPr>
      </p:pic>
    </p:spTree>
    <p:extLst>
      <p:ext uri="{BB962C8B-B14F-4D97-AF65-F5344CB8AC3E}">
        <p14:creationId xmlns:p14="http://schemas.microsoft.com/office/powerpoint/2010/main" val="958027170"/>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812" y="401469"/>
            <a:ext cx="8534400" cy="1316496"/>
          </a:xfrm>
        </p:spPr>
        <p:txBody>
          <a:bodyPr>
            <a:normAutofit/>
          </a:bodyPr>
          <a:lstStyle/>
          <a:p>
            <a:r>
              <a:rPr kumimoji="1" lang="zh-CN" altLang="en-US" sz="4400" dirty="0"/>
              <a:t>数据处理指令</a:t>
            </a:r>
          </a:p>
        </p:txBody>
      </p:sp>
      <p:sp>
        <p:nvSpPr>
          <p:cNvPr id="3" name="内容占位符 2"/>
          <p:cNvSpPr>
            <a:spLocks noGrp="1"/>
          </p:cNvSpPr>
          <p:nvPr>
            <p:ph idx="1"/>
          </p:nvPr>
        </p:nvSpPr>
        <p:spPr>
          <a:xfrm>
            <a:off x="776812" y="1778009"/>
            <a:ext cx="9300061" cy="4558136"/>
          </a:xfrm>
        </p:spPr>
        <p:txBody>
          <a:bodyPr>
            <a:normAutofit/>
          </a:bodyPr>
          <a:lstStyle/>
          <a:p>
            <a:pPr marL="457200" lvl="1" indent="-457200">
              <a:lnSpc>
                <a:spcPct val="140000"/>
              </a:lnSpc>
              <a:buFont typeface="Wingdings" charset="2"/>
              <a:buChar char="Ø"/>
            </a:pPr>
            <a:r>
              <a:rPr kumimoji="1" lang="zh-CN" altLang="en-US" sz="2400" dirty="0">
                <a:solidFill>
                  <a:schemeClr val="tx1"/>
                </a:solidFill>
              </a:rPr>
              <a:t>数据处理指令可分为数据传送指令、算术逻辑运算指令和比较指令等</a:t>
            </a:r>
            <a:endParaRPr kumimoji="1" lang="en-US" altLang="zh-CN" sz="2400" dirty="0">
              <a:solidFill>
                <a:schemeClr val="tx1"/>
              </a:solidFill>
            </a:endParaRPr>
          </a:p>
          <a:p>
            <a:pPr marL="800100" lvl="2" indent="-342900">
              <a:lnSpc>
                <a:spcPct val="140000"/>
              </a:lnSpc>
              <a:buFont typeface="Wingdings" charset="2"/>
              <a:buChar char="l"/>
            </a:pPr>
            <a:r>
              <a:rPr kumimoji="1" lang="zh-CN" altLang="en-US" sz="2200" dirty="0">
                <a:solidFill>
                  <a:schemeClr val="tx1"/>
                </a:solidFill>
              </a:rPr>
              <a:t>数据传送指令用于在寄存器和存储器之间进行数据的双向传输</a:t>
            </a:r>
            <a:endParaRPr kumimoji="1" lang="en-US" altLang="zh-CN" sz="2200" dirty="0">
              <a:solidFill>
                <a:schemeClr val="tx1"/>
              </a:solidFill>
            </a:endParaRPr>
          </a:p>
          <a:p>
            <a:pPr marL="800100" lvl="2" indent="-342900">
              <a:lnSpc>
                <a:spcPct val="140000"/>
              </a:lnSpc>
              <a:buFont typeface="Wingdings" charset="2"/>
              <a:buChar char="l"/>
            </a:pPr>
            <a:r>
              <a:rPr kumimoji="1" lang="zh-CN" altLang="en-US" sz="2200" dirty="0">
                <a:solidFill>
                  <a:schemeClr val="tx1"/>
                </a:solidFill>
              </a:rPr>
              <a:t>算术逻辑运算指令完成常用的算术与逻辑的运算，该类指令不但将运算结果保存在目的寄存器中，并更新 </a:t>
            </a:r>
            <a:r>
              <a:rPr kumimoji="1" lang="en-US" altLang="zh-CN" sz="2200" dirty="0">
                <a:solidFill>
                  <a:schemeClr val="tx1"/>
                </a:solidFill>
              </a:rPr>
              <a:t>CPSR </a:t>
            </a:r>
            <a:r>
              <a:rPr kumimoji="1" lang="zh-CN" altLang="en-US" sz="2200" dirty="0">
                <a:solidFill>
                  <a:schemeClr val="tx1"/>
                </a:solidFill>
              </a:rPr>
              <a:t>中的相应条件标志位</a:t>
            </a:r>
            <a:endParaRPr kumimoji="1" lang="en-US" altLang="zh-CN" sz="2200" dirty="0">
              <a:solidFill>
                <a:schemeClr val="tx1"/>
              </a:solidFill>
            </a:endParaRPr>
          </a:p>
          <a:p>
            <a:pPr marL="800100" lvl="2" indent="-342900">
              <a:lnSpc>
                <a:spcPct val="140000"/>
              </a:lnSpc>
              <a:buFont typeface="Wingdings" charset="2"/>
              <a:buChar char="l"/>
            </a:pPr>
            <a:r>
              <a:rPr kumimoji="1" lang="zh-CN" altLang="en-US" sz="2200" dirty="0">
                <a:solidFill>
                  <a:schemeClr val="tx1"/>
                </a:solidFill>
              </a:rPr>
              <a:t>比较指令不保存运算结果，只更新 </a:t>
            </a:r>
            <a:r>
              <a:rPr kumimoji="1" lang="en-US" altLang="zh-CN" sz="2200" dirty="0">
                <a:solidFill>
                  <a:schemeClr val="tx1"/>
                </a:solidFill>
              </a:rPr>
              <a:t>CPSR </a:t>
            </a:r>
            <a:r>
              <a:rPr kumimoji="1" lang="zh-CN" altLang="en-US" sz="2200" dirty="0">
                <a:solidFill>
                  <a:schemeClr val="tx1"/>
                </a:solidFill>
              </a:rPr>
              <a:t>中相应的条件标志位</a:t>
            </a:r>
            <a:endParaRPr kumimoji="1" lang="en-US" altLang="zh-CN" sz="2200" dirty="0">
              <a:solidFill>
                <a:schemeClr val="tx1"/>
              </a:solidFill>
            </a:endParaRPr>
          </a:p>
        </p:txBody>
      </p:sp>
    </p:spTree>
    <p:extLst>
      <p:ext uri="{BB962C8B-B14F-4D97-AF65-F5344CB8AC3E}">
        <p14:creationId xmlns:p14="http://schemas.microsoft.com/office/powerpoint/2010/main" val="133874793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812" y="401469"/>
            <a:ext cx="8534400" cy="1316496"/>
          </a:xfrm>
        </p:spPr>
        <p:txBody>
          <a:bodyPr>
            <a:normAutofit/>
          </a:bodyPr>
          <a:lstStyle/>
          <a:p>
            <a:r>
              <a:rPr kumimoji="1" lang="zh-CN" altLang="en-US" sz="4400" dirty="0"/>
              <a:t>常用数据处理指令</a:t>
            </a:r>
          </a:p>
        </p:txBody>
      </p:sp>
      <p:sp>
        <p:nvSpPr>
          <p:cNvPr id="3" name="内容占位符 2"/>
          <p:cNvSpPr>
            <a:spLocks noGrp="1"/>
          </p:cNvSpPr>
          <p:nvPr>
            <p:ph idx="1"/>
          </p:nvPr>
        </p:nvSpPr>
        <p:spPr>
          <a:xfrm>
            <a:off x="776812" y="1778010"/>
            <a:ext cx="9032205" cy="2627736"/>
          </a:xfrm>
        </p:spPr>
        <p:txBody>
          <a:bodyPr>
            <a:normAutofit/>
          </a:bodyPr>
          <a:lstStyle/>
          <a:p>
            <a:pPr marL="457200" lvl="1" indent="-457200">
              <a:lnSpc>
                <a:spcPct val="140000"/>
              </a:lnSpc>
              <a:buFont typeface="Wingdings" charset="2"/>
              <a:buChar char="Ø"/>
            </a:pPr>
            <a:r>
              <a:rPr kumimoji="1" lang="en-US" altLang="zh-CN" sz="2200" dirty="0" err="1">
                <a:solidFill>
                  <a:schemeClr val="tx1"/>
                </a:solidFill>
              </a:rPr>
              <a:t>mov</a:t>
            </a:r>
            <a:r>
              <a:rPr kumimoji="1" lang="en-US" altLang="zh-CN" sz="2200" dirty="0">
                <a:solidFill>
                  <a:schemeClr val="tx1"/>
                </a:solidFill>
              </a:rPr>
              <a:t> </a:t>
            </a:r>
            <a:r>
              <a:rPr kumimoji="1" lang="zh-CN" altLang="en-US" sz="2200" dirty="0">
                <a:solidFill>
                  <a:schemeClr val="tx1"/>
                </a:solidFill>
              </a:rPr>
              <a:t>数据传送指令</a:t>
            </a:r>
            <a:endParaRPr kumimoji="1" lang="en-US" altLang="zh-CN" sz="2200" dirty="0">
              <a:solidFill>
                <a:schemeClr val="tx1"/>
              </a:solidFill>
            </a:endParaRPr>
          </a:p>
          <a:p>
            <a:pPr marL="457200" lvl="2" indent="0">
              <a:lnSpc>
                <a:spcPct val="140000"/>
              </a:lnSpc>
              <a:buNone/>
            </a:pPr>
            <a:r>
              <a:rPr kumimoji="1" lang="zh-CN" altLang="en-US" sz="2000" dirty="0">
                <a:solidFill>
                  <a:schemeClr val="tx1"/>
                </a:solidFill>
              </a:rPr>
              <a:t>指令格式</a:t>
            </a:r>
            <a:r>
              <a:rPr kumimoji="1" lang="en-US" altLang="zh-CN" sz="2000" dirty="0">
                <a:solidFill>
                  <a:schemeClr val="tx1"/>
                </a:solidFill>
              </a:rPr>
              <a:t>: </a:t>
            </a:r>
            <a:r>
              <a:rPr kumimoji="1" lang="en-US" altLang="zh-CN" sz="2000" dirty="0" err="1">
                <a:solidFill>
                  <a:schemeClr val="tx1"/>
                </a:solidFill>
              </a:rPr>
              <a:t>mov</a:t>
            </a:r>
            <a:r>
              <a:rPr kumimoji="1" lang="en-US" altLang="zh-CN" sz="2000" dirty="0">
                <a:solidFill>
                  <a:schemeClr val="tx1"/>
                </a:solidFill>
              </a:rPr>
              <a:t> </a:t>
            </a:r>
            <a:r>
              <a:rPr kumimoji="1" lang="zh-CN" altLang="en-US" sz="2000" dirty="0">
                <a:solidFill>
                  <a:schemeClr val="tx1"/>
                </a:solidFill>
              </a:rPr>
              <a:t>目的寄存器，源操作数</a:t>
            </a:r>
            <a:endParaRPr kumimoji="1" lang="en-US" altLang="zh-CN" sz="2000" dirty="0">
              <a:solidFill>
                <a:schemeClr val="tx1"/>
              </a:solidFill>
            </a:endParaRPr>
          </a:p>
          <a:p>
            <a:pPr marL="457200" lvl="2" indent="0">
              <a:lnSpc>
                <a:spcPct val="140000"/>
              </a:lnSpc>
              <a:buNone/>
            </a:pPr>
            <a:r>
              <a:rPr kumimoji="1" lang="en-US" altLang="zh-CN" sz="2000" dirty="0" err="1">
                <a:solidFill>
                  <a:schemeClr val="tx1"/>
                </a:solidFill>
              </a:rPr>
              <a:t>mov</a:t>
            </a:r>
            <a:r>
              <a:rPr kumimoji="1" lang="zh-CN" altLang="en-US" sz="2000" dirty="0">
                <a:solidFill>
                  <a:schemeClr val="tx1"/>
                </a:solidFill>
              </a:rPr>
              <a:t>指令可完成从另一个寄存器、被移位的寄存器或将一个立即数加载到目的寄存器</a:t>
            </a:r>
            <a:endParaRPr kumimoji="1" lang="en-US" altLang="zh-CN" sz="2000" dirty="0">
              <a:solidFill>
                <a:schemeClr val="tx1"/>
              </a:solidFill>
            </a:endParaRPr>
          </a:p>
        </p:txBody>
      </p:sp>
      <p:pic>
        <p:nvPicPr>
          <p:cNvPr id="4" name="图片 3"/>
          <p:cNvPicPr>
            <a:picLocks noChangeAspect="1"/>
          </p:cNvPicPr>
          <p:nvPr/>
        </p:nvPicPr>
        <p:blipFill>
          <a:blip r:embed="rId2"/>
          <a:stretch>
            <a:fillRect/>
          </a:stretch>
        </p:blipFill>
        <p:spPr>
          <a:xfrm>
            <a:off x="1339850" y="4405746"/>
            <a:ext cx="7631119" cy="2142836"/>
          </a:xfrm>
          <a:prstGeom prst="rect">
            <a:avLst/>
          </a:prstGeom>
        </p:spPr>
      </p:pic>
    </p:spTree>
    <p:extLst>
      <p:ext uri="{BB962C8B-B14F-4D97-AF65-F5344CB8AC3E}">
        <p14:creationId xmlns:p14="http://schemas.microsoft.com/office/powerpoint/2010/main" val="1328317656"/>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812" y="401469"/>
            <a:ext cx="8534400" cy="1316496"/>
          </a:xfrm>
        </p:spPr>
        <p:txBody>
          <a:bodyPr>
            <a:normAutofit/>
          </a:bodyPr>
          <a:lstStyle/>
          <a:p>
            <a:r>
              <a:rPr kumimoji="1" lang="zh-CN" altLang="en-US" sz="4400" dirty="0"/>
              <a:t>常用数据处理指令</a:t>
            </a:r>
          </a:p>
        </p:txBody>
      </p:sp>
      <p:sp>
        <p:nvSpPr>
          <p:cNvPr id="3" name="内容占位符 2"/>
          <p:cNvSpPr>
            <a:spLocks noGrp="1"/>
          </p:cNvSpPr>
          <p:nvPr>
            <p:ph idx="1"/>
          </p:nvPr>
        </p:nvSpPr>
        <p:spPr>
          <a:xfrm>
            <a:off x="776812" y="1574808"/>
            <a:ext cx="6538388" cy="4022427"/>
          </a:xfrm>
        </p:spPr>
        <p:txBody>
          <a:bodyPr>
            <a:normAutofit/>
          </a:bodyPr>
          <a:lstStyle/>
          <a:p>
            <a:pPr marL="457200" lvl="1" indent="-457200">
              <a:lnSpc>
                <a:spcPct val="140000"/>
              </a:lnSpc>
              <a:buFont typeface="Wingdings" charset="2"/>
              <a:buChar char="Ø"/>
            </a:pPr>
            <a:r>
              <a:rPr kumimoji="1" lang="en-US" altLang="zh-CN" sz="2200" dirty="0" err="1">
                <a:solidFill>
                  <a:schemeClr val="tx1"/>
                </a:solidFill>
              </a:rPr>
              <a:t>cmp</a:t>
            </a:r>
            <a:r>
              <a:rPr kumimoji="1" lang="en-US" altLang="zh-CN" sz="2200" dirty="0">
                <a:solidFill>
                  <a:schemeClr val="tx1"/>
                </a:solidFill>
              </a:rPr>
              <a:t> </a:t>
            </a:r>
            <a:r>
              <a:rPr kumimoji="1" lang="zh-CN" altLang="en-US" sz="2200" dirty="0">
                <a:solidFill>
                  <a:schemeClr val="tx1"/>
                </a:solidFill>
              </a:rPr>
              <a:t>比较指令</a:t>
            </a:r>
            <a:endParaRPr kumimoji="1" lang="en-US" altLang="zh-CN" sz="2200" dirty="0">
              <a:solidFill>
                <a:schemeClr val="tx1"/>
              </a:solidFill>
            </a:endParaRPr>
          </a:p>
          <a:p>
            <a:pPr marL="457200" lvl="2" indent="0">
              <a:lnSpc>
                <a:spcPct val="140000"/>
              </a:lnSpc>
              <a:buNone/>
            </a:pPr>
            <a:r>
              <a:rPr kumimoji="1" lang="zh-CN" altLang="en-US" sz="2000" dirty="0">
                <a:solidFill>
                  <a:schemeClr val="tx1"/>
                </a:solidFill>
              </a:rPr>
              <a:t>指令格式</a:t>
            </a:r>
            <a:r>
              <a:rPr kumimoji="1" lang="en-US" altLang="zh-CN" sz="2000" dirty="0">
                <a:solidFill>
                  <a:schemeClr val="tx1"/>
                </a:solidFill>
              </a:rPr>
              <a:t>: </a:t>
            </a:r>
            <a:r>
              <a:rPr kumimoji="1" lang="en-US" altLang="zh-CN" sz="2000" dirty="0" err="1">
                <a:solidFill>
                  <a:schemeClr val="tx1"/>
                </a:solidFill>
              </a:rPr>
              <a:t>cmp</a:t>
            </a:r>
            <a:r>
              <a:rPr kumimoji="1" lang="en-US" altLang="zh-CN" sz="2000" dirty="0">
                <a:solidFill>
                  <a:schemeClr val="tx1"/>
                </a:solidFill>
              </a:rPr>
              <a:t>{</a:t>
            </a:r>
            <a:r>
              <a:rPr kumimoji="1" lang="zh-CN" altLang="en-US" sz="2000" dirty="0">
                <a:solidFill>
                  <a:schemeClr val="tx1"/>
                </a:solidFill>
              </a:rPr>
              <a:t>条件</a:t>
            </a:r>
            <a:r>
              <a:rPr kumimoji="1" lang="en-US" altLang="zh-CN" sz="2000" dirty="0">
                <a:solidFill>
                  <a:schemeClr val="tx1"/>
                </a:solidFill>
              </a:rPr>
              <a:t>} </a:t>
            </a:r>
            <a:r>
              <a:rPr kumimoji="1" lang="zh-CN" altLang="en-US" sz="2000" dirty="0">
                <a:solidFill>
                  <a:schemeClr val="tx1"/>
                </a:solidFill>
              </a:rPr>
              <a:t>操作数 </a:t>
            </a:r>
            <a:r>
              <a:rPr kumimoji="1" lang="en-US" altLang="zh-CN" sz="2000" dirty="0">
                <a:solidFill>
                  <a:schemeClr val="tx1"/>
                </a:solidFill>
              </a:rPr>
              <a:t>1, </a:t>
            </a:r>
            <a:r>
              <a:rPr kumimoji="1" lang="zh-CN" altLang="en-US" sz="2000" dirty="0">
                <a:solidFill>
                  <a:schemeClr val="tx1"/>
                </a:solidFill>
              </a:rPr>
              <a:t>操作数 </a:t>
            </a:r>
            <a:r>
              <a:rPr kumimoji="1" lang="en-US" altLang="zh-CN" sz="2000" dirty="0">
                <a:solidFill>
                  <a:schemeClr val="tx1"/>
                </a:solidFill>
              </a:rPr>
              <a:t>2 </a:t>
            </a:r>
          </a:p>
          <a:p>
            <a:pPr marL="457200" lvl="2" indent="0">
              <a:lnSpc>
                <a:spcPct val="140000"/>
              </a:lnSpc>
              <a:buNone/>
            </a:pPr>
            <a:r>
              <a:rPr kumimoji="1" lang="en-US" altLang="zh-CN" sz="2000" dirty="0" err="1">
                <a:solidFill>
                  <a:schemeClr val="tx1"/>
                </a:solidFill>
              </a:rPr>
              <a:t>cmp</a:t>
            </a:r>
            <a:r>
              <a:rPr kumimoji="1" lang="en-US" altLang="zh-CN" sz="2000" dirty="0">
                <a:solidFill>
                  <a:schemeClr val="tx1"/>
                </a:solidFill>
              </a:rPr>
              <a:t> </a:t>
            </a:r>
            <a:r>
              <a:rPr kumimoji="1" lang="zh-CN" altLang="en-US" sz="2000" dirty="0">
                <a:solidFill>
                  <a:schemeClr val="tx1"/>
                </a:solidFill>
              </a:rPr>
              <a:t>指令用于把一个寄存器的内容和另一个寄存器的内容或立即数进行比较，同时更新 </a:t>
            </a:r>
            <a:r>
              <a:rPr kumimoji="1" lang="en-US" altLang="zh-CN" sz="2000" dirty="0" err="1">
                <a:solidFill>
                  <a:schemeClr val="tx1"/>
                </a:solidFill>
              </a:rPr>
              <a:t>cpsr</a:t>
            </a:r>
            <a:r>
              <a:rPr kumimoji="1" lang="en-US" altLang="zh-CN" sz="2000" dirty="0">
                <a:solidFill>
                  <a:schemeClr val="tx1"/>
                </a:solidFill>
              </a:rPr>
              <a:t> </a:t>
            </a:r>
            <a:r>
              <a:rPr kumimoji="1" lang="zh-CN" altLang="en-US" sz="2000" dirty="0">
                <a:solidFill>
                  <a:schemeClr val="tx1"/>
                </a:solidFill>
              </a:rPr>
              <a:t>中条件标志位的值。该指令进行一次减法运算，但不存储结果，只更改条件标志位</a:t>
            </a:r>
          </a:p>
        </p:txBody>
      </p:sp>
      <p:pic>
        <p:nvPicPr>
          <p:cNvPr id="5" name="图片 4"/>
          <p:cNvPicPr>
            <a:picLocks noChangeAspect="1"/>
          </p:cNvPicPr>
          <p:nvPr/>
        </p:nvPicPr>
        <p:blipFill>
          <a:blip r:embed="rId2"/>
          <a:stretch>
            <a:fillRect/>
          </a:stretch>
        </p:blipFill>
        <p:spPr>
          <a:xfrm>
            <a:off x="7689841" y="1717965"/>
            <a:ext cx="3726295" cy="3934362"/>
          </a:xfrm>
          <a:prstGeom prst="rect">
            <a:avLst/>
          </a:prstGeom>
        </p:spPr>
      </p:pic>
    </p:spTree>
    <p:extLst>
      <p:ext uri="{BB962C8B-B14F-4D97-AF65-F5344CB8AC3E}">
        <p14:creationId xmlns:p14="http://schemas.microsoft.com/office/powerpoint/2010/main" val="163536111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5767" y="1802878"/>
            <a:ext cx="9926638" cy="3428879"/>
          </a:xfrm>
        </p:spPr>
        <p:txBody>
          <a:bodyPr>
            <a:normAutofit/>
          </a:bodyPr>
          <a:lstStyle/>
          <a:p>
            <a:pPr marL="457200" indent="-457200">
              <a:lnSpc>
                <a:spcPct val="150000"/>
              </a:lnSpc>
              <a:buFont typeface="+mj-lt"/>
              <a:buAutoNum type="arabicPeriod"/>
            </a:pPr>
            <a:r>
              <a:rPr kumimoji="1" lang="zh-CN" altLang="en-US" sz="5400" dirty="0">
                <a:solidFill>
                  <a:schemeClr val="tx1"/>
                </a:solidFill>
              </a:rPr>
              <a:t>汇编是什么？</a:t>
            </a:r>
            <a:endParaRPr kumimoji="1" lang="en-US" altLang="zh-CN" sz="5400" dirty="0">
              <a:solidFill>
                <a:schemeClr val="tx1"/>
              </a:solidFill>
            </a:endParaRPr>
          </a:p>
          <a:p>
            <a:pPr marL="457200" indent="-457200">
              <a:lnSpc>
                <a:spcPct val="150000"/>
              </a:lnSpc>
              <a:buFont typeface="+mj-lt"/>
              <a:buAutoNum type="arabicPeriod"/>
            </a:pPr>
            <a:r>
              <a:rPr kumimoji="1" lang="zh-CN" altLang="en-US" sz="5400" dirty="0">
                <a:solidFill>
                  <a:schemeClr val="tx1"/>
                </a:solidFill>
              </a:rPr>
              <a:t>为什么要学习汇编？</a:t>
            </a:r>
          </a:p>
        </p:txBody>
      </p:sp>
      <p:sp>
        <p:nvSpPr>
          <p:cNvPr id="4" name="文本框 3"/>
          <p:cNvSpPr txBox="1"/>
          <p:nvPr/>
        </p:nvSpPr>
        <p:spPr>
          <a:xfrm>
            <a:off x="1165767" y="498112"/>
            <a:ext cx="9926638" cy="1107996"/>
          </a:xfrm>
          <a:prstGeom prst="rect">
            <a:avLst/>
          </a:prstGeom>
          <a:noFill/>
        </p:spPr>
        <p:txBody>
          <a:bodyPr wrap="square" rtlCol="0">
            <a:spAutoFit/>
          </a:bodyPr>
          <a:lstStyle/>
          <a:p>
            <a:r>
              <a:rPr kumimoji="1" lang="zh-CN" altLang="en-US" sz="6600" dirty="0"/>
              <a:t>前言</a:t>
            </a:r>
          </a:p>
        </p:txBody>
      </p:sp>
    </p:spTree>
    <p:extLst>
      <p:ext uri="{BB962C8B-B14F-4D97-AF65-F5344CB8AC3E}">
        <p14:creationId xmlns:p14="http://schemas.microsoft.com/office/powerpoint/2010/main" val="1227899497"/>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812" y="401469"/>
            <a:ext cx="8534400" cy="1316496"/>
          </a:xfrm>
        </p:spPr>
        <p:txBody>
          <a:bodyPr>
            <a:normAutofit/>
          </a:bodyPr>
          <a:lstStyle/>
          <a:p>
            <a:r>
              <a:rPr kumimoji="1" lang="zh-CN" altLang="en-US" sz="4400" dirty="0"/>
              <a:t>常用数据处理指令</a:t>
            </a:r>
          </a:p>
        </p:txBody>
      </p:sp>
      <p:sp>
        <p:nvSpPr>
          <p:cNvPr id="3" name="内容占位符 2"/>
          <p:cNvSpPr>
            <a:spLocks noGrp="1"/>
          </p:cNvSpPr>
          <p:nvPr>
            <p:ph idx="1"/>
          </p:nvPr>
        </p:nvSpPr>
        <p:spPr>
          <a:xfrm>
            <a:off x="776812" y="1778011"/>
            <a:ext cx="8930606" cy="2359880"/>
          </a:xfrm>
        </p:spPr>
        <p:txBody>
          <a:bodyPr>
            <a:normAutofit/>
          </a:bodyPr>
          <a:lstStyle/>
          <a:p>
            <a:pPr marL="457200" lvl="1" indent="-457200">
              <a:lnSpc>
                <a:spcPct val="140000"/>
              </a:lnSpc>
              <a:buFont typeface="Wingdings" charset="2"/>
              <a:buChar char="Ø"/>
            </a:pPr>
            <a:r>
              <a:rPr kumimoji="1" lang="en-US" altLang="zh-CN" sz="2200" dirty="0">
                <a:solidFill>
                  <a:schemeClr val="tx1"/>
                </a:solidFill>
              </a:rPr>
              <a:t>add </a:t>
            </a:r>
            <a:r>
              <a:rPr kumimoji="1" lang="zh-CN" altLang="en-US" sz="2200" dirty="0">
                <a:solidFill>
                  <a:schemeClr val="tx1"/>
                </a:solidFill>
              </a:rPr>
              <a:t>加法指令</a:t>
            </a:r>
            <a:endParaRPr kumimoji="1" lang="en-US" altLang="zh-CN" sz="2200" dirty="0">
              <a:solidFill>
                <a:schemeClr val="tx1"/>
              </a:solidFill>
            </a:endParaRPr>
          </a:p>
          <a:p>
            <a:pPr marL="457200" lvl="2" indent="0">
              <a:lnSpc>
                <a:spcPct val="140000"/>
              </a:lnSpc>
              <a:buNone/>
            </a:pPr>
            <a:r>
              <a:rPr kumimoji="1" lang="zh-CN" altLang="en-US" sz="2000" dirty="0">
                <a:solidFill>
                  <a:schemeClr val="tx1"/>
                </a:solidFill>
              </a:rPr>
              <a:t>指令格式</a:t>
            </a:r>
            <a:r>
              <a:rPr kumimoji="1" lang="en-US" altLang="zh-CN" sz="2000" dirty="0">
                <a:solidFill>
                  <a:schemeClr val="tx1"/>
                </a:solidFill>
              </a:rPr>
              <a:t>: add{</a:t>
            </a:r>
            <a:r>
              <a:rPr kumimoji="1" lang="zh-CN" altLang="en-US" sz="2000" dirty="0">
                <a:solidFill>
                  <a:schemeClr val="tx1"/>
                </a:solidFill>
              </a:rPr>
              <a:t>条件</a:t>
            </a:r>
            <a:r>
              <a:rPr kumimoji="1" lang="en-US" altLang="zh-CN" sz="2000" dirty="0">
                <a:solidFill>
                  <a:schemeClr val="tx1"/>
                </a:solidFill>
              </a:rPr>
              <a:t>}{S} </a:t>
            </a:r>
            <a:r>
              <a:rPr kumimoji="1" lang="zh-CN" altLang="en-US" sz="2000" dirty="0">
                <a:solidFill>
                  <a:schemeClr val="tx1"/>
                </a:solidFill>
              </a:rPr>
              <a:t>目的寄存器，操作数 </a:t>
            </a:r>
            <a:r>
              <a:rPr kumimoji="1" lang="en-US" altLang="zh-CN" sz="2000" dirty="0">
                <a:solidFill>
                  <a:schemeClr val="tx1"/>
                </a:solidFill>
              </a:rPr>
              <a:t>1</a:t>
            </a:r>
            <a:r>
              <a:rPr kumimoji="1" lang="zh-CN" altLang="en-US" sz="2000" dirty="0">
                <a:solidFill>
                  <a:schemeClr val="tx1"/>
                </a:solidFill>
              </a:rPr>
              <a:t>，操作数 </a:t>
            </a:r>
            <a:r>
              <a:rPr kumimoji="1" lang="en-US" altLang="zh-CN" sz="2000" dirty="0">
                <a:solidFill>
                  <a:schemeClr val="tx1"/>
                </a:solidFill>
              </a:rPr>
              <a:t>2</a:t>
            </a:r>
          </a:p>
          <a:p>
            <a:pPr marL="457200" lvl="2" indent="0">
              <a:lnSpc>
                <a:spcPct val="140000"/>
              </a:lnSpc>
              <a:buNone/>
            </a:pPr>
            <a:r>
              <a:rPr kumimoji="1" lang="zh-CN" altLang="en-US" sz="2000" dirty="0">
                <a:solidFill>
                  <a:schemeClr val="tx1"/>
                </a:solidFill>
              </a:rPr>
              <a:t>用于把两个操作数相加，并将结果存放到目的寄存器中。操作数 </a:t>
            </a:r>
            <a:r>
              <a:rPr kumimoji="1" lang="en-US" altLang="zh-CN" sz="2000" dirty="0">
                <a:solidFill>
                  <a:schemeClr val="tx1"/>
                </a:solidFill>
              </a:rPr>
              <a:t>1 </a:t>
            </a:r>
            <a:r>
              <a:rPr kumimoji="1" lang="zh-CN" altLang="en-US" sz="2000" dirty="0">
                <a:solidFill>
                  <a:schemeClr val="tx1"/>
                </a:solidFill>
              </a:rPr>
              <a:t>应是一个寄存器，操作数 </a:t>
            </a:r>
            <a:r>
              <a:rPr kumimoji="1" lang="en-US" altLang="zh-CN" sz="2000" dirty="0">
                <a:solidFill>
                  <a:schemeClr val="tx1"/>
                </a:solidFill>
              </a:rPr>
              <a:t>2 </a:t>
            </a:r>
            <a:r>
              <a:rPr kumimoji="1" lang="zh-CN" altLang="en-US" sz="2000" dirty="0">
                <a:solidFill>
                  <a:schemeClr val="tx1"/>
                </a:solidFill>
              </a:rPr>
              <a:t>可以是一个寄存器，被移位的寄存器，或一个立即数。</a:t>
            </a:r>
            <a:endParaRPr kumimoji="1" lang="en-US" altLang="zh-CN" sz="2000" dirty="0">
              <a:solidFill>
                <a:schemeClr val="tx1"/>
              </a:solidFill>
            </a:endParaRPr>
          </a:p>
        </p:txBody>
      </p:sp>
      <p:pic>
        <p:nvPicPr>
          <p:cNvPr id="4" name="图片 3"/>
          <p:cNvPicPr>
            <a:picLocks noChangeAspect="1"/>
          </p:cNvPicPr>
          <p:nvPr/>
        </p:nvPicPr>
        <p:blipFill>
          <a:blip r:embed="rId2"/>
          <a:stretch>
            <a:fillRect/>
          </a:stretch>
        </p:blipFill>
        <p:spPr>
          <a:xfrm>
            <a:off x="1353124" y="4271828"/>
            <a:ext cx="6562439" cy="2346454"/>
          </a:xfrm>
          <a:prstGeom prst="rect">
            <a:avLst/>
          </a:prstGeom>
        </p:spPr>
      </p:pic>
    </p:spTree>
    <p:extLst>
      <p:ext uri="{BB962C8B-B14F-4D97-AF65-F5344CB8AC3E}">
        <p14:creationId xmlns:p14="http://schemas.microsoft.com/office/powerpoint/2010/main" val="344274944"/>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812" y="401469"/>
            <a:ext cx="8534400" cy="1316496"/>
          </a:xfrm>
        </p:spPr>
        <p:txBody>
          <a:bodyPr>
            <a:normAutofit/>
          </a:bodyPr>
          <a:lstStyle/>
          <a:p>
            <a:r>
              <a:rPr kumimoji="1" lang="zh-CN" altLang="en-US" sz="4400" dirty="0"/>
              <a:t>常用数据处理指令</a:t>
            </a:r>
          </a:p>
        </p:txBody>
      </p:sp>
      <p:sp>
        <p:nvSpPr>
          <p:cNvPr id="3" name="内容占位符 2"/>
          <p:cNvSpPr>
            <a:spLocks noGrp="1"/>
          </p:cNvSpPr>
          <p:nvPr>
            <p:ph idx="1"/>
          </p:nvPr>
        </p:nvSpPr>
        <p:spPr>
          <a:xfrm>
            <a:off x="776812" y="1778010"/>
            <a:ext cx="9392424" cy="2110499"/>
          </a:xfrm>
        </p:spPr>
        <p:txBody>
          <a:bodyPr>
            <a:normAutofit/>
          </a:bodyPr>
          <a:lstStyle/>
          <a:p>
            <a:pPr marL="457200" lvl="1" indent="-457200">
              <a:lnSpc>
                <a:spcPct val="140000"/>
              </a:lnSpc>
              <a:buFont typeface="Wingdings" charset="2"/>
              <a:buChar char="Ø"/>
            </a:pPr>
            <a:r>
              <a:rPr kumimoji="1" lang="en-US" altLang="zh-CN" sz="2200" dirty="0">
                <a:solidFill>
                  <a:schemeClr val="tx1"/>
                </a:solidFill>
              </a:rPr>
              <a:t>sub </a:t>
            </a:r>
            <a:r>
              <a:rPr kumimoji="1" lang="zh-CN" altLang="en-US" sz="2200" dirty="0">
                <a:solidFill>
                  <a:schemeClr val="tx1"/>
                </a:solidFill>
              </a:rPr>
              <a:t>减法指令</a:t>
            </a:r>
            <a:endParaRPr kumimoji="1" lang="en-US" altLang="zh-CN" sz="2200" dirty="0">
              <a:solidFill>
                <a:schemeClr val="tx1"/>
              </a:solidFill>
            </a:endParaRPr>
          </a:p>
          <a:p>
            <a:pPr marL="457200" lvl="2" indent="0">
              <a:lnSpc>
                <a:spcPct val="140000"/>
              </a:lnSpc>
              <a:buNone/>
            </a:pPr>
            <a:r>
              <a:rPr kumimoji="1" lang="zh-CN" altLang="en-US" sz="2000" dirty="0">
                <a:solidFill>
                  <a:schemeClr val="tx1"/>
                </a:solidFill>
              </a:rPr>
              <a:t>指令格式</a:t>
            </a:r>
            <a:r>
              <a:rPr kumimoji="1" lang="en-US" altLang="zh-CN" sz="2000" dirty="0">
                <a:solidFill>
                  <a:schemeClr val="tx1"/>
                </a:solidFill>
              </a:rPr>
              <a:t>: sub{</a:t>
            </a:r>
            <a:r>
              <a:rPr kumimoji="1" lang="zh-CN" altLang="en-US" sz="2000" dirty="0">
                <a:solidFill>
                  <a:schemeClr val="tx1"/>
                </a:solidFill>
              </a:rPr>
              <a:t>条件</a:t>
            </a:r>
            <a:r>
              <a:rPr kumimoji="1" lang="en-US" altLang="zh-CN" sz="2000" dirty="0">
                <a:solidFill>
                  <a:schemeClr val="tx1"/>
                </a:solidFill>
              </a:rPr>
              <a:t>}{s} </a:t>
            </a:r>
            <a:r>
              <a:rPr kumimoji="1" lang="zh-CN" altLang="en-US" sz="2000" dirty="0">
                <a:solidFill>
                  <a:schemeClr val="tx1"/>
                </a:solidFill>
              </a:rPr>
              <a:t>目的寄存器，操作数</a:t>
            </a:r>
            <a:r>
              <a:rPr kumimoji="1" lang="en-US" altLang="zh-CN" sz="2000" dirty="0">
                <a:solidFill>
                  <a:schemeClr val="tx1"/>
                </a:solidFill>
              </a:rPr>
              <a:t>1</a:t>
            </a:r>
            <a:r>
              <a:rPr kumimoji="1" lang="zh-CN" altLang="en-US" sz="2000" dirty="0">
                <a:solidFill>
                  <a:schemeClr val="tx1"/>
                </a:solidFill>
              </a:rPr>
              <a:t>，操作数</a:t>
            </a:r>
            <a:r>
              <a:rPr kumimoji="1" lang="en-US" altLang="zh-CN" sz="2000" dirty="0">
                <a:solidFill>
                  <a:schemeClr val="tx1"/>
                </a:solidFill>
              </a:rPr>
              <a:t>2</a:t>
            </a:r>
          </a:p>
          <a:p>
            <a:pPr marL="457200" lvl="2" indent="0">
              <a:lnSpc>
                <a:spcPct val="140000"/>
              </a:lnSpc>
              <a:buNone/>
            </a:pPr>
            <a:r>
              <a:rPr kumimoji="1" lang="zh-CN" altLang="en-US" sz="2000" dirty="0">
                <a:solidFill>
                  <a:schemeClr val="tx1"/>
                </a:solidFill>
              </a:rPr>
              <a:t>用于把操作数</a:t>
            </a:r>
            <a:r>
              <a:rPr kumimoji="1" lang="en-US" altLang="zh-CN" sz="2000" dirty="0">
                <a:solidFill>
                  <a:schemeClr val="tx1"/>
                </a:solidFill>
              </a:rPr>
              <a:t>1</a:t>
            </a:r>
            <a:r>
              <a:rPr kumimoji="1" lang="zh-CN" altLang="en-US" sz="2000" dirty="0">
                <a:solidFill>
                  <a:schemeClr val="tx1"/>
                </a:solidFill>
              </a:rPr>
              <a:t>减去操作数</a:t>
            </a:r>
            <a:r>
              <a:rPr kumimoji="1" lang="en-US" altLang="zh-CN" sz="2000" dirty="0">
                <a:solidFill>
                  <a:schemeClr val="tx1"/>
                </a:solidFill>
              </a:rPr>
              <a:t>2</a:t>
            </a:r>
            <a:r>
              <a:rPr kumimoji="1" lang="zh-CN" altLang="en-US" sz="2000" dirty="0">
                <a:solidFill>
                  <a:schemeClr val="tx1"/>
                </a:solidFill>
              </a:rPr>
              <a:t>，并将结果存放到目的寄存器中。操作数</a:t>
            </a:r>
            <a:r>
              <a:rPr kumimoji="1" lang="en-US" altLang="zh-CN" sz="2000" dirty="0">
                <a:solidFill>
                  <a:schemeClr val="tx1"/>
                </a:solidFill>
              </a:rPr>
              <a:t>1</a:t>
            </a:r>
            <a:r>
              <a:rPr kumimoji="1" lang="zh-CN" altLang="en-US" sz="2000" dirty="0">
                <a:solidFill>
                  <a:schemeClr val="tx1"/>
                </a:solidFill>
              </a:rPr>
              <a:t>应是一个寄存器，操作数</a:t>
            </a:r>
            <a:r>
              <a:rPr kumimoji="1" lang="en-US" altLang="zh-CN" sz="2000" dirty="0">
                <a:solidFill>
                  <a:schemeClr val="tx1"/>
                </a:solidFill>
              </a:rPr>
              <a:t>2</a:t>
            </a:r>
            <a:r>
              <a:rPr kumimoji="1" lang="zh-CN" altLang="en-US" sz="2000" dirty="0">
                <a:solidFill>
                  <a:schemeClr val="tx1"/>
                </a:solidFill>
              </a:rPr>
              <a:t>可以是一个寄存器，被移位的寄存器，或一个立即数</a:t>
            </a:r>
            <a:endParaRPr kumimoji="1" lang="en-US" altLang="zh-CN" sz="2000" dirty="0">
              <a:solidFill>
                <a:schemeClr val="tx1"/>
              </a:solidFill>
            </a:endParaRPr>
          </a:p>
        </p:txBody>
      </p:sp>
      <p:pic>
        <p:nvPicPr>
          <p:cNvPr id="4" name="图片 3"/>
          <p:cNvPicPr>
            <a:picLocks noChangeAspect="1"/>
          </p:cNvPicPr>
          <p:nvPr/>
        </p:nvPicPr>
        <p:blipFill>
          <a:blip r:embed="rId2"/>
          <a:stretch>
            <a:fillRect/>
          </a:stretch>
        </p:blipFill>
        <p:spPr>
          <a:xfrm>
            <a:off x="1300594" y="3985497"/>
            <a:ext cx="7935770" cy="2560743"/>
          </a:xfrm>
          <a:prstGeom prst="rect">
            <a:avLst/>
          </a:prstGeom>
        </p:spPr>
      </p:pic>
    </p:spTree>
    <p:extLst>
      <p:ext uri="{BB962C8B-B14F-4D97-AF65-F5344CB8AC3E}">
        <p14:creationId xmlns:p14="http://schemas.microsoft.com/office/powerpoint/2010/main" val="90803879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812" y="401469"/>
            <a:ext cx="8534400" cy="1316496"/>
          </a:xfrm>
        </p:spPr>
        <p:txBody>
          <a:bodyPr>
            <a:normAutofit/>
          </a:bodyPr>
          <a:lstStyle/>
          <a:p>
            <a:r>
              <a:rPr kumimoji="1" lang="zh-CN" altLang="en-US" sz="4400" dirty="0"/>
              <a:t>常用数据处理指令</a:t>
            </a:r>
          </a:p>
        </p:txBody>
      </p:sp>
      <p:sp>
        <p:nvSpPr>
          <p:cNvPr id="3" name="内容占位符 2"/>
          <p:cNvSpPr>
            <a:spLocks noGrp="1"/>
          </p:cNvSpPr>
          <p:nvPr>
            <p:ph idx="1"/>
          </p:nvPr>
        </p:nvSpPr>
        <p:spPr>
          <a:xfrm>
            <a:off x="776812" y="1778009"/>
            <a:ext cx="9300061" cy="2479955"/>
          </a:xfrm>
        </p:spPr>
        <p:txBody>
          <a:bodyPr>
            <a:normAutofit lnSpcReduction="10000"/>
          </a:bodyPr>
          <a:lstStyle/>
          <a:p>
            <a:pPr marL="457200" lvl="1" indent="-457200">
              <a:lnSpc>
                <a:spcPct val="140000"/>
              </a:lnSpc>
              <a:buFont typeface="Wingdings" charset="2"/>
              <a:buChar char="Ø"/>
            </a:pPr>
            <a:r>
              <a:rPr kumimoji="1" lang="en-US" altLang="zh-CN" sz="2200" dirty="0">
                <a:solidFill>
                  <a:schemeClr val="tx1"/>
                </a:solidFill>
              </a:rPr>
              <a:t>and </a:t>
            </a:r>
            <a:r>
              <a:rPr kumimoji="1" lang="zh-CN" altLang="en-US" sz="2200" dirty="0">
                <a:solidFill>
                  <a:schemeClr val="tx1"/>
                </a:solidFill>
              </a:rPr>
              <a:t>逻辑与指令</a:t>
            </a:r>
            <a:endParaRPr kumimoji="1" lang="en-US" altLang="zh-CN" sz="2200" dirty="0">
              <a:solidFill>
                <a:schemeClr val="tx1"/>
              </a:solidFill>
            </a:endParaRPr>
          </a:p>
          <a:p>
            <a:pPr marL="457200" lvl="2" indent="0">
              <a:lnSpc>
                <a:spcPct val="140000"/>
              </a:lnSpc>
              <a:buNone/>
            </a:pPr>
            <a:r>
              <a:rPr kumimoji="1" lang="zh-CN" altLang="en-US" sz="2000" dirty="0">
                <a:solidFill>
                  <a:schemeClr val="tx1"/>
                </a:solidFill>
              </a:rPr>
              <a:t>指令格式</a:t>
            </a:r>
            <a:r>
              <a:rPr kumimoji="1" lang="en-US" altLang="zh-CN" sz="2000" dirty="0">
                <a:solidFill>
                  <a:schemeClr val="tx1"/>
                </a:solidFill>
              </a:rPr>
              <a:t>: and{</a:t>
            </a:r>
            <a:r>
              <a:rPr kumimoji="1" lang="zh-CN" altLang="en-US" sz="2000" dirty="0">
                <a:solidFill>
                  <a:schemeClr val="tx1"/>
                </a:solidFill>
              </a:rPr>
              <a:t>条件</a:t>
            </a:r>
            <a:r>
              <a:rPr kumimoji="1" lang="en-US" altLang="zh-CN" sz="2000" dirty="0">
                <a:solidFill>
                  <a:schemeClr val="tx1"/>
                </a:solidFill>
              </a:rPr>
              <a:t>}{s} </a:t>
            </a:r>
            <a:r>
              <a:rPr kumimoji="1" lang="zh-CN" altLang="en-US" sz="2000" dirty="0">
                <a:solidFill>
                  <a:schemeClr val="tx1"/>
                </a:solidFill>
              </a:rPr>
              <a:t>目的寄存器，操作数 </a:t>
            </a:r>
            <a:r>
              <a:rPr kumimoji="1" lang="en-US" altLang="zh-CN" sz="2000" dirty="0">
                <a:solidFill>
                  <a:schemeClr val="tx1"/>
                </a:solidFill>
              </a:rPr>
              <a:t>1</a:t>
            </a:r>
            <a:r>
              <a:rPr kumimoji="1" lang="zh-CN" altLang="en-US" sz="2000" dirty="0">
                <a:solidFill>
                  <a:schemeClr val="tx1"/>
                </a:solidFill>
              </a:rPr>
              <a:t>，操作数 </a:t>
            </a:r>
            <a:r>
              <a:rPr kumimoji="1" lang="en-US" altLang="zh-CN" sz="2000" dirty="0">
                <a:solidFill>
                  <a:schemeClr val="tx1"/>
                </a:solidFill>
              </a:rPr>
              <a:t>2</a:t>
            </a:r>
          </a:p>
          <a:p>
            <a:pPr marL="457200" lvl="2" indent="0">
              <a:lnSpc>
                <a:spcPct val="140000"/>
              </a:lnSpc>
              <a:buNone/>
            </a:pPr>
            <a:r>
              <a:rPr kumimoji="1" lang="zh-CN" altLang="en-US" sz="2000" dirty="0">
                <a:solidFill>
                  <a:schemeClr val="tx1"/>
                </a:solidFill>
              </a:rPr>
              <a:t>指令用于在两个操作数上进行逻辑与运算，并把结果放置到目的寄存器中。操作数 </a:t>
            </a:r>
            <a:r>
              <a:rPr kumimoji="1" lang="en-US" altLang="zh-CN" sz="2000" dirty="0">
                <a:solidFill>
                  <a:schemeClr val="tx1"/>
                </a:solidFill>
              </a:rPr>
              <a:t>1 </a:t>
            </a:r>
            <a:r>
              <a:rPr kumimoji="1" lang="zh-CN" altLang="en-US" sz="2000" dirty="0">
                <a:solidFill>
                  <a:schemeClr val="tx1"/>
                </a:solidFill>
              </a:rPr>
              <a:t>应是一个寄存器，操作数 </a:t>
            </a:r>
            <a:r>
              <a:rPr kumimoji="1" lang="en-US" altLang="zh-CN" sz="2000" dirty="0">
                <a:solidFill>
                  <a:schemeClr val="tx1"/>
                </a:solidFill>
              </a:rPr>
              <a:t>2 </a:t>
            </a:r>
            <a:r>
              <a:rPr kumimoji="1" lang="zh-CN" altLang="en-US" sz="2000" dirty="0">
                <a:solidFill>
                  <a:schemeClr val="tx1"/>
                </a:solidFill>
              </a:rPr>
              <a:t>可以是一个寄存器，被移位的寄存器，或一个立即数</a:t>
            </a:r>
            <a:endParaRPr kumimoji="1" lang="en-US" altLang="zh-CN" sz="2000" dirty="0">
              <a:solidFill>
                <a:schemeClr val="tx1"/>
              </a:solidFill>
            </a:endParaRPr>
          </a:p>
        </p:txBody>
      </p:sp>
      <p:pic>
        <p:nvPicPr>
          <p:cNvPr id="4" name="图片 3"/>
          <p:cNvPicPr>
            <a:picLocks noChangeAspect="1"/>
          </p:cNvPicPr>
          <p:nvPr/>
        </p:nvPicPr>
        <p:blipFill>
          <a:blip r:embed="rId2"/>
          <a:stretch>
            <a:fillRect/>
          </a:stretch>
        </p:blipFill>
        <p:spPr>
          <a:xfrm>
            <a:off x="2240771" y="4394199"/>
            <a:ext cx="5896461" cy="2159267"/>
          </a:xfrm>
          <a:prstGeom prst="rect">
            <a:avLst/>
          </a:prstGeom>
        </p:spPr>
      </p:pic>
    </p:spTree>
    <p:extLst>
      <p:ext uri="{BB962C8B-B14F-4D97-AF65-F5344CB8AC3E}">
        <p14:creationId xmlns:p14="http://schemas.microsoft.com/office/powerpoint/2010/main" val="1389147948"/>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812" y="401469"/>
            <a:ext cx="8534400" cy="1316496"/>
          </a:xfrm>
        </p:spPr>
        <p:txBody>
          <a:bodyPr>
            <a:normAutofit/>
          </a:bodyPr>
          <a:lstStyle/>
          <a:p>
            <a:r>
              <a:rPr kumimoji="1" lang="zh-CN" altLang="en-US" sz="4400" dirty="0"/>
              <a:t>加载</a:t>
            </a:r>
            <a:r>
              <a:rPr kumimoji="1" lang="en-US" altLang="zh-CN" sz="4400" dirty="0"/>
              <a:t>/</a:t>
            </a:r>
            <a:r>
              <a:rPr kumimoji="1" lang="zh-CN" altLang="en-US" sz="4400" dirty="0"/>
              <a:t>存储指令</a:t>
            </a:r>
          </a:p>
        </p:txBody>
      </p:sp>
      <p:sp>
        <p:nvSpPr>
          <p:cNvPr id="3" name="内容占位符 2"/>
          <p:cNvSpPr>
            <a:spLocks noGrp="1"/>
          </p:cNvSpPr>
          <p:nvPr>
            <p:ph idx="1"/>
          </p:nvPr>
        </p:nvSpPr>
        <p:spPr>
          <a:xfrm>
            <a:off x="776812" y="1681021"/>
            <a:ext cx="9300061" cy="1787227"/>
          </a:xfrm>
        </p:spPr>
        <p:txBody>
          <a:bodyPr>
            <a:normAutofit/>
          </a:bodyPr>
          <a:lstStyle/>
          <a:p>
            <a:pPr marL="0" lvl="1" indent="0">
              <a:lnSpc>
                <a:spcPct val="140000"/>
              </a:lnSpc>
              <a:buNone/>
            </a:pPr>
            <a:r>
              <a:rPr kumimoji="1" lang="en-US" altLang="zh-CN" sz="2400" dirty="0">
                <a:solidFill>
                  <a:schemeClr val="tx1"/>
                </a:solidFill>
              </a:rPr>
              <a:t>ARM </a:t>
            </a:r>
            <a:r>
              <a:rPr kumimoji="1" lang="zh-CN" altLang="en-US" sz="2400" dirty="0">
                <a:solidFill>
                  <a:schemeClr val="tx1"/>
                </a:solidFill>
              </a:rPr>
              <a:t>微处理器支持加载</a:t>
            </a:r>
            <a:r>
              <a:rPr kumimoji="1" lang="en-US" altLang="zh-CN" sz="2400" dirty="0">
                <a:solidFill>
                  <a:schemeClr val="tx1"/>
                </a:solidFill>
              </a:rPr>
              <a:t>/</a:t>
            </a:r>
            <a:r>
              <a:rPr kumimoji="1" lang="zh-CN" altLang="en-US" sz="2400" dirty="0">
                <a:solidFill>
                  <a:schemeClr val="tx1"/>
                </a:solidFill>
              </a:rPr>
              <a:t>存储指令用于在寄存器和存储器之间传送数据，加载指令用于将存储器中的数据传送到寄存器，存储指令则完成相反的操作。常用的加载存储指令如下</a:t>
            </a:r>
            <a:r>
              <a:rPr kumimoji="1" lang="en-US" altLang="zh-CN" sz="2400" dirty="0">
                <a:solidFill>
                  <a:schemeClr val="tx1"/>
                </a:solidFill>
              </a:rPr>
              <a:t>:</a:t>
            </a:r>
            <a:endParaRPr kumimoji="1" lang="en-US" altLang="zh-CN" sz="2200" dirty="0">
              <a:solidFill>
                <a:schemeClr val="tx1"/>
              </a:solidFill>
            </a:endParaRPr>
          </a:p>
        </p:txBody>
      </p:sp>
      <p:sp>
        <p:nvSpPr>
          <p:cNvPr id="4" name="文本框 3"/>
          <p:cNvSpPr txBox="1"/>
          <p:nvPr/>
        </p:nvSpPr>
        <p:spPr>
          <a:xfrm>
            <a:off x="795284" y="3606790"/>
            <a:ext cx="8811490" cy="2681568"/>
          </a:xfrm>
          <a:prstGeom prst="rect">
            <a:avLst/>
          </a:prstGeom>
          <a:noFill/>
        </p:spPr>
        <p:txBody>
          <a:bodyPr wrap="square" rtlCol="0">
            <a:spAutoFit/>
          </a:bodyPr>
          <a:lstStyle/>
          <a:p>
            <a:pPr marL="285750" indent="-285750">
              <a:lnSpc>
                <a:spcPct val="130000"/>
              </a:lnSpc>
              <a:buFont typeface="Arial" charset="0"/>
              <a:buChar char="•"/>
            </a:pPr>
            <a:r>
              <a:rPr kumimoji="1" lang="en-US" altLang="zh-CN" sz="2200" dirty="0"/>
              <a:t>LDR</a:t>
            </a:r>
            <a:r>
              <a:rPr kumimoji="1" lang="zh-CN" altLang="en-US" sz="2200" dirty="0"/>
              <a:t>：字数据加载指令</a:t>
            </a:r>
            <a:endParaRPr kumimoji="1" lang="en-US" altLang="zh-CN" sz="2200" dirty="0"/>
          </a:p>
          <a:p>
            <a:pPr marL="285750" indent="-285750">
              <a:lnSpc>
                <a:spcPct val="130000"/>
              </a:lnSpc>
              <a:buFont typeface="Arial" charset="0"/>
              <a:buChar char="•"/>
            </a:pPr>
            <a:r>
              <a:rPr kumimoji="1" lang="en-US" altLang="zh-CN" sz="2200" dirty="0"/>
              <a:t>LDRB</a:t>
            </a:r>
            <a:r>
              <a:rPr kumimoji="1" lang="zh-CN" altLang="en-US" sz="2200" dirty="0"/>
              <a:t>：字节数据加载指令</a:t>
            </a:r>
            <a:endParaRPr kumimoji="1" lang="en-US" altLang="zh-CN" sz="2200" dirty="0"/>
          </a:p>
          <a:p>
            <a:pPr marL="285750" indent="-285750">
              <a:lnSpc>
                <a:spcPct val="130000"/>
              </a:lnSpc>
              <a:buFont typeface="Arial" charset="0"/>
              <a:buChar char="•"/>
            </a:pPr>
            <a:r>
              <a:rPr kumimoji="1" lang="en-US" altLang="zh-CN" sz="2200" dirty="0"/>
              <a:t>LDRH</a:t>
            </a:r>
            <a:r>
              <a:rPr kumimoji="1" lang="zh-CN" altLang="en-US" sz="2200" dirty="0"/>
              <a:t>：半字数据加载指令</a:t>
            </a:r>
            <a:endParaRPr kumimoji="1" lang="en-US" altLang="zh-CN" sz="2200" dirty="0"/>
          </a:p>
          <a:p>
            <a:pPr marL="285750" indent="-285750">
              <a:lnSpc>
                <a:spcPct val="130000"/>
              </a:lnSpc>
              <a:buFont typeface="Arial" charset="0"/>
              <a:buChar char="•"/>
            </a:pPr>
            <a:r>
              <a:rPr kumimoji="1" lang="en-US" altLang="zh-CN" sz="2200" dirty="0"/>
              <a:t>STR</a:t>
            </a:r>
            <a:r>
              <a:rPr kumimoji="1" lang="zh-CN" altLang="en-US" sz="2200" dirty="0"/>
              <a:t>：字数据存储指令</a:t>
            </a:r>
            <a:endParaRPr kumimoji="1" lang="en-US" altLang="zh-CN" sz="2200" dirty="0"/>
          </a:p>
          <a:p>
            <a:pPr marL="285750" indent="-285750">
              <a:lnSpc>
                <a:spcPct val="130000"/>
              </a:lnSpc>
              <a:buFont typeface="Arial" charset="0"/>
              <a:buChar char="•"/>
            </a:pPr>
            <a:r>
              <a:rPr kumimoji="1" lang="en-US" altLang="zh-CN" sz="2200" dirty="0"/>
              <a:t>STRB</a:t>
            </a:r>
            <a:r>
              <a:rPr kumimoji="1" lang="zh-CN" altLang="en-US" sz="2200" dirty="0"/>
              <a:t>：字节数据存储指令</a:t>
            </a:r>
            <a:endParaRPr kumimoji="1" lang="en-US" altLang="zh-CN" sz="2200" dirty="0"/>
          </a:p>
          <a:p>
            <a:pPr marL="285750" indent="-285750">
              <a:lnSpc>
                <a:spcPct val="130000"/>
              </a:lnSpc>
              <a:buFont typeface="Arial" charset="0"/>
              <a:buChar char="•"/>
            </a:pPr>
            <a:r>
              <a:rPr kumimoji="1" lang="en-US" altLang="zh-CN" sz="2200" dirty="0"/>
              <a:t>STRH</a:t>
            </a:r>
            <a:r>
              <a:rPr kumimoji="1" lang="zh-CN" altLang="en-US" sz="2200" dirty="0"/>
              <a:t>：半字数据存储指令</a:t>
            </a:r>
          </a:p>
        </p:txBody>
      </p:sp>
    </p:spTree>
    <p:extLst>
      <p:ext uri="{BB962C8B-B14F-4D97-AF65-F5344CB8AC3E}">
        <p14:creationId xmlns:p14="http://schemas.microsoft.com/office/powerpoint/2010/main" val="19189893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812" y="401469"/>
            <a:ext cx="8534400" cy="1316496"/>
          </a:xfrm>
        </p:spPr>
        <p:txBody>
          <a:bodyPr>
            <a:normAutofit/>
          </a:bodyPr>
          <a:lstStyle/>
          <a:p>
            <a:r>
              <a:rPr kumimoji="1" lang="en-US" altLang="zh-CN" sz="4400" dirty="0" err="1"/>
              <a:t>Ldr</a:t>
            </a:r>
            <a:r>
              <a:rPr kumimoji="1" lang="zh-CN" altLang="en-US" sz="4400" dirty="0"/>
              <a:t> 指令</a:t>
            </a:r>
          </a:p>
        </p:txBody>
      </p:sp>
      <p:sp>
        <p:nvSpPr>
          <p:cNvPr id="3" name="内容占位符 2"/>
          <p:cNvSpPr>
            <a:spLocks noGrp="1"/>
          </p:cNvSpPr>
          <p:nvPr>
            <p:ph idx="1"/>
          </p:nvPr>
        </p:nvSpPr>
        <p:spPr>
          <a:xfrm>
            <a:off x="776812" y="1778009"/>
            <a:ext cx="9300061" cy="2479955"/>
          </a:xfrm>
        </p:spPr>
        <p:txBody>
          <a:bodyPr>
            <a:normAutofit/>
          </a:bodyPr>
          <a:lstStyle/>
          <a:p>
            <a:pPr marL="457200" lvl="1" indent="-457200">
              <a:lnSpc>
                <a:spcPct val="140000"/>
              </a:lnSpc>
              <a:buFont typeface="Wingdings" charset="2"/>
              <a:buChar char="Ø"/>
            </a:pPr>
            <a:r>
              <a:rPr kumimoji="1" lang="en-US" altLang="zh-CN" sz="3200" dirty="0" err="1">
                <a:solidFill>
                  <a:schemeClr val="tx1"/>
                </a:solidFill>
              </a:rPr>
              <a:t>ldr</a:t>
            </a:r>
            <a:r>
              <a:rPr kumimoji="1" lang="zh-CN" altLang="en-US" sz="3200" dirty="0">
                <a:solidFill>
                  <a:schemeClr val="tx1"/>
                </a:solidFill>
              </a:rPr>
              <a:t> 加载指令</a:t>
            </a:r>
            <a:endParaRPr kumimoji="1" lang="en-US" altLang="zh-CN" sz="3200" dirty="0">
              <a:solidFill>
                <a:schemeClr val="tx1"/>
              </a:solidFill>
            </a:endParaRPr>
          </a:p>
          <a:p>
            <a:pPr marL="457200" lvl="2" indent="0">
              <a:lnSpc>
                <a:spcPct val="140000"/>
              </a:lnSpc>
              <a:buNone/>
            </a:pPr>
            <a:r>
              <a:rPr kumimoji="1" lang="zh-CN" altLang="en-US" sz="3200" dirty="0">
                <a:solidFill>
                  <a:schemeClr val="tx1"/>
                </a:solidFill>
              </a:rPr>
              <a:t>指令格式</a:t>
            </a:r>
            <a:r>
              <a:rPr kumimoji="1" lang="en-US" altLang="zh-CN" sz="3200" dirty="0">
                <a:solidFill>
                  <a:schemeClr val="tx1"/>
                </a:solidFill>
              </a:rPr>
              <a:t>: </a:t>
            </a:r>
            <a:r>
              <a:rPr kumimoji="1" lang="zh-CN" altLang="en-US" sz="3200" dirty="0">
                <a:solidFill>
                  <a:schemeClr val="tx1"/>
                </a:solidFill>
              </a:rPr>
              <a:t> </a:t>
            </a:r>
            <a:r>
              <a:rPr kumimoji="1" lang="en-US" altLang="zh-CN" sz="3200" dirty="0" err="1">
                <a:solidFill>
                  <a:schemeClr val="tx1"/>
                </a:solidFill>
              </a:rPr>
              <a:t>ldr</a:t>
            </a:r>
            <a:r>
              <a:rPr kumimoji="1" lang="en-US" altLang="zh-CN" sz="3200" dirty="0">
                <a:solidFill>
                  <a:schemeClr val="tx1"/>
                </a:solidFill>
              </a:rPr>
              <a:t>{</a:t>
            </a:r>
            <a:r>
              <a:rPr kumimoji="1" lang="zh-CN" altLang="en-US" sz="3200" dirty="0">
                <a:solidFill>
                  <a:schemeClr val="tx1"/>
                </a:solidFill>
              </a:rPr>
              <a:t>条件</a:t>
            </a:r>
            <a:r>
              <a:rPr kumimoji="1" lang="en-US" altLang="zh-CN" sz="3200" dirty="0">
                <a:solidFill>
                  <a:schemeClr val="tx1"/>
                </a:solidFill>
              </a:rPr>
              <a:t>} </a:t>
            </a:r>
            <a:r>
              <a:rPr kumimoji="1" lang="zh-CN" altLang="en-US" sz="3200" dirty="0">
                <a:solidFill>
                  <a:schemeClr val="tx1"/>
                </a:solidFill>
              </a:rPr>
              <a:t>目的寄存器，</a:t>
            </a:r>
            <a:r>
              <a:rPr kumimoji="1" lang="en-US" altLang="zh-CN" sz="3200" dirty="0">
                <a:solidFill>
                  <a:schemeClr val="tx1"/>
                </a:solidFill>
              </a:rPr>
              <a:t>&lt;</a:t>
            </a:r>
            <a:r>
              <a:rPr kumimoji="1" lang="zh-CN" altLang="en-US" sz="3200" dirty="0">
                <a:solidFill>
                  <a:schemeClr val="tx1"/>
                </a:solidFill>
              </a:rPr>
              <a:t>存储器地址</a:t>
            </a:r>
            <a:r>
              <a:rPr kumimoji="1" lang="en-US" altLang="zh-CN" sz="3200" dirty="0">
                <a:solidFill>
                  <a:schemeClr val="tx1"/>
                </a:solidFill>
              </a:rPr>
              <a:t>&gt;</a:t>
            </a:r>
          </a:p>
        </p:txBody>
      </p:sp>
    </p:spTree>
    <p:extLst>
      <p:ext uri="{BB962C8B-B14F-4D97-AF65-F5344CB8AC3E}">
        <p14:creationId xmlns:p14="http://schemas.microsoft.com/office/powerpoint/2010/main" val="53813490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812" y="401469"/>
            <a:ext cx="8534400" cy="1316496"/>
          </a:xfrm>
        </p:spPr>
        <p:txBody>
          <a:bodyPr>
            <a:normAutofit/>
          </a:bodyPr>
          <a:lstStyle/>
          <a:p>
            <a:r>
              <a:rPr kumimoji="1" lang="en-US" altLang="zh-CN" sz="4400" dirty="0" err="1"/>
              <a:t>Str</a:t>
            </a:r>
            <a:r>
              <a:rPr kumimoji="1" lang="zh-CN" altLang="en-US" sz="4400" dirty="0"/>
              <a:t> 指令</a:t>
            </a:r>
          </a:p>
        </p:txBody>
      </p:sp>
      <p:sp>
        <p:nvSpPr>
          <p:cNvPr id="3" name="内容占位符 2"/>
          <p:cNvSpPr>
            <a:spLocks noGrp="1"/>
          </p:cNvSpPr>
          <p:nvPr>
            <p:ph idx="1"/>
          </p:nvPr>
        </p:nvSpPr>
        <p:spPr>
          <a:xfrm>
            <a:off x="776812" y="1778009"/>
            <a:ext cx="9300061" cy="2479955"/>
          </a:xfrm>
        </p:spPr>
        <p:txBody>
          <a:bodyPr>
            <a:normAutofit/>
          </a:bodyPr>
          <a:lstStyle/>
          <a:p>
            <a:pPr marL="457200" lvl="1" indent="-457200">
              <a:lnSpc>
                <a:spcPct val="140000"/>
              </a:lnSpc>
              <a:buFont typeface="Wingdings" charset="2"/>
              <a:buChar char="Ø"/>
            </a:pPr>
            <a:r>
              <a:rPr kumimoji="1" lang="en-US" altLang="zh-CN" sz="3200" dirty="0" err="1">
                <a:solidFill>
                  <a:schemeClr val="tx1"/>
                </a:solidFill>
              </a:rPr>
              <a:t>str</a:t>
            </a:r>
            <a:r>
              <a:rPr kumimoji="1" lang="zh-CN" altLang="en-US" sz="3200" dirty="0">
                <a:solidFill>
                  <a:schemeClr val="tx1"/>
                </a:solidFill>
              </a:rPr>
              <a:t> 加载指令</a:t>
            </a:r>
            <a:endParaRPr kumimoji="1" lang="en-US" altLang="zh-CN" sz="3200" dirty="0">
              <a:solidFill>
                <a:schemeClr val="tx1"/>
              </a:solidFill>
            </a:endParaRPr>
          </a:p>
          <a:p>
            <a:pPr marL="457200" lvl="2" indent="0">
              <a:lnSpc>
                <a:spcPct val="140000"/>
              </a:lnSpc>
              <a:buNone/>
            </a:pPr>
            <a:r>
              <a:rPr kumimoji="1" lang="zh-CN" altLang="en-US" sz="3200" dirty="0">
                <a:solidFill>
                  <a:schemeClr val="tx1"/>
                </a:solidFill>
              </a:rPr>
              <a:t>指令格式</a:t>
            </a:r>
            <a:r>
              <a:rPr kumimoji="1" lang="en-US" altLang="zh-CN" sz="3200" dirty="0">
                <a:solidFill>
                  <a:schemeClr val="tx1"/>
                </a:solidFill>
              </a:rPr>
              <a:t>: </a:t>
            </a:r>
            <a:r>
              <a:rPr kumimoji="1" lang="zh-CN" altLang="en-US" sz="3200" dirty="0">
                <a:solidFill>
                  <a:schemeClr val="tx1"/>
                </a:solidFill>
              </a:rPr>
              <a:t> </a:t>
            </a:r>
            <a:r>
              <a:rPr kumimoji="1" lang="en-US" altLang="zh-CN" sz="3200" dirty="0" err="1">
                <a:solidFill>
                  <a:schemeClr val="tx1"/>
                </a:solidFill>
              </a:rPr>
              <a:t>str</a:t>
            </a:r>
            <a:r>
              <a:rPr kumimoji="1" lang="en-US" altLang="zh-CN" sz="3200" dirty="0">
                <a:solidFill>
                  <a:schemeClr val="tx1"/>
                </a:solidFill>
              </a:rPr>
              <a:t>{</a:t>
            </a:r>
            <a:r>
              <a:rPr kumimoji="1" lang="zh-CN" altLang="en-US" sz="3200" dirty="0">
                <a:solidFill>
                  <a:schemeClr val="tx1"/>
                </a:solidFill>
              </a:rPr>
              <a:t>条件</a:t>
            </a:r>
            <a:r>
              <a:rPr kumimoji="1" lang="en-US" altLang="zh-CN" sz="3200" dirty="0">
                <a:solidFill>
                  <a:schemeClr val="tx1"/>
                </a:solidFill>
              </a:rPr>
              <a:t>} </a:t>
            </a:r>
            <a:r>
              <a:rPr kumimoji="1" lang="zh-CN" altLang="en-US" sz="3200" dirty="0">
                <a:solidFill>
                  <a:schemeClr val="tx1"/>
                </a:solidFill>
              </a:rPr>
              <a:t>目的寄存器，</a:t>
            </a:r>
            <a:r>
              <a:rPr kumimoji="1" lang="en-US" altLang="zh-CN" sz="3200" dirty="0">
                <a:solidFill>
                  <a:schemeClr val="tx1"/>
                </a:solidFill>
              </a:rPr>
              <a:t>&lt;</a:t>
            </a:r>
            <a:r>
              <a:rPr kumimoji="1" lang="zh-CN" altLang="en-US" sz="3200" dirty="0">
                <a:solidFill>
                  <a:schemeClr val="tx1"/>
                </a:solidFill>
              </a:rPr>
              <a:t>存储器地址</a:t>
            </a:r>
            <a:r>
              <a:rPr kumimoji="1" lang="en-US" altLang="zh-CN" sz="3200" dirty="0">
                <a:solidFill>
                  <a:schemeClr val="tx1"/>
                </a:solidFill>
              </a:rPr>
              <a:t>&gt;</a:t>
            </a:r>
          </a:p>
        </p:txBody>
      </p:sp>
    </p:spTree>
    <p:extLst>
      <p:ext uri="{BB962C8B-B14F-4D97-AF65-F5344CB8AC3E}">
        <p14:creationId xmlns:p14="http://schemas.microsoft.com/office/powerpoint/2010/main" val="606312018"/>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812" y="401468"/>
            <a:ext cx="8534400" cy="1507067"/>
          </a:xfrm>
        </p:spPr>
        <p:txBody>
          <a:bodyPr>
            <a:normAutofit/>
          </a:bodyPr>
          <a:lstStyle/>
          <a:p>
            <a:r>
              <a:rPr kumimoji="1" lang="zh-CN" altLang="en-US" sz="4400" dirty="0"/>
              <a:t>寻址方式</a:t>
            </a:r>
          </a:p>
        </p:txBody>
      </p:sp>
      <p:sp>
        <p:nvSpPr>
          <p:cNvPr id="9" name="内容占位符 2">
            <a:extLst>
              <a:ext uri="{FF2B5EF4-FFF2-40B4-BE49-F238E27FC236}">
                <a16:creationId xmlns:a16="http://schemas.microsoft.com/office/drawing/2014/main" id="{3B61FD28-0829-4845-8F9F-F7FAA362059D}"/>
              </a:ext>
            </a:extLst>
          </p:cNvPr>
          <p:cNvSpPr>
            <a:spLocks noGrp="1"/>
          </p:cNvSpPr>
          <p:nvPr>
            <p:ph idx="1"/>
          </p:nvPr>
        </p:nvSpPr>
        <p:spPr>
          <a:xfrm>
            <a:off x="776812" y="1904049"/>
            <a:ext cx="9425967" cy="4588518"/>
          </a:xfrm>
        </p:spPr>
        <p:txBody>
          <a:bodyPr>
            <a:noAutofit/>
          </a:bodyPr>
          <a:lstStyle/>
          <a:p>
            <a:pPr marL="514350" indent="-514350" algn="just">
              <a:lnSpc>
                <a:spcPct val="130000"/>
              </a:lnSpc>
              <a:buFont typeface="+mj-lt"/>
              <a:buAutoNum type="arabicPeriod"/>
            </a:pPr>
            <a:r>
              <a:rPr kumimoji="1" lang="zh-CN" altLang="en-US" sz="2800" dirty="0">
                <a:solidFill>
                  <a:schemeClr val="tx1"/>
                </a:solidFill>
              </a:rPr>
              <a:t> 立即寻址</a:t>
            </a:r>
            <a:endParaRPr kumimoji="1" lang="en-US" altLang="zh-CN" sz="2800" dirty="0">
              <a:solidFill>
                <a:schemeClr val="tx1"/>
              </a:solidFill>
            </a:endParaRPr>
          </a:p>
          <a:p>
            <a:pPr marL="514350" indent="-514350" algn="just">
              <a:lnSpc>
                <a:spcPct val="130000"/>
              </a:lnSpc>
              <a:buFont typeface="+mj-lt"/>
              <a:buAutoNum type="arabicPeriod"/>
            </a:pPr>
            <a:r>
              <a:rPr kumimoji="1" lang="zh-CN" altLang="en-US" sz="2800" dirty="0">
                <a:solidFill>
                  <a:schemeClr val="tx1"/>
                </a:solidFill>
              </a:rPr>
              <a:t>寄存器寻址</a:t>
            </a:r>
            <a:endParaRPr kumimoji="1" lang="en-US" altLang="zh-CN" sz="2800" dirty="0">
              <a:solidFill>
                <a:schemeClr val="tx1"/>
              </a:solidFill>
            </a:endParaRPr>
          </a:p>
          <a:p>
            <a:pPr marL="514350" indent="-514350" algn="just">
              <a:lnSpc>
                <a:spcPct val="130000"/>
              </a:lnSpc>
              <a:buFont typeface="+mj-lt"/>
              <a:buAutoNum type="arabicPeriod"/>
            </a:pPr>
            <a:r>
              <a:rPr kumimoji="1" lang="zh-CN" altLang="en-US" sz="2800" dirty="0">
                <a:solidFill>
                  <a:schemeClr val="tx1"/>
                </a:solidFill>
              </a:rPr>
              <a:t>寄存器间接寻址</a:t>
            </a:r>
            <a:endParaRPr kumimoji="1" lang="en-US" altLang="zh-CN" sz="2800" dirty="0">
              <a:solidFill>
                <a:schemeClr val="tx1"/>
              </a:solidFill>
            </a:endParaRPr>
          </a:p>
          <a:p>
            <a:pPr marL="514350" indent="-514350" algn="just">
              <a:lnSpc>
                <a:spcPct val="130000"/>
              </a:lnSpc>
              <a:buFont typeface="+mj-lt"/>
              <a:buAutoNum type="arabicPeriod"/>
            </a:pPr>
            <a:r>
              <a:rPr kumimoji="1" lang="zh-CN" altLang="en-US" sz="2800" dirty="0">
                <a:solidFill>
                  <a:schemeClr val="tx1"/>
                </a:solidFill>
              </a:rPr>
              <a:t>多寄存器寻址</a:t>
            </a:r>
            <a:endParaRPr kumimoji="1" lang="en-US" altLang="zh-CN" sz="2800" dirty="0">
              <a:solidFill>
                <a:schemeClr val="tx1"/>
              </a:solidFill>
            </a:endParaRPr>
          </a:p>
          <a:p>
            <a:pPr marL="514350" indent="-514350" algn="just">
              <a:lnSpc>
                <a:spcPct val="130000"/>
              </a:lnSpc>
              <a:buFont typeface="+mj-lt"/>
              <a:buAutoNum type="arabicPeriod"/>
            </a:pPr>
            <a:r>
              <a:rPr kumimoji="1" lang="zh-CN" altLang="en-US" sz="2800" dirty="0">
                <a:solidFill>
                  <a:schemeClr val="tx1"/>
                </a:solidFill>
              </a:rPr>
              <a:t>相对寻址</a:t>
            </a:r>
            <a:endParaRPr kumimoji="1" lang="en-US" altLang="zh-CN" sz="2800" dirty="0">
              <a:solidFill>
                <a:schemeClr val="tx1"/>
              </a:solidFill>
            </a:endParaRPr>
          </a:p>
          <a:p>
            <a:pPr marL="514350" indent="-514350" algn="just">
              <a:lnSpc>
                <a:spcPct val="130000"/>
              </a:lnSpc>
              <a:buFont typeface="+mj-lt"/>
              <a:buAutoNum type="arabicPeriod"/>
            </a:pPr>
            <a:r>
              <a:rPr kumimoji="1" lang="zh-CN" altLang="en-US" sz="2800" dirty="0">
                <a:solidFill>
                  <a:schemeClr val="tx1"/>
                </a:solidFill>
              </a:rPr>
              <a:t>堆栈寻址</a:t>
            </a:r>
            <a:endParaRPr kumimoji="1" lang="en-US" altLang="zh-CN" sz="2800" dirty="0">
              <a:solidFill>
                <a:schemeClr val="tx1"/>
              </a:solidFill>
            </a:endParaRPr>
          </a:p>
        </p:txBody>
      </p:sp>
    </p:spTree>
    <p:extLst>
      <p:ext uri="{BB962C8B-B14F-4D97-AF65-F5344CB8AC3E}">
        <p14:creationId xmlns:p14="http://schemas.microsoft.com/office/powerpoint/2010/main" val="12999857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332ED12-A615-DD41-87AA-AA6854B3E544}"/>
              </a:ext>
            </a:extLst>
          </p:cNvPr>
          <p:cNvPicPr>
            <a:picLocks noChangeAspect="1"/>
          </p:cNvPicPr>
          <p:nvPr/>
        </p:nvPicPr>
        <p:blipFill>
          <a:blip r:embed="rId2"/>
          <a:stretch>
            <a:fillRect/>
          </a:stretch>
        </p:blipFill>
        <p:spPr>
          <a:xfrm>
            <a:off x="2211545" y="0"/>
            <a:ext cx="7768910" cy="6858000"/>
          </a:xfrm>
          <a:prstGeom prst="rect">
            <a:avLst/>
          </a:prstGeom>
        </p:spPr>
      </p:pic>
    </p:spTree>
    <p:extLst>
      <p:ext uri="{BB962C8B-B14F-4D97-AF65-F5344CB8AC3E}">
        <p14:creationId xmlns:p14="http://schemas.microsoft.com/office/powerpoint/2010/main" val="4180284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0D9410E-CFED-D24E-B9E2-20DED581E64C}"/>
              </a:ext>
            </a:extLst>
          </p:cNvPr>
          <p:cNvPicPr>
            <a:picLocks noChangeAspect="1"/>
          </p:cNvPicPr>
          <p:nvPr/>
        </p:nvPicPr>
        <p:blipFill>
          <a:blip r:embed="rId2"/>
          <a:stretch>
            <a:fillRect/>
          </a:stretch>
        </p:blipFill>
        <p:spPr>
          <a:xfrm>
            <a:off x="426791" y="312821"/>
            <a:ext cx="11409486" cy="6268453"/>
          </a:xfrm>
          <a:prstGeom prst="rect">
            <a:avLst/>
          </a:prstGeom>
        </p:spPr>
      </p:pic>
    </p:spTree>
    <p:extLst>
      <p:ext uri="{BB962C8B-B14F-4D97-AF65-F5344CB8AC3E}">
        <p14:creationId xmlns:p14="http://schemas.microsoft.com/office/powerpoint/2010/main" val="1787170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80B831E-B816-1F4B-B530-D4251341E3A7}"/>
              </a:ext>
            </a:extLst>
          </p:cNvPr>
          <p:cNvPicPr>
            <a:picLocks noChangeAspect="1"/>
          </p:cNvPicPr>
          <p:nvPr/>
        </p:nvPicPr>
        <p:blipFill>
          <a:blip r:embed="rId2"/>
          <a:stretch>
            <a:fillRect/>
          </a:stretch>
        </p:blipFill>
        <p:spPr>
          <a:xfrm>
            <a:off x="1511300" y="323850"/>
            <a:ext cx="9169400" cy="6210300"/>
          </a:xfrm>
          <a:prstGeom prst="rect">
            <a:avLst/>
          </a:prstGeom>
        </p:spPr>
      </p:pic>
    </p:spTree>
    <p:extLst>
      <p:ext uri="{BB962C8B-B14F-4D97-AF65-F5344CB8AC3E}">
        <p14:creationId xmlns:p14="http://schemas.microsoft.com/office/powerpoint/2010/main" val="2028152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812" y="401468"/>
            <a:ext cx="8534400" cy="1507067"/>
          </a:xfrm>
        </p:spPr>
        <p:txBody>
          <a:bodyPr>
            <a:normAutofit/>
          </a:bodyPr>
          <a:lstStyle/>
          <a:p>
            <a:r>
              <a:rPr kumimoji="1" lang="zh-CN" altLang="en-US" sz="4400" dirty="0"/>
              <a:t>汇编是什么？</a:t>
            </a:r>
          </a:p>
        </p:txBody>
      </p:sp>
      <p:sp>
        <p:nvSpPr>
          <p:cNvPr id="3" name="内容占位符 2"/>
          <p:cNvSpPr>
            <a:spLocks noGrp="1"/>
          </p:cNvSpPr>
          <p:nvPr>
            <p:ph idx="1"/>
          </p:nvPr>
        </p:nvSpPr>
        <p:spPr>
          <a:xfrm>
            <a:off x="776812" y="1901141"/>
            <a:ext cx="8830178" cy="3492660"/>
          </a:xfrm>
        </p:spPr>
        <p:txBody>
          <a:bodyPr>
            <a:normAutofit/>
          </a:bodyPr>
          <a:lstStyle/>
          <a:p>
            <a:pPr marL="742950" indent="-742950">
              <a:lnSpc>
                <a:spcPct val="150000"/>
              </a:lnSpc>
              <a:buFont typeface="+mj-lt"/>
              <a:buAutoNum type="arabicPeriod"/>
            </a:pPr>
            <a:r>
              <a:rPr kumimoji="1" lang="zh-CN" altLang="en-US" sz="3600" dirty="0">
                <a:solidFill>
                  <a:schemeClr val="tx1"/>
                </a:solidFill>
              </a:rPr>
              <a:t>汇编语言是一种低级编程语言</a:t>
            </a:r>
            <a:endParaRPr kumimoji="1" lang="en-US" altLang="zh-CN" sz="3600" dirty="0">
              <a:solidFill>
                <a:schemeClr val="tx1"/>
              </a:solidFill>
            </a:endParaRPr>
          </a:p>
          <a:p>
            <a:pPr marL="742950" indent="-742950">
              <a:lnSpc>
                <a:spcPct val="150000"/>
              </a:lnSpc>
              <a:buFont typeface="+mj-lt"/>
              <a:buAutoNum type="arabicPeriod"/>
            </a:pPr>
            <a:r>
              <a:rPr kumimoji="1" lang="zh-CN" altLang="en-US" sz="3600" dirty="0">
                <a:solidFill>
                  <a:schemeClr val="tx1"/>
                </a:solidFill>
              </a:rPr>
              <a:t>不同于</a:t>
            </a:r>
            <a:r>
              <a:rPr kumimoji="1" lang="en-US" altLang="zh-CN" sz="3600" dirty="0">
                <a:solidFill>
                  <a:schemeClr val="tx1"/>
                </a:solidFill>
              </a:rPr>
              <a:t>OC</a:t>
            </a:r>
            <a:r>
              <a:rPr kumimoji="1" lang="zh-CN" altLang="en-US" sz="3600" dirty="0">
                <a:solidFill>
                  <a:schemeClr val="tx1"/>
                </a:solidFill>
              </a:rPr>
              <a:t>、</a:t>
            </a:r>
            <a:r>
              <a:rPr kumimoji="1" lang="en-US" altLang="zh-CN" sz="3600" dirty="0">
                <a:solidFill>
                  <a:schemeClr val="tx1"/>
                </a:solidFill>
              </a:rPr>
              <a:t>Swift</a:t>
            </a:r>
            <a:r>
              <a:rPr kumimoji="1" lang="zh-CN" altLang="en-US" sz="3600" dirty="0">
                <a:solidFill>
                  <a:schemeClr val="tx1"/>
                </a:solidFill>
              </a:rPr>
              <a:t>这类高级语言，它直接操作于硬件</a:t>
            </a:r>
          </a:p>
        </p:txBody>
      </p:sp>
    </p:spTree>
    <p:extLst>
      <p:ext uri="{BB962C8B-B14F-4D97-AF65-F5344CB8AC3E}">
        <p14:creationId xmlns:p14="http://schemas.microsoft.com/office/powerpoint/2010/main" val="107352542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56EC022-8C11-F147-94A6-D6D3DA1BAD04}"/>
              </a:ext>
            </a:extLst>
          </p:cNvPr>
          <p:cNvPicPr>
            <a:picLocks noChangeAspect="1"/>
          </p:cNvPicPr>
          <p:nvPr/>
        </p:nvPicPr>
        <p:blipFill>
          <a:blip r:embed="rId2"/>
          <a:stretch>
            <a:fillRect/>
          </a:stretch>
        </p:blipFill>
        <p:spPr>
          <a:xfrm>
            <a:off x="296110" y="723898"/>
            <a:ext cx="11455617" cy="5616743"/>
          </a:xfrm>
          <a:prstGeom prst="rect">
            <a:avLst/>
          </a:prstGeom>
        </p:spPr>
      </p:pic>
    </p:spTree>
    <p:extLst>
      <p:ext uri="{BB962C8B-B14F-4D97-AF65-F5344CB8AC3E}">
        <p14:creationId xmlns:p14="http://schemas.microsoft.com/office/powerpoint/2010/main" val="1227693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812" y="401468"/>
            <a:ext cx="8534400" cy="1507067"/>
          </a:xfrm>
        </p:spPr>
        <p:txBody>
          <a:bodyPr>
            <a:normAutofit/>
          </a:bodyPr>
          <a:lstStyle/>
          <a:p>
            <a:r>
              <a:rPr kumimoji="1" lang="zh-CN" altLang="en-US" sz="4400" dirty="0"/>
              <a:t>函数堆栈</a:t>
            </a:r>
          </a:p>
        </p:txBody>
      </p:sp>
      <p:sp>
        <p:nvSpPr>
          <p:cNvPr id="3" name="内容占位符 2"/>
          <p:cNvSpPr>
            <a:spLocks noGrp="1"/>
          </p:cNvSpPr>
          <p:nvPr>
            <p:ph idx="1"/>
          </p:nvPr>
        </p:nvSpPr>
        <p:spPr>
          <a:xfrm>
            <a:off x="776812" y="1776188"/>
            <a:ext cx="8830178" cy="3950844"/>
          </a:xfrm>
        </p:spPr>
        <p:txBody>
          <a:bodyPr>
            <a:normAutofit/>
          </a:bodyPr>
          <a:lstStyle/>
          <a:p>
            <a:pPr>
              <a:lnSpc>
                <a:spcPct val="150000"/>
              </a:lnSpc>
              <a:buFont typeface="Wingdings" charset="2"/>
              <a:buChar char="Ø"/>
            </a:pPr>
            <a:r>
              <a:rPr kumimoji="1" lang="zh-CN" altLang="en-US" sz="4400" dirty="0">
                <a:solidFill>
                  <a:schemeClr val="tx1"/>
                </a:solidFill>
              </a:rPr>
              <a:t>  叶子函数</a:t>
            </a:r>
            <a:endParaRPr kumimoji="1" lang="en-US" altLang="zh-CN" sz="4400" dirty="0">
              <a:solidFill>
                <a:schemeClr val="tx1"/>
              </a:solidFill>
            </a:endParaRPr>
          </a:p>
          <a:p>
            <a:pPr marL="457200" lvl="1" indent="0">
              <a:lnSpc>
                <a:spcPct val="150000"/>
              </a:lnSpc>
              <a:buNone/>
            </a:pPr>
            <a:r>
              <a:rPr kumimoji="1" lang="zh-CN" altLang="en-US" sz="2000" dirty="0">
                <a:solidFill>
                  <a:schemeClr val="tx1"/>
                </a:solidFill>
              </a:rPr>
              <a:t>方法体内没有调用其它函数的</a:t>
            </a:r>
            <a:endParaRPr kumimoji="1" lang="en-US" altLang="zh-CN" sz="2000" dirty="0">
              <a:solidFill>
                <a:schemeClr val="tx1"/>
              </a:solidFill>
            </a:endParaRPr>
          </a:p>
          <a:p>
            <a:pPr>
              <a:lnSpc>
                <a:spcPct val="150000"/>
              </a:lnSpc>
              <a:buFont typeface="Wingdings" charset="2"/>
              <a:buChar char="Ø"/>
            </a:pPr>
            <a:r>
              <a:rPr kumimoji="1" lang="zh-CN" altLang="en-US" sz="4400" dirty="0">
                <a:solidFill>
                  <a:schemeClr val="tx1"/>
                </a:solidFill>
              </a:rPr>
              <a:t>  非叶子函数</a:t>
            </a:r>
            <a:endParaRPr kumimoji="1" lang="en-US" altLang="zh-CN" sz="4400" dirty="0">
              <a:solidFill>
                <a:schemeClr val="tx1"/>
              </a:solidFill>
            </a:endParaRPr>
          </a:p>
          <a:p>
            <a:pPr marL="457200" lvl="1" indent="0">
              <a:lnSpc>
                <a:spcPct val="150000"/>
              </a:lnSpc>
              <a:buNone/>
            </a:pPr>
            <a:r>
              <a:rPr kumimoji="1" lang="zh-CN" altLang="en-US" sz="2000" dirty="0">
                <a:solidFill>
                  <a:schemeClr val="tx1"/>
                </a:solidFill>
              </a:rPr>
              <a:t>方法体内调用了其它函数的函数</a:t>
            </a:r>
            <a:endParaRPr kumimoji="1" lang="en-US" altLang="zh-CN" sz="2000" dirty="0">
              <a:solidFill>
                <a:schemeClr val="tx1"/>
              </a:solidFill>
            </a:endParaRPr>
          </a:p>
        </p:txBody>
      </p:sp>
    </p:spTree>
    <p:extLst>
      <p:ext uri="{BB962C8B-B14F-4D97-AF65-F5344CB8AC3E}">
        <p14:creationId xmlns:p14="http://schemas.microsoft.com/office/powerpoint/2010/main" val="2933290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789B95C-CCB5-494D-9FC9-10A70658C955}"/>
              </a:ext>
            </a:extLst>
          </p:cNvPr>
          <p:cNvPicPr>
            <a:picLocks noChangeAspect="1"/>
          </p:cNvPicPr>
          <p:nvPr/>
        </p:nvPicPr>
        <p:blipFill>
          <a:blip r:embed="rId2"/>
          <a:stretch>
            <a:fillRect/>
          </a:stretch>
        </p:blipFill>
        <p:spPr>
          <a:xfrm>
            <a:off x="1047750" y="247650"/>
            <a:ext cx="10096500" cy="6362700"/>
          </a:xfrm>
          <a:prstGeom prst="rect">
            <a:avLst/>
          </a:prstGeom>
        </p:spPr>
      </p:pic>
    </p:spTree>
    <p:extLst>
      <p:ext uri="{BB962C8B-B14F-4D97-AF65-F5344CB8AC3E}">
        <p14:creationId xmlns:p14="http://schemas.microsoft.com/office/powerpoint/2010/main" val="790903250"/>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2D08D97-9F01-A749-B96B-AA8370436AC0}"/>
              </a:ext>
            </a:extLst>
          </p:cNvPr>
          <p:cNvPicPr>
            <a:picLocks noChangeAspect="1"/>
          </p:cNvPicPr>
          <p:nvPr/>
        </p:nvPicPr>
        <p:blipFill>
          <a:blip r:embed="rId2"/>
          <a:stretch>
            <a:fillRect/>
          </a:stretch>
        </p:blipFill>
        <p:spPr>
          <a:xfrm>
            <a:off x="-180475" y="1180579"/>
            <a:ext cx="12896127" cy="4654737"/>
          </a:xfrm>
          <a:prstGeom prst="rect">
            <a:avLst/>
          </a:prstGeom>
        </p:spPr>
      </p:pic>
    </p:spTree>
    <p:extLst>
      <p:ext uri="{BB962C8B-B14F-4D97-AF65-F5344CB8AC3E}">
        <p14:creationId xmlns:p14="http://schemas.microsoft.com/office/powerpoint/2010/main" val="602277179"/>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9B69C65-76EC-744A-808A-4E26EC207E03}"/>
              </a:ext>
            </a:extLst>
          </p:cNvPr>
          <p:cNvPicPr>
            <a:picLocks noChangeAspect="1"/>
          </p:cNvPicPr>
          <p:nvPr/>
        </p:nvPicPr>
        <p:blipFill>
          <a:blip r:embed="rId2"/>
          <a:stretch>
            <a:fillRect/>
          </a:stretch>
        </p:blipFill>
        <p:spPr>
          <a:xfrm>
            <a:off x="2018432" y="0"/>
            <a:ext cx="8155135" cy="6858000"/>
          </a:xfrm>
          <a:prstGeom prst="rect">
            <a:avLst/>
          </a:prstGeom>
        </p:spPr>
      </p:pic>
    </p:spTree>
    <p:extLst>
      <p:ext uri="{BB962C8B-B14F-4D97-AF65-F5344CB8AC3E}">
        <p14:creationId xmlns:p14="http://schemas.microsoft.com/office/powerpoint/2010/main" val="3203187743"/>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C3A542-2F2C-FF4D-AB92-EED0442BD4AE}"/>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4919CBE7-0E72-9A4C-A5B9-0156E681349A}"/>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5B162FA2-8199-5B4C-9DB5-8960C5DAC4FB}"/>
              </a:ext>
            </a:extLst>
          </p:cNvPr>
          <p:cNvPicPr>
            <a:picLocks noChangeAspect="1"/>
          </p:cNvPicPr>
          <p:nvPr/>
        </p:nvPicPr>
        <p:blipFill>
          <a:blip r:embed="rId3"/>
          <a:stretch>
            <a:fillRect/>
          </a:stretch>
        </p:blipFill>
        <p:spPr>
          <a:xfrm>
            <a:off x="0" y="310543"/>
            <a:ext cx="12192000" cy="6236913"/>
          </a:xfrm>
          <a:prstGeom prst="rect">
            <a:avLst/>
          </a:prstGeom>
        </p:spPr>
      </p:pic>
    </p:spTree>
    <p:extLst>
      <p:ext uri="{BB962C8B-B14F-4D97-AF65-F5344CB8AC3E}">
        <p14:creationId xmlns:p14="http://schemas.microsoft.com/office/powerpoint/2010/main" val="3281213573"/>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5767" y="1802878"/>
            <a:ext cx="9926638" cy="4340747"/>
          </a:xfrm>
        </p:spPr>
        <p:txBody>
          <a:bodyPr>
            <a:normAutofit/>
          </a:bodyPr>
          <a:lstStyle/>
          <a:p>
            <a:pPr marL="914400" indent="-914400">
              <a:lnSpc>
                <a:spcPct val="150000"/>
              </a:lnSpc>
              <a:buFont typeface="+mj-lt"/>
              <a:buAutoNum type="arabicPeriod"/>
            </a:pPr>
            <a:r>
              <a:rPr kumimoji="1" lang="en-US" altLang="zh-CN" sz="5000" dirty="0">
                <a:solidFill>
                  <a:schemeClr val="tx1"/>
                </a:solidFill>
              </a:rPr>
              <a:t>iOS</a:t>
            </a:r>
            <a:r>
              <a:rPr kumimoji="1" lang="zh-CN" altLang="en-US" sz="5000" dirty="0">
                <a:solidFill>
                  <a:schemeClr val="tx1"/>
                </a:solidFill>
              </a:rPr>
              <a:t> 逆向工程</a:t>
            </a:r>
            <a:endParaRPr kumimoji="1" lang="en-US" altLang="zh-CN" sz="5000" dirty="0">
              <a:solidFill>
                <a:schemeClr val="tx1"/>
              </a:solidFill>
            </a:endParaRPr>
          </a:p>
          <a:p>
            <a:pPr marL="914400" indent="-914400">
              <a:lnSpc>
                <a:spcPct val="150000"/>
              </a:lnSpc>
              <a:buFont typeface="+mj-lt"/>
              <a:buAutoNum type="arabicPeriod"/>
            </a:pPr>
            <a:r>
              <a:rPr kumimoji="1" lang="zh-CN" altLang="en-US" sz="5000" dirty="0">
                <a:solidFill>
                  <a:schemeClr val="tx1"/>
                </a:solidFill>
              </a:rPr>
              <a:t>通过汇编来分析 </a:t>
            </a:r>
            <a:r>
              <a:rPr kumimoji="1" lang="en-US" altLang="zh-CN" sz="5000" dirty="0">
                <a:solidFill>
                  <a:schemeClr val="tx1"/>
                </a:solidFill>
              </a:rPr>
              <a:t>Crash</a:t>
            </a:r>
          </a:p>
          <a:p>
            <a:pPr marL="914400" indent="-914400">
              <a:lnSpc>
                <a:spcPct val="150000"/>
              </a:lnSpc>
              <a:buFont typeface="+mj-lt"/>
              <a:buAutoNum type="arabicPeriod"/>
            </a:pPr>
            <a:r>
              <a:rPr kumimoji="1" lang="en-US" altLang="zh-CN" sz="5000" dirty="0">
                <a:solidFill>
                  <a:schemeClr val="tx1"/>
                </a:solidFill>
              </a:rPr>
              <a:t>……</a:t>
            </a:r>
          </a:p>
        </p:txBody>
      </p:sp>
      <p:sp>
        <p:nvSpPr>
          <p:cNvPr id="4" name="文本框 3"/>
          <p:cNvSpPr txBox="1"/>
          <p:nvPr/>
        </p:nvSpPr>
        <p:spPr>
          <a:xfrm>
            <a:off x="1165767" y="498112"/>
            <a:ext cx="9926638" cy="1107996"/>
          </a:xfrm>
          <a:prstGeom prst="rect">
            <a:avLst/>
          </a:prstGeom>
          <a:noFill/>
        </p:spPr>
        <p:txBody>
          <a:bodyPr wrap="square" rtlCol="0">
            <a:spAutoFit/>
          </a:bodyPr>
          <a:lstStyle/>
          <a:p>
            <a:r>
              <a:rPr kumimoji="1" lang="zh-CN" altLang="en-US" sz="6600" dirty="0"/>
              <a:t>汇编在 </a:t>
            </a:r>
            <a:r>
              <a:rPr kumimoji="1" lang="en-US" altLang="zh-CN" sz="6600" dirty="0"/>
              <a:t>iOS</a:t>
            </a:r>
            <a:r>
              <a:rPr kumimoji="1" lang="zh-CN" altLang="en-US" sz="6600" dirty="0"/>
              <a:t> 上应用</a:t>
            </a:r>
          </a:p>
        </p:txBody>
      </p:sp>
    </p:spTree>
    <p:extLst>
      <p:ext uri="{BB962C8B-B14F-4D97-AF65-F5344CB8AC3E}">
        <p14:creationId xmlns:p14="http://schemas.microsoft.com/office/powerpoint/2010/main" val="383778918"/>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F6B1A9E-47CC-6944-9F12-ACA7D0975301}"/>
              </a:ext>
            </a:extLst>
          </p:cNvPr>
          <p:cNvPicPr>
            <a:picLocks noChangeAspect="1"/>
          </p:cNvPicPr>
          <p:nvPr/>
        </p:nvPicPr>
        <p:blipFill>
          <a:blip r:embed="rId2"/>
          <a:stretch>
            <a:fillRect/>
          </a:stretch>
        </p:blipFill>
        <p:spPr>
          <a:xfrm>
            <a:off x="3803316" y="945814"/>
            <a:ext cx="4522536" cy="5349829"/>
          </a:xfrm>
          <a:prstGeom prst="rect">
            <a:avLst/>
          </a:prstGeom>
        </p:spPr>
      </p:pic>
    </p:spTree>
    <p:extLst>
      <p:ext uri="{BB962C8B-B14F-4D97-AF65-F5344CB8AC3E}">
        <p14:creationId xmlns:p14="http://schemas.microsoft.com/office/powerpoint/2010/main" val="141107733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36BDF2-29F8-FB42-840D-390704B56870}"/>
              </a:ext>
            </a:extLst>
          </p:cNvPr>
          <p:cNvSpPr>
            <a:spLocks noGrp="1"/>
          </p:cNvSpPr>
          <p:nvPr>
            <p:ph type="title"/>
          </p:nvPr>
        </p:nvSpPr>
        <p:spPr>
          <a:xfrm>
            <a:off x="1610644" y="2297584"/>
            <a:ext cx="8534400" cy="1507067"/>
          </a:xfrm>
        </p:spPr>
        <p:txBody>
          <a:bodyPr>
            <a:normAutofit/>
          </a:bodyPr>
          <a:lstStyle/>
          <a:p>
            <a:pPr algn="ctr"/>
            <a:r>
              <a:rPr kumimoji="1" lang="zh-CN" altLang="en-US" sz="6000" dirty="0"/>
              <a:t>七夕节快乐</a:t>
            </a:r>
            <a:r>
              <a:rPr kumimoji="1" lang="en-US" altLang="zh-CN" sz="6000" dirty="0"/>
              <a:t>~~</a:t>
            </a:r>
            <a:endParaRPr kumimoji="1" lang="zh-CN" altLang="en-US" sz="6000" dirty="0"/>
          </a:p>
        </p:txBody>
      </p:sp>
    </p:spTree>
    <p:extLst>
      <p:ext uri="{BB962C8B-B14F-4D97-AF65-F5344CB8AC3E}">
        <p14:creationId xmlns:p14="http://schemas.microsoft.com/office/powerpoint/2010/main" val="4044978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812" y="401468"/>
            <a:ext cx="8534400" cy="1507067"/>
          </a:xfrm>
        </p:spPr>
        <p:txBody>
          <a:bodyPr>
            <a:normAutofit/>
          </a:bodyPr>
          <a:lstStyle/>
          <a:p>
            <a:r>
              <a:rPr kumimoji="1" lang="zh-CN" altLang="en-US" sz="4400" dirty="0"/>
              <a:t>为什么要学习汇编？</a:t>
            </a:r>
          </a:p>
        </p:txBody>
      </p:sp>
      <p:sp>
        <p:nvSpPr>
          <p:cNvPr id="3" name="内容占位符 2"/>
          <p:cNvSpPr>
            <a:spLocks noGrp="1"/>
          </p:cNvSpPr>
          <p:nvPr>
            <p:ph idx="1"/>
          </p:nvPr>
        </p:nvSpPr>
        <p:spPr>
          <a:xfrm>
            <a:off x="776812" y="1993741"/>
            <a:ext cx="8830178" cy="3492660"/>
          </a:xfrm>
        </p:spPr>
        <p:txBody>
          <a:bodyPr>
            <a:normAutofit/>
          </a:bodyPr>
          <a:lstStyle/>
          <a:p>
            <a:pPr marL="742950" indent="-742950">
              <a:lnSpc>
                <a:spcPct val="150000"/>
              </a:lnSpc>
              <a:buFont typeface="+mj-lt"/>
              <a:buAutoNum type="arabicPeriod"/>
            </a:pPr>
            <a:r>
              <a:rPr kumimoji="1" lang="zh-CN" altLang="en-US" sz="3600" dirty="0">
                <a:solidFill>
                  <a:schemeClr val="tx1"/>
                </a:solidFill>
              </a:rPr>
              <a:t>提高的代码调试</a:t>
            </a:r>
            <a:endParaRPr kumimoji="1" lang="en-US" altLang="zh-CN" sz="3600" dirty="0">
              <a:solidFill>
                <a:schemeClr val="tx1"/>
              </a:solidFill>
            </a:endParaRPr>
          </a:p>
          <a:p>
            <a:pPr marL="742950" indent="-742950">
              <a:lnSpc>
                <a:spcPct val="150000"/>
              </a:lnSpc>
              <a:buFont typeface="+mj-lt"/>
              <a:buAutoNum type="arabicPeriod"/>
            </a:pPr>
            <a:r>
              <a:rPr kumimoji="1" lang="zh-CN" altLang="en-US" sz="3600" dirty="0">
                <a:solidFill>
                  <a:schemeClr val="tx1"/>
                </a:solidFill>
              </a:rPr>
              <a:t>提高的逆向能力</a:t>
            </a:r>
            <a:endParaRPr kumimoji="1" lang="en-US" altLang="zh-CN" sz="3600" dirty="0">
              <a:solidFill>
                <a:schemeClr val="tx1"/>
              </a:solidFill>
            </a:endParaRPr>
          </a:p>
          <a:p>
            <a:pPr marL="742950" indent="-742950">
              <a:lnSpc>
                <a:spcPct val="150000"/>
              </a:lnSpc>
              <a:buFont typeface="+mj-lt"/>
              <a:buAutoNum type="arabicPeriod"/>
            </a:pPr>
            <a:r>
              <a:rPr kumimoji="1" lang="zh-CN" altLang="en-US" sz="3600" dirty="0">
                <a:solidFill>
                  <a:schemeClr val="tx1"/>
                </a:solidFill>
              </a:rPr>
              <a:t>让别人觉得你很牛逼，装逼专用</a:t>
            </a:r>
          </a:p>
        </p:txBody>
      </p:sp>
    </p:spTree>
    <p:extLst>
      <p:ext uri="{BB962C8B-B14F-4D97-AF65-F5344CB8AC3E}">
        <p14:creationId xmlns:p14="http://schemas.microsoft.com/office/powerpoint/2010/main" val="1708764263"/>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5767" y="1802878"/>
            <a:ext cx="9926638" cy="4742301"/>
          </a:xfrm>
        </p:spPr>
        <p:txBody>
          <a:bodyPr>
            <a:noAutofit/>
          </a:bodyPr>
          <a:lstStyle/>
          <a:p>
            <a:pPr marL="914400" indent="-914400">
              <a:lnSpc>
                <a:spcPct val="130000"/>
              </a:lnSpc>
              <a:buFont typeface="+mj-lt"/>
              <a:buAutoNum type="arabicPeriod"/>
            </a:pPr>
            <a:r>
              <a:rPr kumimoji="1" lang="zh-CN" altLang="en-US" sz="4400" dirty="0">
                <a:solidFill>
                  <a:schemeClr val="tx1"/>
                </a:solidFill>
              </a:rPr>
              <a:t>寄存器</a:t>
            </a:r>
            <a:endParaRPr kumimoji="1" lang="en-US" altLang="zh-CN" sz="4400" dirty="0">
              <a:solidFill>
                <a:schemeClr val="tx1"/>
              </a:solidFill>
            </a:endParaRPr>
          </a:p>
          <a:p>
            <a:pPr marL="914400" indent="-914400">
              <a:lnSpc>
                <a:spcPct val="130000"/>
              </a:lnSpc>
              <a:buFont typeface="+mj-lt"/>
              <a:buAutoNum type="arabicPeriod"/>
            </a:pPr>
            <a:r>
              <a:rPr kumimoji="1" lang="zh-CN" altLang="en-US" sz="4400" dirty="0">
                <a:solidFill>
                  <a:schemeClr val="tx1"/>
                </a:solidFill>
              </a:rPr>
              <a:t>指令集</a:t>
            </a:r>
            <a:endParaRPr kumimoji="1" lang="en-US" altLang="zh-CN" sz="4400" dirty="0">
              <a:solidFill>
                <a:schemeClr val="tx1"/>
              </a:solidFill>
            </a:endParaRPr>
          </a:p>
          <a:p>
            <a:pPr marL="914400" indent="-914400">
              <a:lnSpc>
                <a:spcPct val="130000"/>
              </a:lnSpc>
              <a:buFont typeface="+mj-lt"/>
              <a:buAutoNum type="arabicPeriod"/>
            </a:pPr>
            <a:r>
              <a:rPr kumimoji="1" lang="zh-CN" altLang="en-US" sz="4400" dirty="0">
                <a:solidFill>
                  <a:schemeClr val="tx1"/>
                </a:solidFill>
              </a:rPr>
              <a:t>寻址方式</a:t>
            </a:r>
            <a:endParaRPr kumimoji="1" lang="en-US" altLang="zh-CN" sz="4400" dirty="0">
              <a:solidFill>
                <a:schemeClr val="tx1"/>
              </a:solidFill>
            </a:endParaRPr>
          </a:p>
          <a:p>
            <a:pPr marL="914400" indent="-914400">
              <a:lnSpc>
                <a:spcPct val="130000"/>
              </a:lnSpc>
              <a:buFont typeface="+mj-lt"/>
              <a:buAutoNum type="arabicPeriod"/>
            </a:pPr>
            <a:r>
              <a:rPr kumimoji="1" lang="zh-CN" altLang="en-US" sz="4400" dirty="0">
                <a:solidFill>
                  <a:schemeClr val="tx1"/>
                </a:solidFill>
              </a:rPr>
              <a:t>函数堆栈</a:t>
            </a:r>
            <a:endParaRPr kumimoji="1" lang="en-US" altLang="zh-CN" sz="4400" dirty="0">
              <a:solidFill>
                <a:schemeClr val="tx1"/>
              </a:solidFill>
            </a:endParaRPr>
          </a:p>
        </p:txBody>
      </p:sp>
      <p:sp>
        <p:nvSpPr>
          <p:cNvPr id="4" name="文本框 3"/>
          <p:cNvSpPr txBox="1"/>
          <p:nvPr/>
        </p:nvSpPr>
        <p:spPr>
          <a:xfrm>
            <a:off x="1165767" y="498112"/>
            <a:ext cx="9926638" cy="1107996"/>
          </a:xfrm>
          <a:prstGeom prst="rect">
            <a:avLst/>
          </a:prstGeom>
          <a:noFill/>
        </p:spPr>
        <p:txBody>
          <a:bodyPr wrap="square" rtlCol="0">
            <a:spAutoFit/>
          </a:bodyPr>
          <a:lstStyle/>
          <a:p>
            <a:r>
              <a:rPr kumimoji="1" lang="zh-CN" altLang="en-US" sz="6600" dirty="0"/>
              <a:t>汇编学习</a:t>
            </a:r>
          </a:p>
        </p:txBody>
      </p:sp>
    </p:spTree>
    <p:extLst>
      <p:ext uri="{BB962C8B-B14F-4D97-AF65-F5344CB8AC3E}">
        <p14:creationId xmlns:p14="http://schemas.microsoft.com/office/powerpoint/2010/main" val="11240139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812" y="401468"/>
            <a:ext cx="8534400" cy="1507067"/>
          </a:xfrm>
        </p:spPr>
        <p:txBody>
          <a:bodyPr>
            <a:normAutofit/>
          </a:bodyPr>
          <a:lstStyle/>
          <a:p>
            <a:r>
              <a:rPr kumimoji="1" lang="zh-CN" altLang="en-US" sz="4400" dirty="0"/>
              <a:t>寄存器</a:t>
            </a:r>
          </a:p>
        </p:txBody>
      </p:sp>
      <p:sp>
        <p:nvSpPr>
          <p:cNvPr id="3" name="内容占位符 2"/>
          <p:cNvSpPr>
            <a:spLocks noGrp="1"/>
          </p:cNvSpPr>
          <p:nvPr>
            <p:ph idx="1"/>
          </p:nvPr>
        </p:nvSpPr>
        <p:spPr>
          <a:xfrm>
            <a:off x="776812" y="1993741"/>
            <a:ext cx="8830178" cy="2864009"/>
          </a:xfrm>
        </p:spPr>
        <p:txBody>
          <a:bodyPr>
            <a:normAutofit/>
          </a:bodyPr>
          <a:lstStyle/>
          <a:p>
            <a:pPr>
              <a:lnSpc>
                <a:spcPct val="150000"/>
              </a:lnSpc>
              <a:buFont typeface="Wingdings" charset="2"/>
              <a:buChar char="Ø"/>
            </a:pPr>
            <a:r>
              <a:rPr kumimoji="1" lang="zh-CN" altLang="en-US" sz="4400" dirty="0">
                <a:solidFill>
                  <a:schemeClr val="tx1"/>
                </a:solidFill>
              </a:rPr>
              <a:t>  </a:t>
            </a:r>
            <a:r>
              <a:rPr kumimoji="1" lang="en-US" altLang="zh-CN" sz="4400" dirty="0">
                <a:solidFill>
                  <a:schemeClr val="tx1"/>
                </a:solidFill>
              </a:rPr>
              <a:t>31</a:t>
            </a:r>
            <a:r>
              <a:rPr kumimoji="1" lang="zh-CN" altLang="en-US" sz="4400" dirty="0">
                <a:solidFill>
                  <a:schemeClr val="tx1"/>
                </a:solidFill>
              </a:rPr>
              <a:t>个能用寄存器</a:t>
            </a:r>
            <a:r>
              <a:rPr kumimoji="1" lang="zh-CN" altLang="mr-IN" sz="4400" dirty="0">
                <a:solidFill>
                  <a:schemeClr val="tx1"/>
                </a:solidFill>
              </a:rPr>
              <a:t>（</a:t>
            </a:r>
            <a:r>
              <a:rPr kumimoji="1" lang="mr-IN" altLang="zh-CN" sz="4400" dirty="0">
                <a:solidFill>
                  <a:schemeClr val="tx1"/>
                </a:solidFill>
              </a:rPr>
              <a:t>R0</a:t>
            </a:r>
            <a:r>
              <a:rPr kumimoji="1" lang="zh-CN" altLang="en-US" sz="4400" dirty="0">
                <a:solidFill>
                  <a:schemeClr val="tx1"/>
                </a:solidFill>
              </a:rPr>
              <a:t> </a:t>
            </a:r>
            <a:r>
              <a:rPr kumimoji="1" lang="mr-IN" altLang="zh-CN" sz="4400" dirty="0">
                <a:solidFill>
                  <a:schemeClr val="tx1"/>
                </a:solidFill>
              </a:rPr>
              <a:t>-</a:t>
            </a:r>
            <a:r>
              <a:rPr kumimoji="1" lang="zh-CN" altLang="en-US" sz="4400" dirty="0">
                <a:solidFill>
                  <a:schemeClr val="tx1"/>
                </a:solidFill>
              </a:rPr>
              <a:t> </a:t>
            </a:r>
            <a:r>
              <a:rPr kumimoji="1" lang="mr-IN" altLang="zh-CN" sz="4400" dirty="0">
                <a:solidFill>
                  <a:schemeClr val="tx1"/>
                </a:solidFill>
              </a:rPr>
              <a:t>R30</a:t>
            </a:r>
            <a:r>
              <a:rPr kumimoji="1" lang="zh-CN" altLang="mr-IN" sz="4400" dirty="0">
                <a:solidFill>
                  <a:schemeClr val="tx1"/>
                </a:solidFill>
              </a:rPr>
              <a:t>）</a:t>
            </a:r>
            <a:endParaRPr kumimoji="1" lang="en-US" altLang="zh-CN" sz="4400" dirty="0">
              <a:solidFill>
                <a:schemeClr val="tx1"/>
              </a:solidFill>
            </a:endParaRPr>
          </a:p>
          <a:p>
            <a:pPr>
              <a:lnSpc>
                <a:spcPct val="150000"/>
              </a:lnSpc>
              <a:buFont typeface="Wingdings" charset="2"/>
              <a:buChar char="Ø"/>
            </a:pPr>
            <a:r>
              <a:rPr kumimoji="1" lang="zh-CN" altLang="en-US" sz="4400" dirty="0">
                <a:solidFill>
                  <a:schemeClr val="tx1"/>
                </a:solidFill>
              </a:rPr>
              <a:t>  </a:t>
            </a:r>
            <a:r>
              <a:rPr kumimoji="1" lang="en-US" altLang="zh-CN" sz="4400" dirty="0">
                <a:solidFill>
                  <a:schemeClr val="tx1"/>
                </a:solidFill>
              </a:rPr>
              <a:t>PC</a:t>
            </a:r>
            <a:r>
              <a:rPr kumimoji="1" lang="zh-CN" altLang="en-US" sz="4400" dirty="0">
                <a:solidFill>
                  <a:schemeClr val="tx1"/>
                </a:solidFill>
              </a:rPr>
              <a:t>、</a:t>
            </a:r>
            <a:r>
              <a:rPr kumimoji="1" lang="en-US" altLang="zh-CN" sz="4400" dirty="0">
                <a:solidFill>
                  <a:schemeClr val="tx1"/>
                </a:solidFill>
              </a:rPr>
              <a:t>SP</a:t>
            </a:r>
            <a:r>
              <a:rPr kumimoji="1" lang="zh-CN" altLang="en-US" sz="4400" dirty="0">
                <a:solidFill>
                  <a:schemeClr val="tx1"/>
                </a:solidFill>
              </a:rPr>
              <a:t> 和 </a:t>
            </a:r>
            <a:r>
              <a:rPr kumimoji="1" lang="en-US" altLang="zh-CN" sz="4400" dirty="0">
                <a:solidFill>
                  <a:schemeClr val="tx1"/>
                </a:solidFill>
              </a:rPr>
              <a:t>CPSR</a:t>
            </a:r>
          </a:p>
        </p:txBody>
      </p:sp>
    </p:spTree>
    <p:extLst>
      <p:ext uri="{BB962C8B-B14F-4D97-AF65-F5344CB8AC3E}">
        <p14:creationId xmlns:p14="http://schemas.microsoft.com/office/powerpoint/2010/main" val="75083591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1984684" y="295274"/>
            <a:ext cx="8435666" cy="6297213"/>
          </a:xfrm>
          <a:prstGeom prst="rect">
            <a:avLst/>
          </a:prstGeom>
        </p:spPr>
      </p:pic>
    </p:spTree>
    <p:extLst>
      <p:ext uri="{BB962C8B-B14F-4D97-AF65-F5344CB8AC3E}">
        <p14:creationId xmlns:p14="http://schemas.microsoft.com/office/powerpoint/2010/main" val="1005499294"/>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812" y="401468"/>
            <a:ext cx="8534400" cy="1507067"/>
          </a:xfrm>
        </p:spPr>
        <p:txBody>
          <a:bodyPr>
            <a:normAutofit/>
          </a:bodyPr>
          <a:lstStyle/>
          <a:p>
            <a:r>
              <a:rPr kumimoji="1" lang="zh-CN" altLang="en-US" sz="4400" dirty="0"/>
              <a:t>通用寄存器</a:t>
            </a:r>
          </a:p>
        </p:txBody>
      </p:sp>
      <p:sp>
        <p:nvSpPr>
          <p:cNvPr id="3" name="内容占位符 2"/>
          <p:cNvSpPr>
            <a:spLocks noGrp="1"/>
          </p:cNvSpPr>
          <p:nvPr>
            <p:ph idx="1"/>
          </p:nvPr>
        </p:nvSpPr>
        <p:spPr>
          <a:xfrm>
            <a:off x="776812" y="1908535"/>
            <a:ext cx="9062513" cy="3664109"/>
          </a:xfrm>
        </p:spPr>
        <p:txBody>
          <a:bodyPr>
            <a:normAutofit/>
          </a:bodyPr>
          <a:lstStyle/>
          <a:p>
            <a:pPr marL="0" indent="0">
              <a:lnSpc>
                <a:spcPct val="150000"/>
              </a:lnSpc>
              <a:buNone/>
            </a:pPr>
            <a:r>
              <a:rPr kumimoji="1" lang="en-US" altLang="zh-CN" sz="4400" dirty="0">
                <a:solidFill>
                  <a:schemeClr val="tx1"/>
                </a:solidFill>
              </a:rPr>
              <a:t>31</a:t>
            </a:r>
            <a:r>
              <a:rPr kumimoji="1" lang="zh-CN" altLang="en-US" sz="4400" dirty="0">
                <a:solidFill>
                  <a:schemeClr val="tx1"/>
                </a:solidFill>
              </a:rPr>
              <a:t>个通用寄存器，</a:t>
            </a:r>
            <a:r>
              <a:rPr kumimoji="1" lang="en-US" altLang="zh-CN" sz="4400" dirty="0">
                <a:solidFill>
                  <a:schemeClr val="tx1"/>
                </a:solidFill>
              </a:rPr>
              <a:t>R0</a:t>
            </a:r>
            <a:r>
              <a:rPr kumimoji="1" lang="zh-CN" altLang="en-US" sz="4400" dirty="0">
                <a:solidFill>
                  <a:schemeClr val="tx1"/>
                </a:solidFill>
              </a:rPr>
              <a:t> </a:t>
            </a:r>
            <a:r>
              <a:rPr kumimoji="1" lang="en-US" altLang="zh-CN" sz="4400" dirty="0">
                <a:solidFill>
                  <a:schemeClr val="tx1"/>
                </a:solidFill>
              </a:rPr>
              <a:t>-</a:t>
            </a:r>
            <a:r>
              <a:rPr kumimoji="1" lang="zh-CN" altLang="en-US" sz="4400" dirty="0">
                <a:solidFill>
                  <a:schemeClr val="tx1"/>
                </a:solidFill>
              </a:rPr>
              <a:t> </a:t>
            </a:r>
            <a:r>
              <a:rPr kumimoji="1" lang="en-US" altLang="zh-CN" sz="4400" dirty="0">
                <a:solidFill>
                  <a:schemeClr val="tx1"/>
                </a:solidFill>
              </a:rPr>
              <a:t>R30</a:t>
            </a:r>
            <a:r>
              <a:rPr kumimoji="1" lang="zh-CN" altLang="en-US" sz="4400" dirty="0">
                <a:solidFill>
                  <a:schemeClr val="tx1"/>
                </a:solidFill>
              </a:rPr>
              <a:t>：</a:t>
            </a:r>
            <a:br>
              <a:rPr kumimoji="1" lang="zh-CN" altLang="en-US" sz="4400" dirty="0">
                <a:solidFill>
                  <a:schemeClr val="tx1"/>
                </a:solidFill>
              </a:rPr>
            </a:br>
            <a:r>
              <a:rPr kumimoji="1" lang="en-US" altLang="zh-CN" sz="4400" dirty="0">
                <a:solidFill>
                  <a:schemeClr val="tx1"/>
                </a:solidFill>
              </a:rPr>
              <a:t>	• 64</a:t>
            </a:r>
            <a:r>
              <a:rPr kumimoji="1" lang="zh-CN" altLang="en-US" sz="4400" dirty="0">
                <a:solidFill>
                  <a:schemeClr val="tx1"/>
                </a:solidFill>
              </a:rPr>
              <a:t> 位：</a:t>
            </a:r>
            <a:r>
              <a:rPr kumimoji="1" lang="en-US" altLang="zh-CN" sz="4400" dirty="0">
                <a:solidFill>
                  <a:schemeClr val="tx1"/>
                </a:solidFill>
              </a:rPr>
              <a:t>X0</a:t>
            </a:r>
            <a:r>
              <a:rPr kumimoji="1" lang="zh-CN" altLang="en-US" sz="4400" dirty="0">
                <a:solidFill>
                  <a:schemeClr val="tx1"/>
                </a:solidFill>
              </a:rPr>
              <a:t> </a:t>
            </a:r>
            <a:r>
              <a:rPr kumimoji="1" lang="en-US" altLang="zh-CN" sz="4400" dirty="0">
                <a:solidFill>
                  <a:schemeClr val="tx1"/>
                </a:solidFill>
              </a:rPr>
              <a:t>-</a:t>
            </a:r>
            <a:r>
              <a:rPr kumimoji="1" lang="zh-CN" altLang="en-US" sz="4400" dirty="0">
                <a:solidFill>
                  <a:schemeClr val="tx1"/>
                </a:solidFill>
              </a:rPr>
              <a:t> </a:t>
            </a:r>
            <a:r>
              <a:rPr kumimoji="1" lang="en-US" altLang="zh-CN" sz="4400" dirty="0">
                <a:solidFill>
                  <a:schemeClr val="tx1"/>
                </a:solidFill>
              </a:rPr>
              <a:t>X30</a:t>
            </a:r>
            <a:br>
              <a:rPr kumimoji="1" lang="zh-CN" altLang="en-US" sz="4400" dirty="0">
                <a:solidFill>
                  <a:schemeClr val="tx1"/>
                </a:solidFill>
              </a:rPr>
            </a:br>
            <a:r>
              <a:rPr kumimoji="1" lang="en-US" altLang="zh-CN" sz="4400" dirty="0">
                <a:solidFill>
                  <a:schemeClr val="tx1"/>
                </a:solidFill>
              </a:rPr>
              <a:t>	• 32</a:t>
            </a:r>
            <a:r>
              <a:rPr kumimoji="1" lang="zh-CN" altLang="en-US" sz="4400" dirty="0">
                <a:solidFill>
                  <a:schemeClr val="tx1"/>
                </a:solidFill>
              </a:rPr>
              <a:t> 位：</a:t>
            </a:r>
            <a:r>
              <a:rPr kumimoji="1" lang="en-US" altLang="zh-CN" sz="4400" dirty="0">
                <a:solidFill>
                  <a:schemeClr val="tx1"/>
                </a:solidFill>
              </a:rPr>
              <a:t>W0</a:t>
            </a:r>
            <a:r>
              <a:rPr kumimoji="1" lang="zh-CN" altLang="en-US" sz="4400" dirty="0">
                <a:solidFill>
                  <a:schemeClr val="tx1"/>
                </a:solidFill>
              </a:rPr>
              <a:t> </a:t>
            </a:r>
            <a:r>
              <a:rPr kumimoji="1" lang="en-US" altLang="zh-CN" sz="4400" dirty="0">
                <a:solidFill>
                  <a:schemeClr val="tx1"/>
                </a:solidFill>
              </a:rPr>
              <a:t>-</a:t>
            </a:r>
            <a:r>
              <a:rPr kumimoji="1" lang="zh-CN" altLang="en-US" sz="4400" dirty="0">
                <a:solidFill>
                  <a:schemeClr val="tx1"/>
                </a:solidFill>
              </a:rPr>
              <a:t> </a:t>
            </a:r>
            <a:r>
              <a:rPr kumimoji="1" lang="en-US" altLang="zh-CN" sz="4400" dirty="0">
                <a:solidFill>
                  <a:schemeClr val="tx1"/>
                </a:solidFill>
              </a:rPr>
              <a:t>W30</a:t>
            </a:r>
          </a:p>
        </p:txBody>
      </p:sp>
    </p:spTree>
    <p:extLst>
      <p:ext uri="{BB962C8B-B14F-4D97-AF65-F5344CB8AC3E}">
        <p14:creationId xmlns:p14="http://schemas.microsoft.com/office/powerpoint/2010/main" val="89538006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42949" y="1269999"/>
            <a:ext cx="10560081" cy="1939926"/>
          </a:xfrm>
          <a:prstGeom prst="rect">
            <a:avLst/>
          </a:prstGeom>
        </p:spPr>
      </p:pic>
      <p:sp>
        <p:nvSpPr>
          <p:cNvPr id="3" name="文本框 2"/>
          <p:cNvSpPr txBox="1"/>
          <p:nvPr/>
        </p:nvSpPr>
        <p:spPr>
          <a:xfrm>
            <a:off x="965213" y="3886199"/>
            <a:ext cx="10115551" cy="1717393"/>
          </a:xfrm>
          <a:prstGeom prst="rect">
            <a:avLst/>
          </a:prstGeom>
          <a:noFill/>
        </p:spPr>
        <p:txBody>
          <a:bodyPr wrap="square" rtlCol="0">
            <a:spAutoFit/>
          </a:bodyPr>
          <a:lstStyle/>
          <a:p>
            <a:pPr>
              <a:lnSpc>
                <a:spcPct val="120000"/>
              </a:lnSpc>
            </a:pPr>
            <a:r>
              <a:rPr kumimoji="1" lang="en-US" altLang="zh-CN" sz="4400" dirty="0"/>
              <a:t>ARM64</a:t>
            </a:r>
            <a:r>
              <a:rPr kumimoji="1" lang="zh-CN" altLang="en-US" sz="4400" dirty="0"/>
              <a:t> 是小端模式，</a:t>
            </a:r>
            <a:r>
              <a:rPr kumimoji="1" lang="en-US" altLang="zh-CN" sz="4400" dirty="0"/>
              <a:t>WN</a:t>
            </a:r>
            <a:r>
              <a:rPr kumimoji="1" lang="zh-CN" altLang="en-US" sz="4400" dirty="0"/>
              <a:t> 是 </a:t>
            </a:r>
            <a:r>
              <a:rPr kumimoji="1" lang="en-US" altLang="zh-CN" sz="4400" dirty="0"/>
              <a:t>XN</a:t>
            </a:r>
            <a:r>
              <a:rPr kumimoji="1" lang="zh-CN" altLang="en-US" sz="4400" dirty="0"/>
              <a:t> 的低 </a:t>
            </a:r>
            <a:r>
              <a:rPr kumimoji="1" lang="en-US" altLang="zh-CN" sz="4400" dirty="0"/>
              <a:t>32</a:t>
            </a:r>
            <a:r>
              <a:rPr kumimoji="1" lang="zh-CN" altLang="en-US" sz="4400" dirty="0"/>
              <a:t> 位</a:t>
            </a:r>
          </a:p>
        </p:txBody>
      </p:sp>
    </p:spTree>
    <p:extLst>
      <p:ext uri="{BB962C8B-B14F-4D97-AF65-F5344CB8AC3E}">
        <p14:creationId xmlns:p14="http://schemas.microsoft.com/office/powerpoint/2010/main" val="1023173014"/>
      </p:ext>
    </p:extLst>
  </p:cSld>
  <p:clrMapOvr>
    <a:masterClrMapping/>
  </p:clrMapOvr>
  <p:transition spd="slow">
    <p:push/>
  </p:transition>
</p:sld>
</file>

<file path=ppt/theme/theme1.xml><?xml version="1.0" encoding="utf-8"?>
<a:theme xmlns:a="http://schemas.openxmlformats.org/drawingml/2006/main" name="切片">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切片</Template>
  <TotalTime>4256</TotalTime>
  <Words>1034</Words>
  <Application>Microsoft Macintosh PowerPoint</Application>
  <PresentationFormat>宽屏</PresentationFormat>
  <Paragraphs>115</Paragraphs>
  <Slides>38</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DengXian</vt:lpstr>
      <vt:lpstr>幼圆</vt:lpstr>
      <vt:lpstr>Arial</vt:lpstr>
      <vt:lpstr>Century Gothic</vt:lpstr>
      <vt:lpstr>Mangal</vt:lpstr>
      <vt:lpstr>Wingdings</vt:lpstr>
      <vt:lpstr>Wingdings 3</vt:lpstr>
      <vt:lpstr>切片</vt:lpstr>
      <vt:lpstr>ASM for Arm64</vt:lpstr>
      <vt:lpstr>PowerPoint 演示文稿</vt:lpstr>
      <vt:lpstr>汇编是什么？</vt:lpstr>
      <vt:lpstr>为什么要学习汇编？</vt:lpstr>
      <vt:lpstr>PowerPoint 演示文稿</vt:lpstr>
      <vt:lpstr>寄存器</vt:lpstr>
      <vt:lpstr>PowerPoint 演示文稿</vt:lpstr>
      <vt:lpstr>通用寄存器</vt:lpstr>
      <vt:lpstr>PowerPoint 演示文稿</vt:lpstr>
      <vt:lpstr>通用寄存器的作用</vt:lpstr>
      <vt:lpstr>通用寄存器的作用</vt:lpstr>
      <vt:lpstr>非通用寄存器</vt:lpstr>
      <vt:lpstr>PowerPoint 演示文稿</vt:lpstr>
      <vt:lpstr>指令集</vt:lpstr>
      <vt:lpstr>跳转指令</vt:lpstr>
      <vt:lpstr>跳转指令</vt:lpstr>
      <vt:lpstr>数据处理指令</vt:lpstr>
      <vt:lpstr>常用数据处理指令</vt:lpstr>
      <vt:lpstr>常用数据处理指令</vt:lpstr>
      <vt:lpstr>常用数据处理指令</vt:lpstr>
      <vt:lpstr>常用数据处理指令</vt:lpstr>
      <vt:lpstr>常用数据处理指令</vt:lpstr>
      <vt:lpstr>加载/存储指令</vt:lpstr>
      <vt:lpstr>Ldr 指令</vt:lpstr>
      <vt:lpstr>Str 指令</vt:lpstr>
      <vt:lpstr>寻址方式</vt:lpstr>
      <vt:lpstr>PowerPoint 演示文稿</vt:lpstr>
      <vt:lpstr>PowerPoint 演示文稿</vt:lpstr>
      <vt:lpstr>PowerPoint 演示文稿</vt:lpstr>
      <vt:lpstr>PowerPoint 演示文稿</vt:lpstr>
      <vt:lpstr>函数堆栈</vt:lpstr>
      <vt:lpstr>PowerPoint 演示文稿</vt:lpstr>
      <vt:lpstr>PowerPoint 演示文稿</vt:lpstr>
      <vt:lpstr>PowerPoint 演示文稿</vt:lpstr>
      <vt:lpstr>PowerPoint 演示文稿</vt:lpstr>
      <vt:lpstr>PowerPoint 演示文稿</vt:lpstr>
      <vt:lpstr>PowerPoint 演示文稿</vt:lpstr>
      <vt:lpstr>七夕节快乐~~</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ASM for Arm64</dc:title>
  <dc:creator>Microsoft Office 用户</dc:creator>
  <cp:lastModifiedBy>Microsoft Office User</cp:lastModifiedBy>
  <cp:revision>55</cp:revision>
  <dcterms:created xsi:type="dcterms:W3CDTF">2018-08-11T13:23:21Z</dcterms:created>
  <dcterms:modified xsi:type="dcterms:W3CDTF">2018-08-17T02:55:56Z</dcterms:modified>
</cp:coreProperties>
</file>