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68" r:id="rId8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90" autoAdjust="0"/>
  </p:normalViewPr>
  <p:slideViewPr>
    <p:cSldViewPr snapToGrid="0" snapToObjects="1">
      <p:cViewPr varScale="1">
        <p:scale>
          <a:sx n="78" d="100"/>
          <a:sy n="78" d="100"/>
        </p:scale>
        <p:origin x="-90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867FB-7CFE-4DD1-AE6E-671C047D4923}" type="datetimeFigureOut">
              <a:rPr lang="zh-CN" altLang="en-US"/>
              <a:pPr>
                <a:defRPr/>
              </a:pPr>
              <a:t>2013/2/15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742C0-2561-4042-9594-1800A362EA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68AB7-EDA6-4CF6-958D-3EBD941F27BB}" type="datetimeFigureOut">
              <a:rPr lang="zh-CN" altLang="en-US"/>
              <a:pPr>
                <a:defRPr/>
              </a:pPr>
              <a:t>2013/2/15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D876B-B427-4E01-8B9E-DFBDFF79E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B7761-4ACE-430E-8036-8BB34BBD197E}" type="datetimeFigureOut">
              <a:rPr lang="zh-CN" altLang="en-US"/>
              <a:pPr>
                <a:defRPr/>
              </a:pPr>
              <a:t>2013/2/15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6D8F0-31B1-4C92-A3DE-F7F159DE48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5661D-3DF8-4DF4-A7ED-54AB5FE4CCCF}" type="datetimeFigureOut">
              <a:rPr lang="zh-CN" altLang="en-US"/>
              <a:pPr>
                <a:defRPr/>
              </a:pPr>
              <a:t>2013/2/15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7A955-7244-49D3-AE4D-3906241B88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1759B-4D7D-4CC4-ACA1-7992844BF578}" type="datetimeFigureOut">
              <a:rPr lang="zh-CN" altLang="en-US"/>
              <a:pPr>
                <a:defRPr/>
              </a:pPr>
              <a:t>2013/2/15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A2CF3-F9D0-4DF4-A09A-53C9ABBFEF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A4120-A070-4290-A88C-07B92216DDEA}" type="datetimeFigureOut">
              <a:rPr lang="zh-CN" altLang="en-US"/>
              <a:pPr>
                <a:defRPr/>
              </a:pPr>
              <a:t>2013/2/15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0EDE0-A283-4B45-A91D-DFE8D07580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10D3C-A944-4EB7-B99D-F2484EC16A4A}" type="datetimeFigureOut">
              <a:rPr lang="zh-CN" altLang="en-US"/>
              <a:pPr>
                <a:defRPr/>
              </a:pPr>
              <a:t>2013/2/15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9D164-008E-4539-AC41-AD0A744165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E5413-DF9D-4FA6-95EF-7D05F8CDB3CB}" type="datetimeFigureOut">
              <a:rPr lang="zh-CN" altLang="en-US"/>
              <a:pPr>
                <a:defRPr/>
              </a:pPr>
              <a:t>2013/2/15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1169C-35BD-4CEF-BC1A-BDC74A8187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545F0-73D1-4D82-A84F-DAEF1D5F4020}" type="datetimeFigureOut">
              <a:rPr lang="zh-CN" altLang="en-US"/>
              <a:pPr>
                <a:defRPr/>
              </a:pPr>
              <a:t>2013/2/15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76A8A-8D52-443C-A0E2-04E30C7EFB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DAD05-56E0-4802-BECC-EC97502D6046}" type="datetimeFigureOut">
              <a:rPr lang="zh-CN" altLang="en-US"/>
              <a:pPr>
                <a:defRPr/>
              </a:pPr>
              <a:t>2013/2/15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28968-1545-404A-B263-C574ED7E48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6B362-5513-4CE7-B6CC-AF7A320777B0}" type="datetimeFigureOut">
              <a:rPr lang="zh-CN" altLang="en-US"/>
              <a:pPr>
                <a:defRPr/>
              </a:pPr>
              <a:t>2013/2/15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0E785-7923-4C82-AF32-E6B7C2458F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CE3CF18-E696-4A21-BF8F-3AE2EE27C598}" type="datetimeFigureOut">
              <a:rPr lang="zh-CN" altLang="en-US"/>
              <a:pPr>
                <a:defRPr/>
              </a:pPr>
              <a:t>2013/2/15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C12CDFC-02F0-4C66-B398-656206B431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z="4000" smtClean="0"/>
              <a:t>Current strategies </a:t>
            </a:r>
            <a:br>
              <a:rPr kumimoji="1" lang="en-US" altLang="zh-CN" sz="4000" smtClean="0"/>
            </a:br>
            <a:r>
              <a:rPr kumimoji="1" lang="en-US" altLang="zh-CN" sz="3200" smtClean="0"/>
              <a:t>(customers, employees, shareholders, suppliers)</a:t>
            </a:r>
            <a:endParaRPr kumimoji="1" lang="zh-CN" altLang="en-US" sz="3200" smtClean="0"/>
          </a:p>
        </p:txBody>
      </p:sp>
      <p:sp>
        <p:nvSpPr>
          <p:cNvPr id="13314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kumimoji="1" lang="en-US" altLang="zh-CN" sz="2700" smtClean="0">
                <a:solidFill>
                  <a:schemeClr val="accent2"/>
                </a:solidFill>
              </a:rPr>
              <a:t>Maximize market penetration </a:t>
            </a:r>
            <a:r>
              <a:rPr kumimoji="1" lang="en-US" altLang="zh-CN" sz="2700" smtClean="0"/>
              <a:t>: differentiation and product placement outside of retail stores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CN" sz="2700" smtClean="0">
                <a:solidFill>
                  <a:schemeClr val="accent2"/>
                </a:solidFill>
              </a:rPr>
              <a:t>Third place environment</a:t>
            </a:r>
            <a:r>
              <a:rPr kumimoji="1" lang="en-US" altLang="zh-CN" sz="2700" smtClean="0"/>
              <a:t>: create a “third place” between work and home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CN" sz="2700" smtClean="0">
                <a:solidFill>
                  <a:schemeClr val="accent2"/>
                </a:solidFill>
              </a:rPr>
              <a:t>Maximize profitability</a:t>
            </a:r>
            <a:r>
              <a:rPr kumimoji="1" lang="en-US" altLang="zh-CN" sz="2700" smtClean="0"/>
              <a:t>: focus on high margin items while generating add-on sales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CN" sz="2700" smtClean="0">
                <a:solidFill>
                  <a:schemeClr val="accent2"/>
                </a:solidFill>
              </a:rPr>
              <a:t>Store expansion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CN" sz="2700" smtClean="0">
                <a:solidFill>
                  <a:schemeClr val="accent2"/>
                </a:solidFill>
              </a:rPr>
              <a:t>Product line</a:t>
            </a:r>
            <a:r>
              <a:rPr kumimoji="1" lang="en-US" altLang="zh-CN" sz="2700" smtClean="0"/>
              <a:t>: e g. offer Starbucks coffee on United Airlines flights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CN" sz="2700" smtClean="0">
                <a:solidFill>
                  <a:schemeClr val="accent2"/>
                </a:solidFill>
              </a:rPr>
              <a:t>Horizontal integration</a:t>
            </a:r>
            <a:endParaRPr kumimoji="1" lang="en-US" altLang="zh-CN" sz="2700" smtClean="0"/>
          </a:p>
          <a:p>
            <a:pPr eaLnBrk="1" hangingPunct="1">
              <a:lnSpc>
                <a:spcPct val="80000"/>
              </a:lnSpc>
            </a:pPr>
            <a:endParaRPr kumimoji="1" lang="en-US" altLang="zh-CN" sz="2700" smtClean="0"/>
          </a:p>
          <a:p>
            <a:pPr eaLnBrk="1" hangingPunct="1">
              <a:lnSpc>
                <a:spcPct val="80000"/>
              </a:lnSpc>
            </a:pPr>
            <a:endParaRPr kumimoji="1" lang="en-US" altLang="zh-CN" sz="2700" smtClean="0"/>
          </a:p>
          <a:p>
            <a:pPr eaLnBrk="1" hangingPunct="1">
              <a:lnSpc>
                <a:spcPct val="80000"/>
              </a:lnSpc>
            </a:pPr>
            <a:endParaRPr kumimoji="1" lang="en-US" altLang="zh-CN" sz="2700" smtClean="0"/>
          </a:p>
          <a:p>
            <a:pPr eaLnBrk="1" hangingPunct="1">
              <a:lnSpc>
                <a:spcPct val="80000"/>
              </a:lnSpc>
            </a:pPr>
            <a:endParaRPr kumimoji="1" lang="en-US" altLang="zh-CN" sz="27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kumimoji="1" lang="zh-CN" altLang="en-US" sz="27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kumimoji="1" lang="zh-CN" altLang="en-US" smtClean="0"/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eaLnBrk="1" hangingPunct="1"/>
            <a:r>
              <a:rPr kumimoji="1" lang="en-US" altLang="zh-CN" smtClean="0">
                <a:solidFill>
                  <a:schemeClr val="accent2"/>
                </a:solidFill>
              </a:rPr>
              <a:t>Concentric diversification </a:t>
            </a:r>
            <a:r>
              <a:rPr kumimoji="1" lang="en-US" altLang="zh-CN" smtClean="0"/>
              <a:t>: frappuccino</a:t>
            </a:r>
          </a:p>
          <a:p>
            <a:pPr eaLnBrk="1" hangingPunct="1"/>
            <a:r>
              <a:rPr kumimoji="1" lang="en-US" altLang="zh-CN" smtClean="0">
                <a:solidFill>
                  <a:schemeClr val="accent2"/>
                </a:solidFill>
              </a:rPr>
              <a:t>Conglomerate diversification</a:t>
            </a:r>
            <a:r>
              <a:rPr kumimoji="1" lang="en-US" altLang="zh-CN" smtClean="0"/>
              <a:t>: expansion into music and movies</a:t>
            </a:r>
          </a:p>
          <a:p>
            <a:pPr eaLnBrk="1" hangingPunct="1"/>
            <a:r>
              <a:rPr kumimoji="1" lang="en-US" altLang="zh-CN" smtClean="0">
                <a:solidFill>
                  <a:schemeClr val="accent2"/>
                </a:solidFill>
              </a:rPr>
              <a:t>Market development</a:t>
            </a:r>
            <a:r>
              <a:rPr kumimoji="1" lang="en-US" altLang="zh-CN" smtClean="0"/>
              <a:t>: educating the customer about specialty coffee</a:t>
            </a:r>
          </a:p>
          <a:p>
            <a:pPr eaLnBrk="1" hangingPunct="1"/>
            <a:r>
              <a:rPr kumimoji="1" lang="en-US" altLang="zh-CN" smtClean="0">
                <a:solidFill>
                  <a:schemeClr val="accent2"/>
                </a:solidFill>
              </a:rPr>
              <a:t>Value chain development</a:t>
            </a:r>
            <a:r>
              <a:rPr kumimoji="1" lang="en-US" altLang="zh-CN" smtClean="0"/>
              <a:t>: human connection gained by business ecosystem maintenance</a:t>
            </a:r>
          </a:p>
          <a:p>
            <a:pPr eaLnBrk="1" hangingPunct="1"/>
            <a:endParaRPr kumimoji="1" lang="zh-CN" alt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kumimoji="1" lang="zh-CN" altLang="en-US" smtClean="0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1" lang="en-US" altLang="zh-CN" sz="3000" smtClean="0">
                <a:solidFill>
                  <a:srgbClr val="8064A2"/>
                </a:solidFill>
              </a:rPr>
              <a:t>Relational capital</a:t>
            </a:r>
            <a:r>
              <a:rPr kumimoji="1" lang="en-US" altLang="zh-CN" sz="3000" smtClean="0"/>
              <a:t>: establish close relationship with client, competitors, suppliers and employees</a:t>
            </a:r>
          </a:p>
          <a:p>
            <a:pPr eaLnBrk="1" hangingPunct="1"/>
            <a:r>
              <a:rPr kumimoji="1" lang="en-US" altLang="zh-CN" sz="3000" smtClean="0">
                <a:solidFill>
                  <a:srgbClr val="8064A2"/>
                </a:solidFill>
              </a:rPr>
              <a:t>Cross-branding</a:t>
            </a:r>
            <a:r>
              <a:rPr kumimoji="1" lang="en-US" altLang="zh-CN" sz="3000" smtClean="0"/>
              <a:t>: combine two offering from separate companies to sell complementary products or services</a:t>
            </a:r>
          </a:p>
          <a:p>
            <a:pPr eaLnBrk="1" hangingPunct="1"/>
            <a:r>
              <a:rPr kumimoji="1" lang="en-US" altLang="zh-CN" sz="3000" smtClean="0">
                <a:solidFill>
                  <a:srgbClr val="8064A2"/>
                </a:solidFill>
              </a:rPr>
              <a:t>Licensing </a:t>
            </a:r>
            <a:endParaRPr kumimoji="1" lang="en-US" altLang="zh-CN" sz="3000" smtClean="0"/>
          </a:p>
          <a:p>
            <a:pPr eaLnBrk="1" hangingPunct="1"/>
            <a:r>
              <a:rPr kumimoji="1" lang="en-US" altLang="zh-CN" sz="3000" smtClean="0">
                <a:solidFill>
                  <a:srgbClr val="8064A2"/>
                </a:solidFill>
              </a:rPr>
              <a:t>Supply chain distribution</a:t>
            </a:r>
            <a:r>
              <a:rPr kumimoji="1" lang="en-US" altLang="zh-CN" sz="3000" smtClean="0"/>
              <a:t>: effective procurement techniques</a:t>
            </a:r>
            <a:endParaRPr kumimoji="1" lang="zh-CN" altLang="en-US" sz="30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kumimoji="1"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CN" dirty="0" smtClean="0">
                <a:solidFill>
                  <a:schemeClr val="accent6"/>
                </a:solidFill>
              </a:rPr>
              <a:t>Governance chain for a large company</a:t>
            </a:r>
            <a:r>
              <a:rPr kumimoji="1" lang="en-US" altLang="zh-CN" dirty="0" smtClean="0"/>
              <a:t>: contain roles of different parties which forms the management layer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CN" dirty="0" smtClean="0">
                <a:solidFill>
                  <a:schemeClr val="accent6"/>
                </a:solidFill>
              </a:rPr>
              <a:t>Enlightened self-interest CRS</a:t>
            </a:r>
            <a:r>
              <a:rPr kumimoji="1" lang="en-US" altLang="zh-CN" dirty="0" smtClean="0"/>
              <a:t>: Starbucks believes that conducting business ethically and striving to gain the long-term financial benefit to the shareholders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CN" dirty="0" smtClean="0">
                <a:solidFill>
                  <a:schemeClr val="accent3"/>
                </a:solidFill>
              </a:rPr>
              <a:t>Globalization 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6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altLang="zh-CN" dirty="0" smtClean="0"/>
              <a:t>Expansion</a:t>
            </a:r>
            <a:endParaRPr kumimoji="1" lang="zh-CN" altLang="en-US" dirty="0"/>
          </a:p>
        </p:txBody>
      </p:sp>
      <p:pic>
        <p:nvPicPr>
          <p:cNvPr id="17410" name="Picture 6" descr="无标题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76300"/>
            <a:ext cx="9144000" cy="674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altLang="zh-CN" dirty="0" smtClean="0"/>
              <a:t>Specific Figures 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focus on 2008,2009)</a:t>
            </a:r>
            <a:endParaRPr kumimoji="1" lang="zh-CN" altLang="en-US" dirty="0"/>
          </a:p>
        </p:txBody>
      </p:sp>
      <p:pic>
        <p:nvPicPr>
          <p:cNvPr id="18434" name="内容占位符 3" descr="ba940218f6b0127163d249f21567cf2f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mtClean="0"/>
              <a:t>Future predictions</a:t>
            </a:r>
            <a:endParaRPr kumimoji="1" lang="zh-CN" altLang="en-US" smtClean="0"/>
          </a:p>
        </p:txBody>
      </p:sp>
      <p:sp>
        <p:nvSpPr>
          <p:cNvPr id="20482" name="内容占位符 2"/>
          <p:cNvSpPr>
            <a:spLocks noGrp="1"/>
          </p:cNvSpPr>
          <p:nvPr>
            <p:ph sz="half" idx="1"/>
          </p:nvPr>
        </p:nvSpPr>
        <p:spPr>
          <a:xfrm>
            <a:off x="1300163" y="1417638"/>
            <a:ext cx="4038600" cy="4525962"/>
          </a:xfrm>
        </p:spPr>
        <p:txBody>
          <a:bodyPr/>
          <a:lstStyle/>
          <a:p>
            <a:pPr eaLnBrk="1" hangingPunct="1"/>
            <a:r>
              <a:rPr kumimoji="1" lang="en-US" altLang="zh-CN" smtClean="0"/>
              <a:t>Changes of:</a:t>
            </a:r>
          </a:p>
          <a:p>
            <a:pPr eaLnBrk="1" hangingPunct="1"/>
            <a:r>
              <a:rPr kumimoji="1" lang="en-US" altLang="zh-CN" smtClean="0">
                <a:solidFill>
                  <a:schemeClr val="accent1"/>
                </a:solidFill>
              </a:rPr>
              <a:t>Technologies</a:t>
            </a:r>
          </a:p>
          <a:p>
            <a:pPr eaLnBrk="1" hangingPunct="1"/>
            <a:r>
              <a:rPr kumimoji="1" lang="en-US" altLang="zh-CN" smtClean="0">
                <a:solidFill>
                  <a:schemeClr val="accent1"/>
                </a:solidFill>
              </a:rPr>
              <a:t>Community</a:t>
            </a:r>
          </a:p>
          <a:p>
            <a:pPr eaLnBrk="1" hangingPunct="1"/>
            <a:r>
              <a:rPr kumimoji="1" lang="en-US" altLang="zh-CN" smtClean="0">
                <a:solidFill>
                  <a:schemeClr val="accent1"/>
                </a:solidFill>
              </a:rPr>
              <a:t>Ethical sourcing</a:t>
            </a:r>
          </a:p>
          <a:p>
            <a:pPr eaLnBrk="1" hangingPunct="1"/>
            <a:r>
              <a:rPr kumimoji="1" lang="en-US" altLang="zh-CN" smtClean="0">
                <a:solidFill>
                  <a:schemeClr val="accent1"/>
                </a:solidFill>
              </a:rPr>
              <a:t>Environment</a:t>
            </a:r>
          </a:p>
          <a:p>
            <a:pPr eaLnBrk="1" hangingPunct="1"/>
            <a:r>
              <a:rPr kumimoji="1" lang="en-US" altLang="zh-CN" smtClean="0">
                <a:solidFill>
                  <a:schemeClr val="accent1"/>
                </a:solidFill>
              </a:rPr>
              <a:t>Politics</a:t>
            </a:r>
          </a:p>
          <a:p>
            <a:pPr eaLnBrk="1" hangingPunct="1"/>
            <a:r>
              <a:rPr kumimoji="1" lang="en-US" altLang="zh-CN" smtClean="0">
                <a:solidFill>
                  <a:schemeClr val="accent1"/>
                </a:solidFill>
              </a:rPr>
              <a:t>Cultures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167</Words>
  <Application>Microsoft Macintosh PowerPoint</Application>
  <PresentationFormat>全屏显示(4:3)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宋体</vt:lpstr>
      <vt:lpstr>Calibri</vt:lpstr>
      <vt:lpstr>Office 主题</vt:lpstr>
      <vt:lpstr>Current strategies  (customers, employees, shareholders, suppliers)</vt:lpstr>
      <vt:lpstr>幻灯片 2</vt:lpstr>
      <vt:lpstr>幻灯片 3</vt:lpstr>
      <vt:lpstr>幻灯片 4</vt:lpstr>
      <vt:lpstr>Expansion</vt:lpstr>
      <vt:lpstr>Specific Figures （focus on 2008,2009)</vt:lpstr>
      <vt:lpstr>Future predictions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strategies:</dc:title>
  <dc:creator>zhang</dc:creator>
  <cp:lastModifiedBy>deng</cp:lastModifiedBy>
  <cp:revision>14</cp:revision>
  <dcterms:created xsi:type="dcterms:W3CDTF">2013-02-15T10:35:18Z</dcterms:created>
  <dcterms:modified xsi:type="dcterms:W3CDTF">2013-02-15T17:56:16Z</dcterms:modified>
</cp:coreProperties>
</file>