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604440cc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604440cc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604440cc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604440cc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604440cc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604440cc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604440cc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604440cc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604440cc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604440cc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604440cc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604440cc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604440cc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604440cc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604440cc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604440cc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604440cc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604440cc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604440cc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604440cc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d604440cc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d604440cc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604440cc9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604440cc9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604440cc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604440cc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604440cc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604440cc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604440cc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604440cc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604440cc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604440cc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604440cc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604440cc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604440cc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604440cc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604440cc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604440cc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604440cc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604440cc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space.bilibili.com/21630984" TargetMode="External"/><Relationship Id="rId4" Type="http://schemas.openxmlformats.org/officeDocument/2006/relationships/hyperlink" Target="https://www.youtube.com/c/%E5%8F%A4%E5%9F%8E%E7%AE%97%E6%B3%95" TargetMode="External"/><Relationship Id="rId5" Type="http://schemas.openxmlformats.org/officeDocument/2006/relationships/image" Target="../media/image19.png"/><Relationship Id="rId6"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zpjiang.me/2017/11/13/top-k-elementes-system-design/" TargetMode="External"/><Relationship Id="rId4" Type="http://schemas.openxmlformats.org/officeDocument/2006/relationships/hyperlink" Target="https://www.youtube.com/watch?v=kx-XDoPjoHw&amp;ab_channel=SystemDesignIntervie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20.png"/><Relationship Id="rId6"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95075"/>
            <a:ext cx="8520600" cy="1107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5500"/>
              <a:t>经典考题(三) -- TopK</a:t>
            </a:r>
            <a:endParaRPr b="1" sz="5500"/>
          </a:p>
        </p:txBody>
      </p:sp>
      <p:sp>
        <p:nvSpPr>
          <p:cNvPr id="55" name="Google Shape;55;p13"/>
          <p:cNvSpPr txBox="1"/>
          <p:nvPr/>
        </p:nvSpPr>
        <p:spPr>
          <a:xfrm>
            <a:off x="1224350" y="1239700"/>
            <a:ext cx="7756200" cy="36789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dk1"/>
              </a:buClr>
              <a:buSzPts val="2000"/>
              <a:buAutoNum type="arabicPeriod"/>
            </a:pPr>
            <a:r>
              <a:rPr b="1" lang="en" sz="2000">
                <a:solidFill>
                  <a:schemeClr val="dk1"/>
                </a:solidFill>
              </a:rPr>
              <a:t>max H</a:t>
            </a:r>
            <a:r>
              <a:rPr b="1" lang="en" sz="2000">
                <a:solidFill>
                  <a:schemeClr val="dk1"/>
                </a:solidFill>
              </a:rPr>
              <a:t>eap</a:t>
            </a:r>
            <a:endParaRPr b="1" sz="20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b="1" lang="en" sz="2000">
                <a:solidFill>
                  <a:schemeClr val="dk1"/>
                </a:solidFill>
              </a:rPr>
              <a:t>min Heap</a:t>
            </a:r>
            <a:endParaRPr b="1" sz="20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b="1" lang="en" sz="2000">
                <a:solidFill>
                  <a:schemeClr val="dk1"/>
                </a:solidFill>
              </a:rPr>
              <a:t>quickSelect</a:t>
            </a:r>
            <a:endParaRPr b="1" sz="20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b="1" lang="en" sz="2000">
                <a:solidFill>
                  <a:schemeClr val="dk1"/>
                </a:solidFill>
              </a:rPr>
              <a:t>k, n - k 优化</a:t>
            </a:r>
            <a:endParaRPr b="1" sz="20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b="1" lang="en" sz="2000">
                <a:solidFill>
                  <a:schemeClr val="dk1"/>
                </a:solidFill>
              </a:rPr>
              <a:t>bucket sort using frequency</a:t>
            </a:r>
            <a:endParaRPr b="1" sz="20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b="1" lang="en" sz="2000">
                <a:solidFill>
                  <a:schemeClr val="dk1"/>
                </a:solidFill>
              </a:rPr>
              <a:t>重复数据很多怎么办, 3 way partition</a:t>
            </a:r>
            <a:endParaRPr b="1" sz="20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b="1" lang="en" sz="2000">
                <a:solidFill>
                  <a:schemeClr val="dk1"/>
                </a:solidFill>
              </a:rPr>
              <a:t>online/offline algorithm? online = stream</a:t>
            </a:r>
            <a:endParaRPr b="1" sz="20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b="1" lang="en" sz="2000">
                <a:solidFill>
                  <a:schemeClr val="dk1"/>
                </a:solidFill>
              </a:rPr>
              <a:t>query次数特别多，不同k值</a:t>
            </a:r>
            <a:endParaRPr b="1" sz="20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b="1" lang="en" sz="2000">
                <a:solidFill>
                  <a:schemeClr val="dk1"/>
                </a:solidFill>
              </a:rPr>
              <a:t>lastK, using Trie to inverse query</a:t>
            </a:r>
            <a:endParaRPr b="1" sz="20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b="1" lang="en" sz="2000">
                <a:solidFill>
                  <a:schemeClr val="dk1"/>
                </a:solidFill>
              </a:rPr>
              <a:t>大数据无法放入内存处理 (MultiHost / MapReduce）</a:t>
            </a:r>
            <a:endParaRPr b="1" sz="2000">
              <a:solidFill>
                <a:schemeClr val="dk1"/>
              </a:solidFill>
            </a:endParaRPr>
          </a:p>
        </p:txBody>
      </p:sp>
      <p:sp>
        <p:nvSpPr>
          <p:cNvPr id="56" name="Google Shape;56;p13"/>
          <p:cNvSpPr txBox="1"/>
          <p:nvPr/>
        </p:nvSpPr>
        <p:spPr>
          <a:xfrm>
            <a:off x="4449300" y="1284475"/>
            <a:ext cx="4062000" cy="1154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2100"/>
              <a:t>11. lookback window</a:t>
            </a:r>
            <a:endParaRPr b="1" sz="2100"/>
          </a:p>
          <a:p>
            <a:pPr indent="0" lvl="0" marL="0" rtl="0" algn="l">
              <a:lnSpc>
                <a:spcPct val="100000"/>
              </a:lnSpc>
              <a:spcBef>
                <a:spcPts val="0"/>
              </a:spcBef>
              <a:spcAft>
                <a:spcPts val="0"/>
              </a:spcAft>
              <a:buNone/>
            </a:pPr>
            <a:r>
              <a:rPr b="1" lang="en" sz="2100"/>
              <a:t>12. Count-Min Sketch + Heap</a:t>
            </a:r>
            <a:endParaRPr b="1" sz="2100"/>
          </a:p>
          <a:p>
            <a:pPr indent="0" lvl="0" marL="0" rtl="0" algn="l">
              <a:lnSpc>
                <a:spcPct val="100000"/>
              </a:lnSpc>
              <a:spcBef>
                <a:spcPts val="0"/>
              </a:spcBef>
              <a:spcAft>
                <a:spcPts val="0"/>
              </a:spcAft>
              <a:buNone/>
            </a:pPr>
            <a:r>
              <a:rPr b="1" lang="en" sz="2100"/>
              <a:t>13. Lossy Counting</a:t>
            </a:r>
            <a:endParaRPr b="1" sz="2100"/>
          </a:p>
        </p:txBody>
      </p:sp>
      <p:sp>
        <p:nvSpPr>
          <p:cNvPr id="57" name="Google Shape;57;p13"/>
          <p:cNvSpPr txBox="1"/>
          <p:nvPr/>
        </p:nvSpPr>
        <p:spPr>
          <a:xfrm>
            <a:off x="6464875" y="3949525"/>
            <a:ext cx="178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你们的好朋友Eddie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660963" y="138950"/>
            <a:ext cx="5376000" cy="1294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2100"/>
              <a:t>7. </a:t>
            </a:r>
            <a:r>
              <a:rPr b="1" lang="en" sz="2100"/>
              <a:t>online/offline algorithm? online = stream</a:t>
            </a:r>
            <a:endParaRPr b="1" sz="2100"/>
          </a:p>
          <a:p>
            <a:pPr indent="0" lvl="0" marL="0" rtl="0" algn="l">
              <a:lnSpc>
                <a:spcPct val="115000"/>
              </a:lnSpc>
              <a:spcBef>
                <a:spcPts val="1200"/>
              </a:spcBef>
              <a:spcAft>
                <a:spcPts val="1200"/>
              </a:spcAft>
              <a:buNone/>
            </a:pPr>
            <a:r>
              <a:rPr b="1" lang="en" sz="2100"/>
              <a:t>现在所有数据不是一起给我们了而是一个一个给我们，问我任意时间下topK</a:t>
            </a:r>
            <a:endParaRPr b="1" sz="2100"/>
          </a:p>
        </p:txBody>
      </p:sp>
      <p:pic>
        <p:nvPicPr>
          <p:cNvPr id="123" name="Google Shape;123;p22"/>
          <p:cNvPicPr preferRelativeResize="0"/>
          <p:nvPr/>
        </p:nvPicPr>
        <p:blipFill>
          <a:blip r:embed="rId3">
            <a:alphaModFix/>
          </a:blip>
          <a:stretch>
            <a:fillRect/>
          </a:stretch>
        </p:blipFill>
        <p:spPr>
          <a:xfrm>
            <a:off x="3712750" y="2284800"/>
            <a:ext cx="5272426" cy="2523250"/>
          </a:xfrm>
          <a:prstGeom prst="rect">
            <a:avLst/>
          </a:prstGeom>
          <a:noFill/>
          <a:ln>
            <a:noFill/>
          </a:ln>
        </p:spPr>
      </p:pic>
      <p:sp>
        <p:nvSpPr>
          <p:cNvPr id="124" name="Google Shape;124;p22"/>
          <p:cNvSpPr txBox="1"/>
          <p:nvPr/>
        </p:nvSpPr>
        <p:spPr>
          <a:xfrm>
            <a:off x="3799825" y="1553225"/>
            <a:ext cx="39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我们可以使用通解minHeap来处理</a:t>
            </a:r>
            <a:endParaRPr/>
          </a:p>
        </p:txBody>
      </p:sp>
      <p:pic>
        <p:nvPicPr>
          <p:cNvPr id="125" name="Google Shape;125;p22"/>
          <p:cNvPicPr preferRelativeResize="0"/>
          <p:nvPr/>
        </p:nvPicPr>
        <p:blipFill>
          <a:blip r:embed="rId4">
            <a:alphaModFix/>
          </a:blip>
          <a:stretch>
            <a:fillRect/>
          </a:stretch>
        </p:blipFill>
        <p:spPr>
          <a:xfrm>
            <a:off x="0" y="0"/>
            <a:ext cx="3386666"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 query heavily, </a:t>
            </a:r>
            <a:r>
              <a:rPr lang="en"/>
              <a:t>很多不同k值的query</a:t>
            </a:r>
            <a:endParaRPr/>
          </a:p>
        </p:txBody>
      </p:sp>
      <p:sp>
        <p:nvSpPr>
          <p:cNvPr id="131" name="Google Shape;131;p23"/>
          <p:cNvSpPr txBox="1"/>
          <p:nvPr>
            <p:ph idx="1" type="body"/>
          </p:nvPr>
        </p:nvSpPr>
        <p:spPr>
          <a:xfrm>
            <a:off x="311700" y="1301775"/>
            <a:ext cx="8520600" cy="170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非</a:t>
            </a:r>
            <a:r>
              <a:rPr lang="en"/>
              <a:t>stream一次性给全部的data，直接sort，然后取Array.copyOf(n - k, n, nums)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169875" y="1016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2100"/>
              <a:t>9. </a:t>
            </a:r>
            <a:r>
              <a:rPr b="1" lang="en" sz="2100"/>
              <a:t>lastK, using Trie to inverse query</a:t>
            </a:r>
            <a:endParaRPr/>
          </a:p>
        </p:txBody>
      </p:sp>
      <p:pic>
        <p:nvPicPr>
          <p:cNvPr id="137" name="Google Shape;137;p24"/>
          <p:cNvPicPr preferRelativeResize="0"/>
          <p:nvPr/>
        </p:nvPicPr>
        <p:blipFill>
          <a:blip r:embed="rId3">
            <a:alphaModFix/>
          </a:blip>
          <a:stretch>
            <a:fillRect/>
          </a:stretch>
        </p:blipFill>
        <p:spPr>
          <a:xfrm>
            <a:off x="0" y="808713"/>
            <a:ext cx="4582350" cy="3526070"/>
          </a:xfrm>
          <a:prstGeom prst="rect">
            <a:avLst/>
          </a:prstGeom>
          <a:noFill/>
          <a:ln>
            <a:noFill/>
          </a:ln>
        </p:spPr>
      </p:pic>
      <p:pic>
        <p:nvPicPr>
          <p:cNvPr id="138" name="Google Shape;138;p24"/>
          <p:cNvPicPr preferRelativeResize="0"/>
          <p:nvPr/>
        </p:nvPicPr>
        <p:blipFill>
          <a:blip r:embed="rId4">
            <a:alphaModFix/>
          </a:blip>
          <a:stretch>
            <a:fillRect/>
          </a:stretch>
        </p:blipFill>
        <p:spPr>
          <a:xfrm>
            <a:off x="4572000" y="550525"/>
            <a:ext cx="4582349" cy="4548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2100"/>
              <a:t>10. </a:t>
            </a:r>
            <a:r>
              <a:rPr b="1" lang="en" sz="2100"/>
              <a:t>大数据无法放入内存处理 (multiHost)</a:t>
            </a:r>
            <a:endParaRPr/>
          </a:p>
        </p:txBody>
      </p:sp>
      <p:pic>
        <p:nvPicPr>
          <p:cNvPr id="144" name="Google Shape;144;p25"/>
          <p:cNvPicPr preferRelativeResize="0"/>
          <p:nvPr/>
        </p:nvPicPr>
        <p:blipFill>
          <a:blip r:embed="rId3">
            <a:alphaModFix/>
          </a:blip>
          <a:stretch>
            <a:fillRect/>
          </a:stretch>
        </p:blipFill>
        <p:spPr>
          <a:xfrm>
            <a:off x="244500" y="1017725"/>
            <a:ext cx="7997775" cy="39470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6"/>
          <p:cNvPicPr preferRelativeResize="0"/>
          <p:nvPr/>
        </p:nvPicPr>
        <p:blipFill>
          <a:blip r:embed="rId3">
            <a:alphaModFix/>
          </a:blip>
          <a:stretch>
            <a:fillRect/>
          </a:stretch>
        </p:blipFill>
        <p:spPr>
          <a:xfrm>
            <a:off x="152400" y="152400"/>
            <a:ext cx="8269962" cy="48386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274375" y="258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3231"/>
              <a:buFont typeface="Arial"/>
              <a:buNone/>
            </a:pPr>
            <a:r>
              <a:rPr b="1" lang="en" sz="2544"/>
              <a:t>11. lookback window</a:t>
            </a:r>
            <a:endParaRPr sz="3244"/>
          </a:p>
        </p:txBody>
      </p:sp>
      <p:pic>
        <p:nvPicPr>
          <p:cNvPr id="155" name="Google Shape;155;p27"/>
          <p:cNvPicPr preferRelativeResize="0"/>
          <p:nvPr/>
        </p:nvPicPr>
        <p:blipFill>
          <a:blip r:embed="rId3">
            <a:alphaModFix/>
          </a:blip>
          <a:stretch>
            <a:fillRect/>
          </a:stretch>
        </p:blipFill>
        <p:spPr>
          <a:xfrm>
            <a:off x="794400" y="864600"/>
            <a:ext cx="7312826" cy="42789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109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2380"/>
              <a:buFont typeface="Arial"/>
              <a:buNone/>
            </a:pPr>
            <a:r>
              <a:rPr b="1" lang="en" sz="2100"/>
              <a:t>12. Count-Min Sketch + Heap</a:t>
            </a:r>
            <a:endParaRPr/>
          </a:p>
        </p:txBody>
      </p:sp>
      <p:pic>
        <p:nvPicPr>
          <p:cNvPr id="161" name="Google Shape;161;p28"/>
          <p:cNvPicPr preferRelativeResize="0"/>
          <p:nvPr/>
        </p:nvPicPr>
        <p:blipFill>
          <a:blip r:embed="rId3">
            <a:alphaModFix/>
          </a:blip>
          <a:stretch>
            <a:fillRect/>
          </a:stretch>
        </p:blipFill>
        <p:spPr>
          <a:xfrm>
            <a:off x="381363" y="626560"/>
            <a:ext cx="8381276" cy="4274940"/>
          </a:xfrm>
          <a:prstGeom prst="rect">
            <a:avLst/>
          </a:prstGeom>
          <a:noFill/>
          <a:ln>
            <a:noFill/>
          </a:ln>
        </p:spPr>
      </p:pic>
      <p:sp>
        <p:nvSpPr>
          <p:cNvPr id="162" name="Google Shape;162;p28"/>
          <p:cNvSpPr txBox="1"/>
          <p:nvPr/>
        </p:nvSpPr>
        <p:spPr>
          <a:xfrm>
            <a:off x="313600" y="709650"/>
            <a:ext cx="2456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当</a:t>
            </a:r>
            <a:r>
              <a:rPr lang="en"/>
              <a:t>一个hashMap存不下我们的数据的时候，我们可以使用多个hashfunction来减少collision的影响</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9"/>
          <p:cNvPicPr preferRelativeResize="0"/>
          <p:nvPr/>
        </p:nvPicPr>
        <p:blipFill rotWithShape="1">
          <a:blip r:embed="rId3">
            <a:alphaModFix/>
          </a:blip>
          <a:srcRect b="0" l="0" r="0" t="10498"/>
          <a:stretch/>
        </p:blipFill>
        <p:spPr>
          <a:xfrm>
            <a:off x="98363" y="578175"/>
            <a:ext cx="8947277" cy="4445674"/>
          </a:xfrm>
          <a:prstGeom prst="rect">
            <a:avLst/>
          </a:prstGeom>
          <a:noFill/>
          <a:ln>
            <a:noFill/>
          </a:ln>
        </p:spPr>
      </p:pic>
      <p:sp>
        <p:nvSpPr>
          <p:cNvPr id="168" name="Google Shape;168;p29"/>
          <p:cNvSpPr txBox="1"/>
          <p:nvPr/>
        </p:nvSpPr>
        <p:spPr>
          <a:xfrm>
            <a:off x="152400" y="70275"/>
            <a:ext cx="4299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100">
                <a:solidFill>
                  <a:schemeClr val="dk1"/>
                </a:solidFill>
              </a:rPr>
              <a:t>13. Lossy Counting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0"/>
          <p:cNvPicPr preferRelativeResize="0"/>
          <p:nvPr/>
        </p:nvPicPr>
        <p:blipFill>
          <a:blip r:embed="rId3">
            <a:alphaModFix/>
          </a:blip>
          <a:stretch>
            <a:fillRect/>
          </a:stretch>
        </p:blipFill>
        <p:spPr>
          <a:xfrm>
            <a:off x="0" y="85200"/>
            <a:ext cx="5572746" cy="4838702"/>
          </a:xfrm>
          <a:prstGeom prst="rect">
            <a:avLst/>
          </a:prstGeom>
          <a:noFill/>
          <a:ln>
            <a:noFill/>
          </a:ln>
        </p:spPr>
      </p:pic>
      <p:sp>
        <p:nvSpPr>
          <p:cNvPr id="174" name="Google Shape;174;p30"/>
          <p:cNvSpPr txBox="1"/>
          <p:nvPr/>
        </p:nvSpPr>
        <p:spPr>
          <a:xfrm>
            <a:off x="5613800" y="836100"/>
            <a:ext cx="3000000" cy="201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solidFill>
                  <a:srgbClr val="34495E"/>
                </a:solidFill>
                <a:highlight>
                  <a:srgbClr val="FFFFFF"/>
                </a:highlight>
              </a:rPr>
              <a:t>Step 5</a:t>
            </a:r>
            <a:r>
              <a:rPr lang="en" sz="1200">
                <a:solidFill>
                  <a:srgbClr val="34495E"/>
                </a:solidFill>
                <a:highlight>
                  <a:srgbClr val="FFFFFF"/>
                </a:highlight>
              </a:rPr>
              <a:t>: Repeat Step 3.</a:t>
            </a:r>
            <a:endParaRPr sz="1200">
              <a:solidFill>
                <a:srgbClr val="34495E"/>
              </a:solidFill>
              <a:highlight>
                <a:srgbClr val="FFFFFF"/>
              </a:highlight>
            </a:endParaRPr>
          </a:p>
          <a:p>
            <a:pPr indent="0" lvl="0" marL="0" rtl="0" algn="l">
              <a:lnSpc>
                <a:spcPct val="115000"/>
              </a:lnSpc>
              <a:spcBef>
                <a:spcPts val="1200"/>
              </a:spcBef>
              <a:spcAft>
                <a:spcPts val="1200"/>
              </a:spcAft>
              <a:buNone/>
            </a:pPr>
            <a:r>
              <a:rPr lang="en" sz="1200">
                <a:solidFill>
                  <a:srgbClr val="34495E"/>
                </a:solidFill>
                <a:highlight>
                  <a:srgbClr val="FFFFFF"/>
                </a:highlight>
              </a:rPr>
              <a:t>The basic idea is, it is less possible for a high frequent item to get removed from the map even though all of them have to be decreased by one for each round. As we read more data, low frequent items will be removed from HashMap and high frequent items stay.</a:t>
            </a:r>
            <a:endParaRPr sz="1200">
              <a:solidFill>
                <a:srgbClr val="34495E"/>
              </a:solidFill>
              <a:highlight>
                <a:srgbClr val="FFFFFF"/>
              </a:highlight>
            </a:endParaRPr>
          </a:p>
        </p:txBody>
      </p:sp>
      <p:sp>
        <p:nvSpPr>
          <p:cNvPr id="175" name="Google Shape;175;p30"/>
          <p:cNvSpPr txBox="1"/>
          <p:nvPr/>
        </p:nvSpPr>
        <p:spPr>
          <a:xfrm>
            <a:off x="5613800" y="3359325"/>
            <a:ext cx="3000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50">
                <a:solidFill>
                  <a:srgbClr val="202122"/>
                </a:solidFill>
                <a:highlight>
                  <a:srgbClr val="FFFFFF"/>
                </a:highlight>
              </a:rPr>
              <a:t>The run time space required by the algorithm is inversely proportional to the specified error threshold, hence larger the error, the smaller the footprint.</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1"/>
          <p:cNvPicPr preferRelativeResize="0"/>
          <p:nvPr/>
        </p:nvPicPr>
        <p:blipFill>
          <a:blip r:embed="rId3">
            <a:alphaModFix/>
          </a:blip>
          <a:stretch>
            <a:fillRect/>
          </a:stretch>
        </p:blipFill>
        <p:spPr>
          <a:xfrm>
            <a:off x="152400" y="152400"/>
            <a:ext cx="8839204" cy="4833940"/>
          </a:xfrm>
          <a:prstGeom prst="rect">
            <a:avLst/>
          </a:prstGeom>
          <a:noFill/>
          <a:ln>
            <a:noFill/>
          </a:ln>
        </p:spPr>
      </p:pic>
      <p:sp>
        <p:nvSpPr>
          <p:cNvPr id="181" name="Google Shape;181;p31"/>
          <p:cNvSpPr txBox="1"/>
          <p:nvPr/>
        </p:nvSpPr>
        <p:spPr>
          <a:xfrm>
            <a:off x="4897225" y="717125"/>
            <a:ext cx="381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快速处理通道</a:t>
            </a:r>
            <a:endParaRPr/>
          </a:p>
          <a:p>
            <a:pPr indent="0" lvl="0" marL="0" rtl="0" algn="l">
              <a:spcBef>
                <a:spcPts val="0"/>
              </a:spcBef>
              <a:spcAft>
                <a:spcPts val="0"/>
              </a:spcAft>
              <a:buNone/>
            </a:pPr>
            <a:r>
              <a:rPr lang="en"/>
              <a:t>快速得到结果，间隔短5min，不准确</a:t>
            </a:r>
            <a:endParaRPr/>
          </a:p>
        </p:txBody>
      </p:sp>
      <p:sp>
        <p:nvSpPr>
          <p:cNvPr id="182" name="Google Shape;182;p31"/>
          <p:cNvSpPr txBox="1"/>
          <p:nvPr/>
        </p:nvSpPr>
        <p:spPr>
          <a:xfrm>
            <a:off x="5019775" y="2340150"/>
            <a:ext cx="282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慢速</a:t>
            </a:r>
            <a:r>
              <a:rPr lang="en"/>
              <a:t>处理通道</a:t>
            </a:r>
            <a:endParaRPr/>
          </a:p>
          <a:p>
            <a:pPr indent="0" lvl="0" marL="0" rtl="0" algn="l">
              <a:spcBef>
                <a:spcPts val="0"/>
              </a:spcBef>
              <a:spcAft>
                <a:spcPts val="0"/>
              </a:spcAft>
              <a:buNone/>
            </a:pPr>
            <a:r>
              <a:rPr lang="en"/>
              <a:t>准确，但是间隔长1h，很慢</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TopK有</a:t>
            </a:r>
            <a:r>
              <a:rPr lang="en"/>
              <a:t>非常多的follow up, 我们大致分为以下几类</a:t>
            </a:r>
            <a:endParaRPr/>
          </a:p>
        </p:txBody>
      </p:sp>
      <p:sp>
        <p:nvSpPr>
          <p:cNvPr id="63" name="Google Shape;63;p14"/>
          <p:cNvSpPr txBox="1"/>
          <p:nvPr>
            <p:ph idx="1" type="body"/>
          </p:nvPr>
        </p:nvSpPr>
        <p:spPr>
          <a:xfrm>
            <a:off x="311700" y="1085275"/>
            <a:ext cx="8520600" cy="385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常见解法：</a:t>
            </a:r>
            <a:endParaRPr/>
          </a:p>
          <a:p>
            <a:pPr indent="0" lvl="0" marL="0" rtl="0" algn="l">
              <a:spcBef>
                <a:spcPts val="1200"/>
              </a:spcBef>
              <a:spcAft>
                <a:spcPts val="0"/>
              </a:spcAft>
              <a:buNone/>
            </a:pPr>
            <a:r>
              <a:rPr lang="en"/>
              <a:t>heap(max, min), quickSelect, bucket sort</a:t>
            </a:r>
            <a:endParaRPr/>
          </a:p>
          <a:p>
            <a:pPr indent="0" lvl="0" marL="0" rtl="0" algn="l">
              <a:spcBef>
                <a:spcPts val="1200"/>
              </a:spcBef>
              <a:spcAft>
                <a:spcPts val="0"/>
              </a:spcAft>
              <a:buNone/>
            </a:pPr>
            <a:r>
              <a:rPr lang="en"/>
              <a:t>follow up:</a:t>
            </a:r>
            <a:endParaRPr/>
          </a:p>
          <a:p>
            <a:pPr indent="-342900" lvl="0" marL="457200" rtl="0" algn="l">
              <a:spcBef>
                <a:spcPts val="1200"/>
              </a:spcBef>
              <a:spcAft>
                <a:spcPts val="0"/>
              </a:spcAft>
              <a:buSzPts val="1800"/>
              <a:buAutoNum type="arabicPeriod"/>
            </a:pPr>
            <a:r>
              <a:rPr lang="en"/>
              <a:t>k, n - k 优化</a:t>
            </a:r>
            <a:endParaRPr/>
          </a:p>
          <a:p>
            <a:pPr indent="-342900" lvl="0" marL="457200" rtl="0" algn="l">
              <a:spcBef>
                <a:spcPts val="0"/>
              </a:spcBef>
              <a:spcAft>
                <a:spcPts val="0"/>
              </a:spcAft>
              <a:buSzPts val="1800"/>
              <a:buAutoNum type="arabicPeriod"/>
            </a:pPr>
            <a:r>
              <a:rPr lang="en"/>
              <a:t>重复数据很多怎么办</a:t>
            </a:r>
            <a:endParaRPr/>
          </a:p>
          <a:p>
            <a:pPr indent="-342900" lvl="0" marL="457200" rtl="0" algn="l">
              <a:spcBef>
                <a:spcPts val="0"/>
              </a:spcBef>
              <a:spcAft>
                <a:spcPts val="0"/>
              </a:spcAft>
              <a:buSzPts val="1800"/>
              <a:buAutoNum type="arabicPeriod"/>
            </a:pPr>
            <a:r>
              <a:rPr lang="en"/>
              <a:t>online/offline algorithm? online = stream</a:t>
            </a:r>
            <a:endParaRPr/>
          </a:p>
          <a:p>
            <a:pPr indent="-342900" lvl="0" marL="457200" rtl="0" algn="l">
              <a:spcBef>
                <a:spcPts val="0"/>
              </a:spcBef>
              <a:spcAft>
                <a:spcPts val="0"/>
              </a:spcAft>
              <a:buSzPts val="1800"/>
              <a:buAutoNum type="arabicPeriod"/>
            </a:pPr>
            <a:r>
              <a:rPr lang="en"/>
              <a:t>query次数特别多，不同k值</a:t>
            </a:r>
            <a:endParaRPr/>
          </a:p>
          <a:p>
            <a:pPr indent="-342900" lvl="0" marL="457200" rtl="0" algn="l">
              <a:spcBef>
                <a:spcPts val="0"/>
              </a:spcBef>
              <a:spcAft>
                <a:spcPts val="0"/>
              </a:spcAft>
              <a:buSzPts val="1800"/>
              <a:buAutoNum type="arabicPeriod"/>
            </a:pPr>
            <a:r>
              <a:rPr lang="en"/>
              <a:t>大数据无法放入内存处理</a:t>
            </a:r>
            <a:endParaRPr/>
          </a:p>
          <a:p>
            <a:pPr indent="-342900" lvl="0" marL="457200" rtl="0" algn="l">
              <a:spcBef>
                <a:spcPts val="0"/>
              </a:spcBef>
              <a:spcAft>
                <a:spcPts val="0"/>
              </a:spcAft>
              <a:buSzPts val="1800"/>
              <a:buAutoNum type="arabicPeriod"/>
            </a:pPr>
            <a:r>
              <a:rPr lang="en"/>
              <a:t>系统设计无限扩展</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148150"/>
            <a:ext cx="1718400" cy="58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通讯页面</a:t>
            </a:r>
            <a:endParaRPr b="1"/>
          </a:p>
        </p:txBody>
      </p:sp>
      <p:sp>
        <p:nvSpPr>
          <p:cNvPr id="188" name="Google Shape;188;p32"/>
          <p:cNvSpPr txBox="1"/>
          <p:nvPr>
            <p:ph idx="1" type="body"/>
          </p:nvPr>
        </p:nvSpPr>
        <p:spPr>
          <a:xfrm>
            <a:off x="311700" y="1081475"/>
            <a:ext cx="8520600" cy="210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Bilibili  </a:t>
            </a:r>
            <a:r>
              <a:rPr lang="en" u="sng">
                <a:solidFill>
                  <a:schemeClr val="hlink"/>
                </a:solidFill>
                <a:hlinkClick r:id="rId3"/>
              </a:rPr>
              <a:t>https://space.bilibili.com/21630984</a:t>
            </a:r>
            <a:endParaRPr/>
          </a:p>
          <a:p>
            <a:pPr indent="0" lvl="0" marL="0" rtl="0" algn="l">
              <a:spcBef>
                <a:spcPts val="1200"/>
              </a:spcBef>
              <a:spcAft>
                <a:spcPts val="0"/>
              </a:spcAft>
              <a:buNone/>
            </a:pPr>
            <a:r>
              <a:rPr lang="en"/>
              <a:t>Youtube 搜索古城算法</a:t>
            </a:r>
            <a:endParaRPr/>
          </a:p>
          <a:p>
            <a:pPr indent="0" lvl="0" marL="0" rtl="0" algn="l">
              <a:spcBef>
                <a:spcPts val="1200"/>
              </a:spcBef>
              <a:spcAft>
                <a:spcPts val="0"/>
              </a:spcAft>
              <a:buNone/>
            </a:pPr>
            <a:r>
              <a:rPr lang="en" u="sng">
                <a:solidFill>
                  <a:schemeClr val="hlink"/>
                </a:solidFill>
                <a:hlinkClick r:id="rId4"/>
              </a:rPr>
              <a:t>https://www.youtube.com/c/古城算法</a:t>
            </a:r>
            <a:r>
              <a:rPr lang="en"/>
              <a:t> </a:t>
            </a:r>
            <a:endParaRPr/>
          </a:p>
          <a:p>
            <a:pPr indent="0" lvl="0" marL="0" rtl="0" algn="l">
              <a:spcBef>
                <a:spcPts val="1200"/>
              </a:spcBef>
              <a:spcAft>
                <a:spcPts val="1200"/>
              </a:spcAft>
              <a:buNone/>
            </a:pPr>
            <a:r>
              <a:rPr lang="en"/>
              <a:t>wechat	回复‘加群’可加群，还有周赛压轴题详解</a:t>
            </a:r>
            <a:endParaRPr/>
          </a:p>
        </p:txBody>
      </p:sp>
      <p:sp>
        <p:nvSpPr>
          <p:cNvPr id="189" name="Google Shape;189;p32"/>
          <p:cNvSpPr txBox="1"/>
          <p:nvPr/>
        </p:nvSpPr>
        <p:spPr>
          <a:xfrm>
            <a:off x="5885350" y="2409575"/>
            <a:ext cx="2865600" cy="11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谢谢大家的支持！请点赞订阅硬币</a:t>
            </a:r>
            <a:endParaRPr/>
          </a:p>
          <a:p>
            <a:pPr indent="0" lvl="0" marL="0" rtl="0" algn="l">
              <a:spcBef>
                <a:spcPts val="0"/>
              </a:spcBef>
              <a:spcAft>
                <a:spcPts val="0"/>
              </a:spcAft>
              <a:buNone/>
            </a:pPr>
            <a:r>
              <a:rPr lang="en"/>
              <a:t>500订阅会出一期dp总结篇</a:t>
            </a:r>
            <a:endParaRPr/>
          </a:p>
        </p:txBody>
      </p:sp>
      <p:sp>
        <p:nvSpPr>
          <p:cNvPr id="190" name="Google Shape;190;p32"/>
          <p:cNvSpPr txBox="1"/>
          <p:nvPr/>
        </p:nvSpPr>
        <p:spPr>
          <a:xfrm>
            <a:off x="5885350" y="3420650"/>
            <a:ext cx="3219600" cy="13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0000"/>
                </a:solidFill>
              </a:rPr>
              <a:t>免费，不要钱，不卖课，不推销，不辅导，公开资料和视频，任何人和你说钱都是骗子！</a:t>
            </a:r>
            <a:endParaRPr b="1" sz="1500">
              <a:solidFill>
                <a:srgbClr val="FF0000"/>
              </a:solidFill>
            </a:endParaRPr>
          </a:p>
        </p:txBody>
      </p:sp>
      <p:pic>
        <p:nvPicPr>
          <p:cNvPr id="191" name="Google Shape;191;p32"/>
          <p:cNvPicPr preferRelativeResize="0"/>
          <p:nvPr/>
        </p:nvPicPr>
        <p:blipFill>
          <a:blip r:embed="rId5">
            <a:alphaModFix/>
          </a:blip>
          <a:stretch>
            <a:fillRect/>
          </a:stretch>
        </p:blipFill>
        <p:spPr>
          <a:xfrm>
            <a:off x="311700" y="3113675"/>
            <a:ext cx="3942681" cy="1674075"/>
          </a:xfrm>
          <a:prstGeom prst="rect">
            <a:avLst/>
          </a:prstGeom>
          <a:noFill/>
          <a:ln>
            <a:noFill/>
          </a:ln>
        </p:spPr>
      </p:pic>
      <p:sp>
        <p:nvSpPr>
          <p:cNvPr id="192" name="Google Shape;192;p32"/>
          <p:cNvSpPr txBox="1"/>
          <p:nvPr/>
        </p:nvSpPr>
        <p:spPr>
          <a:xfrm>
            <a:off x="311752" y="592575"/>
            <a:ext cx="45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树还剩下最后一节核心backtracking+pure recursion</a:t>
            </a:r>
            <a:endParaRPr/>
          </a:p>
        </p:txBody>
      </p:sp>
      <p:pic>
        <p:nvPicPr>
          <p:cNvPr id="193" name="Google Shape;193;p32"/>
          <p:cNvPicPr preferRelativeResize="0"/>
          <p:nvPr/>
        </p:nvPicPr>
        <p:blipFill>
          <a:blip r:embed="rId6">
            <a:alphaModFix/>
          </a:blip>
          <a:stretch>
            <a:fillRect/>
          </a:stretch>
        </p:blipFill>
        <p:spPr>
          <a:xfrm>
            <a:off x="5733300" y="445200"/>
            <a:ext cx="3099000" cy="1273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a:p>
        </p:txBody>
      </p:sp>
      <p:sp>
        <p:nvSpPr>
          <p:cNvPr id="199" name="Google Shape;19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u="sng">
                <a:solidFill>
                  <a:schemeClr val="hlink"/>
                </a:solidFill>
                <a:hlinkClick r:id="rId3"/>
              </a:rPr>
              <a:t>https://zpjiang.me/2017/11/13/top-k-elementes-system-design/</a:t>
            </a:r>
            <a:r>
              <a:rPr lang="en" sz="2800">
                <a:solidFill>
                  <a:schemeClr val="dk1"/>
                </a:solidFill>
              </a:rPr>
              <a:t> </a:t>
            </a:r>
            <a:endParaRPr sz="2800">
              <a:solidFill>
                <a:schemeClr val="dk1"/>
              </a:solidFill>
            </a:endParaRPr>
          </a:p>
          <a:p>
            <a:pPr indent="0" lvl="0" marL="0" rtl="0" algn="l">
              <a:spcBef>
                <a:spcPts val="1200"/>
              </a:spcBef>
              <a:spcAft>
                <a:spcPts val="1200"/>
              </a:spcAft>
              <a:buNone/>
            </a:pPr>
            <a:r>
              <a:rPr lang="en" sz="2800" u="sng">
                <a:solidFill>
                  <a:schemeClr val="hlink"/>
                </a:solidFill>
                <a:hlinkClick r:id="rId4"/>
              </a:rPr>
              <a:t>https://www.youtube.com/watch?v=kx-XDoPjoHw&amp;ab_channel=SystemDesignInterview</a:t>
            </a:r>
            <a:r>
              <a:rPr lang="en" sz="2800">
                <a:solidFill>
                  <a:schemeClr val="dk1"/>
                </a:solidFill>
              </a:rPr>
              <a:t> </a:t>
            </a:r>
            <a:endParaRPr sz="2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0" y="0"/>
            <a:ext cx="3945694" cy="5143501"/>
          </a:xfrm>
          <a:prstGeom prst="rect">
            <a:avLst/>
          </a:prstGeom>
          <a:noFill/>
          <a:ln>
            <a:noFill/>
          </a:ln>
        </p:spPr>
      </p:pic>
      <p:pic>
        <p:nvPicPr>
          <p:cNvPr id="69" name="Google Shape;69;p15"/>
          <p:cNvPicPr preferRelativeResize="0"/>
          <p:nvPr/>
        </p:nvPicPr>
        <p:blipFill>
          <a:blip r:embed="rId4">
            <a:alphaModFix/>
          </a:blip>
          <a:stretch>
            <a:fillRect/>
          </a:stretch>
        </p:blipFill>
        <p:spPr>
          <a:xfrm>
            <a:off x="2892610" y="2523388"/>
            <a:ext cx="6251613" cy="1292338"/>
          </a:xfrm>
          <a:prstGeom prst="rect">
            <a:avLst/>
          </a:prstGeom>
          <a:noFill/>
          <a:ln>
            <a:noFill/>
          </a:ln>
        </p:spPr>
      </p:pic>
      <p:sp>
        <p:nvSpPr>
          <p:cNvPr id="70" name="Google Shape;70;p15"/>
          <p:cNvSpPr txBox="1"/>
          <p:nvPr/>
        </p:nvSpPr>
        <p:spPr>
          <a:xfrm>
            <a:off x="2411300" y="1242675"/>
            <a:ext cx="2806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方法</a:t>
            </a:r>
            <a:r>
              <a:rPr lang="en"/>
              <a:t>1，</a:t>
            </a:r>
            <a:r>
              <a:rPr lang="en"/>
              <a:t>最</a:t>
            </a:r>
            <a:r>
              <a:rPr lang="en"/>
              <a:t>简单也是最直观毫无优化的解法，直接用maxHeap放入所有数字，拿出heap头部最大的k个数字</a:t>
            </a:r>
            <a:endParaRPr/>
          </a:p>
        </p:txBody>
      </p:sp>
      <p:pic>
        <p:nvPicPr>
          <p:cNvPr id="71" name="Google Shape;71;p15"/>
          <p:cNvPicPr preferRelativeResize="0"/>
          <p:nvPr/>
        </p:nvPicPr>
        <p:blipFill>
          <a:blip r:embed="rId5">
            <a:alphaModFix/>
          </a:blip>
          <a:stretch>
            <a:fillRect/>
          </a:stretch>
        </p:blipFill>
        <p:spPr>
          <a:xfrm>
            <a:off x="3772600" y="3994325"/>
            <a:ext cx="5371400" cy="1149175"/>
          </a:xfrm>
          <a:prstGeom prst="rect">
            <a:avLst/>
          </a:prstGeom>
          <a:noFill/>
          <a:ln>
            <a:noFill/>
          </a:ln>
        </p:spPr>
      </p:pic>
      <p:pic>
        <p:nvPicPr>
          <p:cNvPr id="72" name="Google Shape;72;p15"/>
          <p:cNvPicPr preferRelativeResize="0"/>
          <p:nvPr/>
        </p:nvPicPr>
        <p:blipFill>
          <a:blip r:embed="rId6">
            <a:alphaModFix/>
          </a:blip>
          <a:stretch>
            <a:fillRect/>
          </a:stretch>
        </p:blipFill>
        <p:spPr>
          <a:xfrm>
            <a:off x="5146074" y="0"/>
            <a:ext cx="3998150" cy="2471425"/>
          </a:xfrm>
          <a:prstGeom prst="rect">
            <a:avLst/>
          </a:prstGeom>
          <a:noFill/>
          <a:ln>
            <a:noFill/>
          </a:ln>
        </p:spPr>
      </p:pic>
      <p:sp>
        <p:nvSpPr>
          <p:cNvPr id="73" name="Google Shape;73;p15"/>
          <p:cNvSpPr txBox="1"/>
          <p:nvPr/>
        </p:nvSpPr>
        <p:spPr>
          <a:xfrm>
            <a:off x="3142900" y="75125"/>
            <a:ext cx="170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AutoNum type="arabicPeriod"/>
            </a:pPr>
            <a:r>
              <a:rPr b="1" lang="en" sz="1800"/>
              <a:t>maxHeap</a:t>
            </a:r>
            <a:endParaRPr b="1" sz="1800"/>
          </a:p>
        </p:txBody>
      </p:sp>
      <p:sp>
        <p:nvSpPr>
          <p:cNvPr id="74" name="Google Shape;74;p15"/>
          <p:cNvSpPr/>
          <p:nvPr/>
        </p:nvSpPr>
        <p:spPr>
          <a:xfrm>
            <a:off x="6868000" y="1291950"/>
            <a:ext cx="1179600" cy="119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213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2.你</a:t>
            </a:r>
            <a:r>
              <a:rPr lang="en"/>
              <a:t>能否用heap优化时间比O(nlogn)更快？minHeap</a:t>
            </a:r>
            <a:endParaRPr/>
          </a:p>
        </p:txBody>
      </p:sp>
      <p:pic>
        <p:nvPicPr>
          <p:cNvPr id="80" name="Google Shape;80;p16"/>
          <p:cNvPicPr preferRelativeResize="0"/>
          <p:nvPr/>
        </p:nvPicPr>
        <p:blipFill>
          <a:blip r:embed="rId3">
            <a:alphaModFix/>
          </a:blip>
          <a:stretch>
            <a:fillRect/>
          </a:stretch>
        </p:blipFill>
        <p:spPr>
          <a:xfrm>
            <a:off x="152413" y="2399800"/>
            <a:ext cx="8710017" cy="2546525"/>
          </a:xfrm>
          <a:prstGeom prst="rect">
            <a:avLst/>
          </a:prstGeom>
          <a:noFill/>
          <a:ln>
            <a:noFill/>
          </a:ln>
        </p:spPr>
      </p:pic>
      <p:sp>
        <p:nvSpPr>
          <p:cNvPr id="81" name="Google Shape;81;p16"/>
          <p:cNvSpPr txBox="1"/>
          <p:nvPr/>
        </p:nvSpPr>
        <p:spPr>
          <a:xfrm>
            <a:off x="315663" y="884300"/>
            <a:ext cx="83835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rPr>
              <a:t>可以的，相比较我们把所有数字都放入maxHeap, 这样总体的时间复杂度是nlogn, 我们可以直接开一个size=k的minHeap, 这样我们时间优化为O(nlogk), 空间优化为O(k)，minHeap size大于k的时候我们就把垫底的最小的移除，最后heap中留下的就是我们要求的目标</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59725" y="49375"/>
            <a:ext cx="3837300" cy="84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a:t>
            </a:r>
            <a:r>
              <a:rPr lang="en"/>
              <a:t>能否时间比nlogk再快点？可以的 </a:t>
            </a:r>
            <a:r>
              <a:rPr lang="en"/>
              <a:t>quickSelect</a:t>
            </a:r>
            <a:endParaRPr/>
          </a:p>
          <a:p>
            <a:pPr indent="0" lvl="0" marL="0" rtl="0" algn="l">
              <a:spcBef>
                <a:spcPts val="0"/>
              </a:spcBef>
              <a:spcAft>
                <a:spcPts val="0"/>
              </a:spcAft>
              <a:buNone/>
            </a:pPr>
            <a:r>
              <a:t/>
            </a:r>
            <a:endParaRPr/>
          </a:p>
        </p:txBody>
      </p:sp>
      <p:pic>
        <p:nvPicPr>
          <p:cNvPr id="87" name="Google Shape;87;p17"/>
          <p:cNvPicPr preferRelativeResize="0"/>
          <p:nvPr/>
        </p:nvPicPr>
        <p:blipFill>
          <a:blip r:embed="rId3">
            <a:alphaModFix/>
          </a:blip>
          <a:stretch>
            <a:fillRect/>
          </a:stretch>
        </p:blipFill>
        <p:spPr>
          <a:xfrm>
            <a:off x="0" y="3094300"/>
            <a:ext cx="3430301" cy="1991628"/>
          </a:xfrm>
          <a:prstGeom prst="rect">
            <a:avLst/>
          </a:prstGeom>
          <a:noFill/>
          <a:ln>
            <a:noFill/>
          </a:ln>
        </p:spPr>
      </p:pic>
      <p:pic>
        <p:nvPicPr>
          <p:cNvPr id="88" name="Google Shape;88;p17"/>
          <p:cNvPicPr preferRelativeResize="0"/>
          <p:nvPr/>
        </p:nvPicPr>
        <p:blipFill>
          <a:blip r:embed="rId4">
            <a:alphaModFix/>
          </a:blip>
          <a:stretch>
            <a:fillRect/>
          </a:stretch>
        </p:blipFill>
        <p:spPr>
          <a:xfrm>
            <a:off x="3500565" y="0"/>
            <a:ext cx="5643436" cy="5143501"/>
          </a:xfrm>
          <a:prstGeom prst="rect">
            <a:avLst/>
          </a:prstGeom>
          <a:noFill/>
          <a:ln>
            <a:noFill/>
          </a:ln>
        </p:spPr>
      </p:pic>
      <p:sp>
        <p:nvSpPr>
          <p:cNvPr id="89" name="Google Shape;89;p17"/>
          <p:cNvSpPr txBox="1"/>
          <p:nvPr/>
        </p:nvSpPr>
        <p:spPr>
          <a:xfrm>
            <a:off x="128750" y="1213700"/>
            <a:ext cx="3172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原版题目为215. Kth Largest Element in an Array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我们在sort十讲中已经给过了quickSort的两种模板写法，这里采用for-loop-wall模板</a:t>
            </a:r>
            <a:endParaRPr/>
          </a:p>
        </p:txBody>
      </p:sp>
      <p:sp>
        <p:nvSpPr>
          <p:cNvPr id="90" name="Google Shape;90;p17"/>
          <p:cNvSpPr txBox="1"/>
          <p:nvPr/>
        </p:nvSpPr>
        <p:spPr>
          <a:xfrm>
            <a:off x="6262500" y="3573600"/>
            <a:ext cx="28815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时间复杂度avg O(n)</a:t>
            </a:r>
            <a:endParaRPr sz="1800"/>
          </a:p>
          <a:p>
            <a:pPr indent="0" lvl="0" marL="0" rtl="0" algn="l">
              <a:spcBef>
                <a:spcPts val="0"/>
              </a:spcBef>
              <a:spcAft>
                <a:spcPts val="0"/>
              </a:spcAft>
              <a:buNone/>
            </a:pPr>
            <a:r>
              <a:rPr lang="en" sz="1800"/>
              <a:t>worst case O(n2)</a:t>
            </a:r>
            <a:endParaRPr sz="1800"/>
          </a:p>
          <a:p>
            <a:pPr indent="0" lvl="0" marL="0" rtl="0" algn="l">
              <a:spcBef>
                <a:spcPts val="0"/>
              </a:spcBef>
              <a:spcAft>
                <a:spcPts val="0"/>
              </a:spcAft>
              <a:buNone/>
            </a:pPr>
            <a:r>
              <a:rPr lang="en" sz="1800"/>
              <a:t>可以采用1.random pivot</a:t>
            </a:r>
            <a:endParaRPr sz="1800"/>
          </a:p>
          <a:p>
            <a:pPr indent="0" lvl="0" marL="0" rtl="0" algn="l">
              <a:spcBef>
                <a:spcPts val="0"/>
              </a:spcBef>
              <a:spcAft>
                <a:spcPts val="0"/>
              </a:spcAft>
              <a:buNone/>
            </a:pPr>
            <a:r>
              <a:rPr lang="en" sz="1800"/>
              <a:t>2. shuffle array 来避免worst case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k, n - k </a:t>
            </a:r>
            <a:r>
              <a:rPr lang="en"/>
              <a:t>优化</a:t>
            </a:r>
            <a:endParaRPr/>
          </a:p>
        </p:txBody>
      </p:sp>
      <p:sp>
        <p:nvSpPr>
          <p:cNvPr id="96" name="Google Shape;96;p18"/>
          <p:cNvSpPr txBox="1"/>
          <p:nvPr>
            <p:ph idx="1" type="body"/>
          </p:nvPr>
        </p:nvSpPr>
        <p:spPr>
          <a:xfrm>
            <a:off x="311700" y="1152475"/>
            <a:ext cx="8520600" cy="306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最</a:t>
            </a:r>
            <a:r>
              <a:rPr lang="en"/>
              <a:t>浅显反而最容易让人忽视，我们一开始在下手的一开始就应该去问面试官k的范围大小，与n的比较，如果n=100, 而我们被要求去找最大的99个数，题目就可以转化为找最小的1个数，拿掉这个数字后我们剩下的数字就是所求的答案，这样的话可以保证heap size &lt;= 2, 大大优化时间复杂度</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243475"/>
            <a:ext cx="8520600" cy="109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还能不能比</a:t>
            </a:r>
            <a:r>
              <a:rPr lang="en"/>
              <a:t>avg O(n)更快呢？</a:t>
            </a:r>
            <a:endParaRPr/>
          </a:p>
          <a:p>
            <a:pPr indent="0" lvl="0" marL="0" rtl="0" algn="l">
              <a:spcBef>
                <a:spcPts val="0"/>
              </a:spcBef>
              <a:spcAft>
                <a:spcPts val="0"/>
              </a:spcAft>
              <a:buNone/>
            </a:pPr>
            <a:r>
              <a:rPr lang="en"/>
              <a:t>可以的，使用Bucket Sort 达到严格O(n)</a:t>
            </a:r>
            <a:endParaRPr/>
          </a:p>
        </p:txBody>
      </p:sp>
      <p:pic>
        <p:nvPicPr>
          <p:cNvPr id="102" name="Google Shape;102;p19"/>
          <p:cNvPicPr preferRelativeResize="0"/>
          <p:nvPr/>
        </p:nvPicPr>
        <p:blipFill>
          <a:blip r:embed="rId3">
            <a:alphaModFix/>
          </a:blip>
          <a:stretch>
            <a:fillRect/>
          </a:stretch>
        </p:blipFill>
        <p:spPr>
          <a:xfrm>
            <a:off x="201587" y="1832775"/>
            <a:ext cx="8740826" cy="3310725"/>
          </a:xfrm>
          <a:prstGeom prst="rect">
            <a:avLst/>
          </a:prstGeom>
          <a:noFill/>
          <a:ln>
            <a:noFill/>
          </a:ln>
        </p:spPr>
      </p:pic>
      <p:sp>
        <p:nvSpPr>
          <p:cNvPr id="103" name="Google Shape;103;p19"/>
          <p:cNvSpPr txBox="1"/>
          <p:nvPr/>
        </p:nvSpPr>
        <p:spPr>
          <a:xfrm>
            <a:off x="311700" y="1296650"/>
            <a:ext cx="834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这里套娃题目有 451. Sort Characters By Frequency，这里我们使用frequency作为index</a:t>
            </a:r>
            <a:endParaRPr/>
          </a:p>
          <a:p>
            <a:pPr indent="0" lvl="0" marL="0" rtl="0" algn="l">
              <a:spcBef>
                <a:spcPts val="0"/>
              </a:spcBef>
              <a:spcAft>
                <a:spcPts val="0"/>
              </a:spcAft>
              <a:buNone/>
            </a:pPr>
            <a:r>
              <a:rPr lang="en"/>
              <a:t>不记得bucket sort的同学可以看我们sort十讲里面bucket sort的内容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 </a:t>
            </a:r>
            <a:r>
              <a:rPr lang="en"/>
              <a:t>重复数据很多怎么办？如何优化quickSelect</a:t>
            </a:r>
            <a:endParaRPr/>
          </a:p>
        </p:txBody>
      </p:sp>
      <p:sp>
        <p:nvSpPr>
          <p:cNvPr id="109" name="Google Shape;109;p20"/>
          <p:cNvSpPr txBox="1"/>
          <p:nvPr>
            <p:ph idx="1" type="body"/>
          </p:nvPr>
        </p:nvSpPr>
        <p:spPr>
          <a:xfrm>
            <a:off x="311700" y="1070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我们知道如果重复元素很多的话，quickSelect会退化到n^2的复杂度而如果我们不能用bucketsort的只使用quickSelect我们如何做优化呢？</a:t>
            </a:r>
            <a:endParaRPr sz="1700"/>
          </a:p>
          <a:p>
            <a:pPr indent="0" lvl="0" marL="0" rtl="0" algn="l">
              <a:spcBef>
                <a:spcPts val="1200"/>
              </a:spcBef>
              <a:spcAft>
                <a:spcPts val="0"/>
              </a:spcAft>
              <a:buNone/>
            </a:pPr>
            <a:r>
              <a:rPr lang="en" sz="1700"/>
              <a:t>比如输入            [1,2,3,4,5,6,7,8,9,10,10]</a:t>
            </a:r>
            <a:endParaRPr sz="1700"/>
          </a:p>
          <a:p>
            <a:pPr indent="0" lvl="0" marL="0" rtl="0" algn="l">
              <a:spcBef>
                <a:spcPts val="1200"/>
              </a:spcBef>
              <a:spcAft>
                <a:spcPts val="0"/>
              </a:spcAft>
              <a:buNone/>
            </a:pPr>
            <a:r>
              <a:rPr lang="en" sz="1700"/>
              <a:t>得到出现的频率 [1,1,1,1,1,1,1,1,1, 1, 2]  </a:t>
            </a:r>
            <a:endParaRPr sz="1700"/>
          </a:p>
          <a:p>
            <a:pPr indent="0" lvl="0" marL="0" rtl="0" algn="l">
              <a:spcBef>
                <a:spcPts val="1200"/>
              </a:spcBef>
              <a:spcAft>
                <a:spcPts val="1200"/>
              </a:spcAft>
              <a:buNone/>
            </a:pPr>
            <a:r>
              <a:rPr lang="en" sz="1700"/>
              <a:t>使用常见的的quickSelect单次partition，会对于相同的1仍然做出很多次没有效果的swap操作，这里我们可以通过3 way partition来跳过相同的元素，原型题目为sort color</a:t>
            </a:r>
            <a:endParaRPr sz="1700"/>
          </a:p>
        </p:txBody>
      </p:sp>
      <p:pic>
        <p:nvPicPr>
          <p:cNvPr id="110" name="Google Shape;110;p20"/>
          <p:cNvPicPr preferRelativeResize="0"/>
          <p:nvPr/>
        </p:nvPicPr>
        <p:blipFill>
          <a:blip r:embed="rId3">
            <a:alphaModFix/>
          </a:blip>
          <a:stretch>
            <a:fillRect/>
          </a:stretch>
        </p:blipFill>
        <p:spPr>
          <a:xfrm>
            <a:off x="5344149" y="1425850"/>
            <a:ext cx="3684825" cy="1351650"/>
          </a:xfrm>
          <a:prstGeom prst="rect">
            <a:avLst/>
          </a:prstGeom>
          <a:noFill/>
          <a:ln>
            <a:noFill/>
          </a:ln>
        </p:spPr>
      </p:pic>
      <p:pic>
        <p:nvPicPr>
          <p:cNvPr id="111" name="Google Shape;111;p20"/>
          <p:cNvPicPr preferRelativeResize="0"/>
          <p:nvPr/>
        </p:nvPicPr>
        <p:blipFill>
          <a:blip r:embed="rId4">
            <a:alphaModFix/>
          </a:blip>
          <a:stretch>
            <a:fillRect/>
          </a:stretch>
        </p:blipFill>
        <p:spPr>
          <a:xfrm>
            <a:off x="3617576" y="3614046"/>
            <a:ext cx="5526424" cy="1071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2467659" y="0"/>
            <a:ext cx="6676332" cy="5143501"/>
          </a:xfrm>
          <a:prstGeom prst="rect">
            <a:avLst/>
          </a:prstGeom>
          <a:noFill/>
          <a:ln>
            <a:noFill/>
          </a:ln>
        </p:spPr>
      </p:pic>
      <p:sp>
        <p:nvSpPr>
          <p:cNvPr id="117" name="Google Shape;117;p21"/>
          <p:cNvSpPr txBox="1"/>
          <p:nvPr/>
        </p:nvSpPr>
        <p:spPr>
          <a:xfrm>
            <a:off x="149350" y="866425"/>
            <a:ext cx="2135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类似的思路也可以使用在</a:t>
            </a:r>
            <a:endParaRPr/>
          </a:p>
          <a:p>
            <a:pPr indent="0" lvl="0" marL="0" rtl="0" algn="l">
              <a:spcBef>
                <a:spcPts val="0"/>
              </a:spcBef>
              <a:spcAft>
                <a:spcPts val="0"/>
              </a:spcAft>
              <a:buNone/>
            </a:pPr>
            <a:r>
              <a:rPr lang="en"/>
              <a:t>75. Sort Colors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