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1DFA-E0F6-46C9-A0D4-5EECF83841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1B366A-36C1-46A7-B6E8-9C41804801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39CF26-6920-46C1-89DF-F29DF12AA44A}"/>
              </a:ext>
            </a:extLst>
          </p:cNvPr>
          <p:cNvSpPr>
            <a:spLocks noGrp="1"/>
          </p:cNvSpPr>
          <p:nvPr>
            <p:ph type="dt" sz="half" idx="10"/>
          </p:nvPr>
        </p:nvSpPr>
        <p:spPr/>
        <p:txBody>
          <a:bodyPr/>
          <a:lstStyle/>
          <a:p>
            <a:fld id="{76E30329-F98D-4440-8A41-C9316666016B}" type="datetimeFigureOut">
              <a:rPr lang="en-US" smtClean="0"/>
              <a:t>12/19/2019</a:t>
            </a:fld>
            <a:endParaRPr lang="en-US"/>
          </a:p>
        </p:txBody>
      </p:sp>
      <p:sp>
        <p:nvSpPr>
          <p:cNvPr id="5" name="Footer Placeholder 4">
            <a:extLst>
              <a:ext uri="{FF2B5EF4-FFF2-40B4-BE49-F238E27FC236}">
                <a16:creationId xmlns:a16="http://schemas.microsoft.com/office/drawing/2014/main" id="{2BD0E7C7-11F9-496D-8494-FBA2F8F9F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413D4-350C-4674-86D9-40FA2996F108}"/>
              </a:ext>
            </a:extLst>
          </p:cNvPr>
          <p:cNvSpPr>
            <a:spLocks noGrp="1"/>
          </p:cNvSpPr>
          <p:nvPr>
            <p:ph type="sldNum" sz="quarter" idx="12"/>
          </p:nvPr>
        </p:nvSpPr>
        <p:spPr/>
        <p:txBody>
          <a:bodyPr/>
          <a:lstStyle/>
          <a:p>
            <a:fld id="{A47BB832-E2C3-4028-8447-68AB61A18876}" type="slidenum">
              <a:rPr lang="en-US" smtClean="0"/>
              <a:t>‹#›</a:t>
            </a:fld>
            <a:endParaRPr lang="en-US"/>
          </a:p>
        </p:txBody>
      </p:sp>
    </p:spTree>
    <p:extLst>
      <p:ext uri="{BB962C8B-B14F-4D97-AF65-F5344CB8AC3E}">
        <p14:creationId xmlns:p14="http://schemas.microsoft.com/office/powerpoint/2010/main" val="429446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E53E-35B2-41B8-ABD8-94D70BCEFC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032969-74CD-4B6E-A348-397DE5E41E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E73DC-D211-46BB-A42F-FB915433ED67}"/>
              </a:ext>
            </a:extLst>
          </p:cNvPr>
          <p:cNvSpPr>
            <a:spLocks noGrp="1"/>
          </p:cNvSpPr>
          <p:nvPr>
            <p:ph type="dt" sz="half" idx="10"/>
          </p:nvPr>
        </p:nvSpPr>
        <p:spPr/>
        <p:txBody>
          <a:bodyPr/>
          <a:lstStyle/>
          <a:p>
            <a:fld id="{76E30329-F98D-4440-8A41-C9316666016B}" type="datetimeFigureOut">
              <a:rPr lang="en-US" smtClean="0"/>
              <a:t>12/19/2019</a:t>
            </a:fld>
            <a:endParaRPr lang="en-US"/>
          </a:p>
        </p:txBody>
      </p:sp>
      <p:sp>
        <p:nvSpPr>
          <p:cNvPr id="5" name="Footer Placeholder 4">
            <a:extLst>
              <a:ext uri="{FF2B5EF4-FFF2-40B4-BE49-F238E27FC236}">
                <a16:creationId xmlns:a16="http://schemas.microsoft.com/office/drawing/2014/main" id="{5C30122D-3330-4492-BA4D-689D2FCFA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14CBA-2CE5-468C-94B0-9E892055692E}"/>
              </a:ext>
            </a:extLst>
          </p:cNvPr>
          <p:cNvSpPr>
            <a:spLocks noGrp="1"/>
          </p:cNvSpPr>
          <p:nvPr>
            <p:ph type="sldNum" sz="quarter" idx="12"/>
          </p:nvPr>
        </p:nvSpPr>
        <p:spPr/>
        <p:txBody>
          <a:bodyPr/>
          <a:lstStyle/>
          <a:p>
            <a:fld id="{A47BB832-E2C3-4028-8447-68AB61A18876}" type="slidenum">
              <a:rPr lang="en-US" smtClean="0"/>
              <a:t>‹#›</a:t>
            </a:fld>
            <a:endParaRPr lang="en-US"/>
          </a:p>
        </p:txBody>
      </p:sp>
    </p:spTree>
    <p:extLst>
      <p:ext uri="{BB962C8B-B14F-4D97-AF65-F5344CB8AC3E}">
        <p14:creationId xmlns:p14="http://schemas.microsoft.com/office/powerpoint/2010/main" val="739106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1A6077-A195-4174-96EE-55CE896563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125263-69A2-4000-8D9A-825F25193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43AC6-168E-4AAF-AF9F-A6B8DB04FB22}"/>
              </a:ext>
            </a:extLst>
          </p:cNvPr>
          <p:cNvSpPr>
            <a:spLocks noGrp="1"/>
          </p:cNvSpPr>
          <p:nvPr>
            <p:ph type="dt" sz="half" idx="10"/>
          </p:nvPr>
        </p:nvSpPr>
        <p:spPr/>
        <p:txBody>
          <a:bodyPr/>
          <a:lstStyle/>
          <a:p>
            <a:fld id="{76E30329-F98D-4440-8A41-C9316666016B}" type="datetimeFigureOut">
              <a:rPr lang="en-US" smtClean="0"/>
              <a:t>12/19/2019</a:t>
            </a:fld>
            <a:endParaRPr lang="en-US"/>
          </a:p>
        </p:txBody>
      </p:sp>
      <p:sp>
        <p:nvSpPr>
          <p:cNvPr id="5" name="Footer Placeholder 4">
            <a:extLst>
              <a:ext uri="{FF2B5EF4-FFF2-40B4-BE49-F238E27FC236}">
                <a16:creationId xmlns:a16="http://schemas.microsoft.com/office/drawing/2014/main" id="{8F76CB95-1A36-4A1C-BF0F-13EDF7C62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29FED-2D44-4562-A3CD-196C855FECBD}"/>
              </a:ext>
            </a:extLst>
          </p:cNvPr>
          <p:cNvSpPr>
            <a:spLocks noGrp="1"/>
          </p:cNvSpPr>
          <p:nvPr>
            <p:ph type="sldNum" sz="quarter" idx="12"/>
          </p:nvPr>
        </p:nvSpPr>
        <p:spPr/>
        <p:txBody>
          <a:bodyPr/>
          <a:lstStyle/>
          <a:p>
            <a:fld id="{A47BB832-E2C3-4028-8447-68AB61A18876}" type="slidenum">
              <a:rPr lang="en-US" smtClean="0"/>
              <a:t>‹#›</a:t>
            </a:fld>
            <a:endParaRPr lang="en-US"/>
          </a:p>
        </p:txBody>
      </p:sp>
    </p:spTree>
    <p:extLst>
      <p:ext uri="{BB962C8B-B14F-4D97-AF65-F5344CB8AC3E}">
        <p14:creationId xmlns:p14="http://schemas.microsoft.com/office/powerpoint/2010/main" val="18813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8CD62-A60B-4567-BD65-A51A7AA63D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71165B-428D-4EA1-8A2C-024FEFDE71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3777C-8898-43A5-8CAA-5D4A0378BCFF}"/>
              </a:ext>
            </a:extLst>
          </p:cNvPr>
          <p:cNvSpPr>
            <a:spLocks noGrp="1"/>
          </p:cNvSpPr>
          <p:nvPr>
            <p:ph type="dt" sz="half" idx="10"/>
          </p:nvPr>
        </p:nvSpPr>
        <p:spPr/>
        <p:txBody>
          <a:bodyPr/>
          <a:lstStyle/>
          <a:p>
            <a:fld id="{76E30329-F98D-4440-8A41-C9316666016B}" type="datetimeFigureOut">
              <a:rPr lang="en-US" smtClean="0"/>
              <a:t>12/19/2019</a:t>
            </a:fld>
            <a:endParaRPr lang="en-US"/>
          </a:p>
        </p:txBody>
      </p:sp>
      <p:sp>
        <p:nvSpPr>
          <p:cNvPr id="5" name="Footer Placeholder 4">
            <a:extLst>
              <a:ext uri="{FF2B5EF4-FFF2-40B4-BE49-F238E27FC236}">
                <a16:creationId xmlns:a16="http://schemas.microsoft.com/office/drawing/2014/main" id="{DE893A98-1B18-44A3-B0B2-0B411CFF4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6B83F-3FD9-47D7-BA5A-BE6FB584B074}"/>
              </a:ext>
            </a:extLst>
          </p:cNvPr>
          <p:cNvSpPr>
            <a:spLocks noGrp="1"/>
          </p:cNvSpPr>
          <p:nvPr>
            <p:ph type="sldNum" sz="quarter" idx="12"/>
          </p:nvPr>
        </p:nvSpPr>
        <p:spPr/>
        <p:txBody>
          <a:bodyPr/>
          <a:lstStyle/>
          <a:p>
            <a:fld id="{A47BB832-E2C3-4028-8447-68AB61A18876}" type="slidenum">
              <a:rPr lang="en-US" smtClean="0"/>
              <a:t>‹#›</a:t>
            </a:fld>
            <a:endParaRPr lang="en-US"/>
          </a:p>
        </p:txBody>
      </p:sp>
    </p:spTree>
    <p:extLst>
      <p:ext uri="{BB962C8B-B14F-4D97-AF65-F5344CB8AC3E}">
        <p14:creationId xmlns:p14="http://schemas.microsoft.com/office/powerpoint/2010/main" val="335939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DBEA-14C0-4545-8F71-5A32B96CF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4BD4D-2241-4E61-B9AF-E318CC9C5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C5E2A1-1EED-44FD-B04B-AB14B80A6B65}"/>
              </a:ext>
            </a:extLst>
          </p:cNvPr>
          <p:cNvSpPr>
            <a:spLocks noGrp="1"/>
          </p:cNvSpPr>
          <p:nvPr>
            <p:ph type="dt" sz="half" idx="10"/>
          </p:nvPr>
        </p:nvSpPr>
        <p:spPr/>
        <p:txBody>
          <a:bodyPr/>
          <a:lstStyle/>
          <a:p>
            <a:fld id="{76E30329-F98D-4440-8A41-C9316666016B}" type="datetimeFigureOut">
              <a:rPr lang="en-US" smtClean="0"/>
              <a:t>12/19/2019</a:t>
            </a:fld>
            <a:endParaRPr lang="en-US"/>
          </a:p>
        </p:txBody>
      </p:sp>
      <p:sp>
        <p:nvSpPr>
          <p:cNvPr id="5" name="Footer Placeholder 4">
            <a:extLst>
              <a:ext uri="{FF2B5EF4-FFF2-40B4-BE49-F238E27FC236}">
                <a16:creationId xmlns:a16="http://schemas.microsoft.com/office/drawing/2014/main" id="{220A35BC-882A-4178-B1C9-720E9C699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53689-D200-45BA-A84D-4681F7D1E2C6}"/>
              </a:ext>
            </a:extLst>
          </p:cNvPr>
          <p:cNvSpPr>
            <a:spLocks noGrp="1"/>
          </p:cNvSpPr>
          <p:nvPr>
            <p:ph type="sldNum" sz="quarter" idx="12"/>
          </p:nvPr>
        </p:nvSpPr>
        <p:spPr/>
        <p:txBody>
          <a:bodyPr/>
          <a:lstStyle/>
          <a:p>
            <a:fld id="{A47BB832-E2C3-4028-8447-68AB61A18876}" type="slidenum">
              <a:rPr lang="en-US" smtClean="0"/>
              <a:t>‹#›</a:t>
            </a:fld>
            <a:endParaRPr lang="en-US"/>
          </a:p>
        </p:txBody>
      </p:sp>
    </p:spTree>
    <p:extLst>
      <p:ext uri="{BB962C8B-B14F-4D97-AF65-F5344CB8AC3E}">
        <p14:creationId xmlns:p14="http://schemas.microsoft.com/office/powerpoint/2010/main" val="4265278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BAC0-4A21-4687-BF5B-7250EDF885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B24841-114E-43A3-8A8E-FA0D3DA61C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15F341-35A3-46EA-B9B4-8C2200D039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AE5745-AFB5-45D9-B5FF-CC181BB681BD}"/>
              </a:ext>
            </a:extLst>
          </p:cNvPr>
          <p:cNvSpPr>
            <a:spLocks noGrp="1"/>
          </p:cNvSpPr>
          <p:nvPr>
            <p:ph type="dt" sz="half" idx="10"/>
          </p:nvPr>
        </p:nvSpPr>
        <p:spPr/>
        <p:txBody>
          <a:bodyPr/>
          <a:lstStyle/>
          <a:p>
            <a:fld id="{76E30329-F98D-4440-8A41-C9316666016B}" type="datetimeFigureOut">
              <a:rPr lang="en-US" smtClean="0"/>
              <a:t>12/19/2019</a:t>
            </a:fld>
            <a:endParaRPr lang="en-US"/>
          </a:p>
        </p:txBody>
      </p:sp>
      <p:sp>
        <p:nvSpPr>
          <p:cNvPr id="6" name="Footer Placeholder 5">
            <a:extLst>
              <a:ext uri="{FF2B5EF4-FFF2-40B4-BE49-F238E27FC236}">
                <a16:creationId xmlns:a16="http://schemas.microsoft.com/office/drawing/2014/main" id="{7D985874-27A9-4D20-8D61-1D1D7484D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A31D9A-E175-4355-85D2-A4BAEDF6A57A}"/>
              </a:ext>
            </a:extLst>
          </p:cNvPr>
          <p:cNvSpPr>
            <a:spLocks noGrp="1"/>
          </p:cNvSpPr>
          <p:nvPr>
            <p:ph type="sldNum" sz="quarter" idx="12"/>
          </p:nvPr>
        </p:nvSpPr>
        <p:spPr/>
        <p:txBody>
          <a:bodyPr/>
          <a:lstStyle/>
          <a:p>
            <a:fld id="{A47BB832-E2C3-4028-8447-68AB61A18876}" type="slidenum">
              <a:rPr lang="en-US" smtClean="0"/>
              <a:t>‹#›</a:t>
            </a:fld>
            <a:endParaRPr lang="en-US"/>
          </a:p>
        </p:txBody>
      </p:sp>
    </p:spTree>
    <p:extLst>
      <p:ext uri="{BB962C8B-B14F-4D97-AF65-F5344CB8AC3E}">
        <p14:creationId xmlns:p14="http://schemas.microsoft.com/office/powerpoint/2010/main" val="185341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C6B2-F6A2-43F7-84AB-A4D0B1239B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F82EA3-EAD7-4C63-9856-631A8F15A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D598E6-27F9-4A55-91C9-65C8F9FEF9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7C4603-2BE5-4DA3-A74A-C9FA64C89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E36EEE-42F7-4E05-B58F-0900ADF166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7F25B9-DF18-42BD-B339-02E7F3EC8FFF}"/>
              </a:ext>
            </a:extLst>
          </p:cNvPr>
          <p:cNvSpPr>
            <a:spLocks noGrp="1"/>
          </p:cNvSpPr>
          <p:nvPr>
            <p:ph type="dt" sz="half" idx="10"/>
          </p:nvPr>
        </p:nvSpPr>
        <p:spPr/>
        <p:txBody>
          <a:bodyPr/>
          <a:lstStyle/>
          <a:p>
            <a:fld id="{76E30329-F98D-4440-8A41-C9316666016B}" type="datetimeFigureOut">
              <a:rPr lang="en-US" smtClean="0"/>
              <a:t>12/19/2019</a:t>
            </a:fld>
            <a:endParaRPr lang="en-US"/>
          </a:p>
        </p:txBody>
      </p:sp>
      <p:sp>
        <p:nvSpPr>
          <p:cNvPr id="8" name="Footer Placeholder 7">
            <a:extLst>
              <a:ext uri="{FF2B5EF4-FFF2-40B4-BE49-F238E27FC236}">
                <a16:creationId xmlns:a16="http://schemas.microsoft.com/office/drawing/2014/main" id="{C88761CA-329B-4B45-830D-55EFF10EAA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6497DC-18B6-4A76-8C15-19944F15BDDA}"/>
              </a:ext>
            </a:extLst>
          </p:cNvPr>
          <p:cNvSpPr>
            <a:spLocks noGrp="1"/>
          </p:cNvSpPr>
          <p:nvPr>
            <p:ph type="sldNum" sz="quarter" idx="12"/>
          </p:nvPr>
        </p:nvSpPr>
        <p:spPr/>
        <p:txBody>
          <a:bodyPr/>
          <a:lstStyle/>
          <a:p>
            <a:fld id="{A47BB832-E2C3-4028-8447-68AB61A18876}" type="slidenum">
              <a:rPr lang="en-US" smtClean="0"/>
              <a:t>‹#›</a:t>
            </a:fld>
            <a:endParaRPr lang="en-US"/>
          </a:p>
        </p:txBody>
      </p:sp>
    </p:spTree>
    <p:extLst>
      <p:ext uri="{BB962C8B-B14F-4D97-AF65-F5344CB8AC3E}">
        <p14:creationId xmlns:p14="http://schemas.microsoft.com/office/powerpoint/2010/main" val="99605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2793-6F13-4D9A-8714-E98A45B7E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5EEA27-2CEF-42DC-A8D9-9E9E31C9B716}"/>
              </a:ext>
            </a:extLst>
          </p:cNvPr>
          <p:cNvSpPr>
            <a:spLocks noGrp="1"/>
          </p:cNvSpPr>
          <p:nvPr>
            <p:ph type="dt" sz="half" idx="10"/>
          </p:nvPr>
        </p:nvSpPr>
        <p:spPr/>
        <p:txBody>
          <a:bodyPr/>
          <a:lstStyle/>
          <a:p>
            <a:fld id="{76E30329-F98D-4440-8A41-C9316666016B}" type="datetimeFigureOut">
              <a:rPr lang="en-US" smtClean="0"/>
              <a:t>12/19/2019</a:t>
            </a:fld>
            <a:endParaRPr lang="en-US"/>
          </a:p>
        </p:txBody>
      </p:sp>
      <p:sp>
        <p:nvSpPr>
          <p:cNvPr id="4" name="Footer Placeholder 3">
            <a:extLst>
              <a:ext uri="{FF2B5EF4-FFF2-40B4-BE49-F238E27FC236}">
                <a16:creationId xmlns:a16="http://schemas.microsoft.com/office/drawing/2014/main" id="{BF0D3569-C914-4A11-81AA-670BCC46A6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44F4AA-D6B1-4C2A-908E-F03DF154DFC7}"/>
              </a:ext>
            </a:extLst>
          </p:cNvPr>
          <p:cNvSpPr>
            <a:spLocks noGrp="1"/>
          </p:cNvSpPr>
          <p:nvPr>
            <p:ph type="sldNum" sz="quarter" idx="12"/>
          </p:nvPr>
        </p:nvSpPr>
        <p:spPr/>
        <p:txBody>
          <a:bodyPr/>
          <a:lstStyle/>
          <a:p>
            <a:fld id="{A47BB832-E2C3-4028-8447-68AB61A18876}" type="slidenum">
              <a:rPr lang="en-US" smtClean="0"/>
              <a:t>‹#›</a:t>
            </a:fld>
            <a:endParaRPr lang="en-US"/>
          </a:p>
        </p:txBody>
      </p:sp>
    </p:spTree>
    <p:extLst>
      <p:ext uri="{BB962C8B-B14F-4D97-AF65-F5344CB8AC3E}">
        <p14:creationId xmlns:p14="http://schemas.microsoft.com/office/powerpoint/2010/main" val="2976204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2D2F71-30E6-4788-AA79-4F98859DA7D2}"/>
              </a:ext>
            </a:extLst>
          </p:cNvPr>
          <p:cNvSpPr>
            <a:spLocks noGrp="1"/>
          </p:cNvSpPr>
          <p:nvPr>
            <p:ph type="dt" sz="half" idx="10"/>
          </p:nvPr>
        </p:nvSpPr>
        <p:spPr/>
        <p:txBody>
          <a:bodyPr/>
          <a:lstStyle/>
          <a:p>
            <a:fld id="{76E30329-F98D-4440-8A41-C9316666016B}" type="datetimeFigureOut">
              <a:rPr lang="en-US" smtClean="0"/>
              <a:t>12/19/2019</a:t>
            </a:fld>
            <a:endParaRPr lang="en-US"/>
          </a:p>
        </p:txBody>
      </p:sp>
      <p:sp>
        <p:nvSpPr>
          <p:cNvPr id="3" name="Footer Placeholder 2">
            <a:extLst>
              <a:ext uri="{FF2B5EF4-FFF2-40B4-BE49-F238E27FC236}">
                <a16:creationId xmlns:a16="http://schemas.microsoft.com/office/drawing/2014/main" id="{BBC9F572-FC1A-408F-BB20-3D74801A19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F89DAA-D4C6-47F3-A81E-D37D2F09C1DF}"/>
              </a:ext>
            </a:extLst>
          </p:cNvPr>
          <p:cNvSpPr>
            <a:spLocks noGrp="1"/>
          </p:cNvSpPr>
          <p:nvPr>
            <p:ph type="sldNum" sz="quarter" idx="12"/>
          </p:nvPr>
        </p:nvSpPr>
        <p:spPr/>
        <p:txBody>
          <a:bodyPr/>
          <a:lstStyle/>
          <a:p>
            <a:fld id="{A47BB832-E2C3-4028-8447-68AB61A18876}" type="slidenum">
              <a:rPr lang="en-US" smtClean="0"/>
              <a:t>‹#›</a:t>
            </a:fld>
            <a:endParaRPr lang="en-US"/>
          </a:p>
        </p:txBody>
      </p:sp>
    </p:spTree>
    <p:extLst>
      <p:ext uri="{BB962C8B-B14F-4D97-AF65-F5344CB8AC3E}">
        <p14:creationId xmlns:p14="http://schemas.microsoft.com/office/powerpoint/2010/main" val="22333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BDF1-BA03-4D68-8A9F-E394FCFB97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90E502-2797-4820-BBF0-68F251313E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7F9AA3-D424-49AA-A00D-D36D60002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49789-9C08-4711-AA39-D7A65D4DA3CF}"/>
              </a:ext>
            </a:extLst>
          </p:cNvPr>
          <p:cNvSpPr>
            <a:spLocks noGrp="1"/>
          </p:cNvSpPr>
          <p:nvPr>
            <p:ph type="dt" sz="half" idx="10"/>
          </p:nvPr>
        </p:nvSpPr>
        <p:spPr/>
        <p:txBody>
          <a:bodyPr/>
          <a:lstStyle/>
          <a:p>
            <a:fld id="{76E30329-F98D-4440-8A41-C9316666016B}" type="datetimeFigureOut">
              <a:rPr lang="en-US" smtClean="0"/>
              <a:t>12/19/2019</a:t>
            </a:fld>
            <a:endParaRPr lang="en-US"/>
          </a:p>
        </p:txBody>
      </p:sp>
      <p:sp>
        <p:nvSpPr>
          <p:cNvPr id="6" name="Footer Placeholder 5">
            <a:extLst>
              <a:ext uri="{FF2B5EF4-FFF2-40B4-BE49-F238E27FC236}">
                <a16:creationId xmlns:a16="http://schemas.microsoft.com/office/drawing/2014/main" id="{516D3620-0D09-46F1-8007-039052F0F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3D3A7-8EDF-42B5-A67B-07C99CEB79F1}"/>
              </a:ext>
            </a:extLst>
          </p:cNvPr>
          <p:cNvSpPr>
            <a:spLocks noGrp="1"/>
          </p:cNvSpPr>
          <p:nvPr>
            <p:ph type="sldNum" sz="quarter" idx="12"/>
          </p:nvPr>
        </p:nvSpPr>
        <p:spPr/>
        <p:txBody>
          <a:bodyPr/>
          <a:lstStyle/>
          <a:p>
            <a:fld id="{A47BB832-E2C3-4028-8447-68AB61A18876}" type="slidenum">
              <a:rPr lang="en-US" smtClean="0"/>
              <a:t>‹#›</a:t>
            </a:fld>
            <a:endParaRPr lang="en-US"/>
          </a:p>
        </p:txBody>
      </p:sp>
    </p:spTree>
    <p:extLst>
      <p:ext uri="{BB962C8B-B14F-4D97-AF65-F5344CB8AC3E}">
        <p14:creationId xmlns:p14="http://schemas.microsoft.com/office/powerpoint/2010/main" val="1014286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8CA0-BED3-4DB6-A7C8-AA4BABFEDD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061F92-E21B-46B9-89E2-C6EEE78D36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AE4E7D-3EC6-40D4-8CF4-CB45CCE4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53C6E-D63A-44AF-A1ED-D590D061DB37}"/>
              </a:ext>
            </a:extLst>
          </p:cNvPr>
          <p:cNvSpPr>
            <a:spLocks noGrp="1"/>
          </p:cNvSpPr>
          <p:nvPr>
            <p:ph type="dt" sz="half" idx="10"/>
          </p:nvPr>
        </p:nvSpPr>
        <p:spPr/>
        <p:txBody>
          <a:bodyPr/>
          <a:lstStyle/>
          <a:p>
            <a:fld id="{76E30329-F98D-4440-8A41-C9316666016B}" type="datetimeFigureOut">
              <a:rPr lang="en-US" smtClean="0"/>
              <a:t>12/19/2019</a:t>
            </a:fld>
            <a:endParaRPr lang="en-US"/>
          </a:p>
        </p:txBody>
      </p:sp>
      <p:sp>
        <p:nvSpPr>
          <p:cNvPr id="6" name="Footer Placeholder 5">
            <a:extLst>
              <a:ext uri="{FF2B5EF4-FFF2-40B4-BE49-F238E27FC236}">
                <a16:creationId xmlns:a16="http://schemas.microsoft.com/office/drawing/2014/main" id="{198E2026-398D-46B5-8968-627208305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B44F37-A4F5-494C-BB98-976F24DECDC5}"/>
              </a:ext>
            </a:extLst>
          </p:cNvPr>
          <p:cNvSpPr>
            <a:spLocks noGrp="1"/>
          </p:cNvSpPr>
          <p:nvPr>
            <p:ph type="sldNum" sz="quarter" idx="12"/>
          </p:nvPr>
        </p:nvSpPr>
        <p:spPr/>
        <p:txBody>
          <a:bodyPr/>
          <a:lstStyle/>
          <a:p>
            <a:fld id="{A47BB832-E2C3-4028-8447-68AB61A18876}" type="slidenum">
              <a:rPr lang="en-US" smtClean="0"/>
              <a:t>‹#›</a:t>
            </a:fld>
            <a:endParaRPr lang="en-US"/>
          </a:p>
        </p:txBody>
      </p:sp>
    </p:spTree>
    <p:extLst>
      <p:ext uri="{BB962C8B-B14F-4D97-AF65-F5344CB8AC3E}">
        <p14:creationId xmlns:p14="http://schemas.microsoft.com/office/powerpoint/2010/main" val="3316718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101CC3-721A-4FAE-9FB1-9A2124F13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9B66B9-4CC8-44CE-8868-435306C3D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72A83-CD0D-46A5-85DE-723078C63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30329-F98D-4440-8A41-C9316666016B}" type="datetimeFigureOut">
              <a:rPr lang="en-US" smtClean="0"/>
              <a:t>12/19/2019</a:t>
            </a:fld>
            <a:endParaRPr lang="en-US"/>
          </a:p>
        </p:txBody>
      </p:sp>
      <p:sp>
        <p:nvSpPr>
          <p:cNvPr id="5" name="Footer Placeholder 4">
            <a:extLst>
              <a:ext uri="{FF2B5EF4-FFF2-40B4-BE49-F238E27FC236}">
                <a16:creationId xmlns:a16="http://schemas.microsoft.com/office/drawing/2014/main" id="{E4BD4340-95D7-4D0D-A80A-66E482432E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876F3F-06BB-4BB6-8412-C3881C7658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BB832-E2C3-4028-8447-68AB61A18876}" type="slidenum">
              <a:rPr lang="en-US" smtClean="0"/>
              <a:t>‹#›</a:t>
            </a:fld>
            <a:endParaRPr lang="en-US"/>
          </a:p>
        </p:txBody>
      </p:sp>
    </p:spTree>
    <p:extLst>
      <p:ext uri="{BB962C8B-B14F-4D97-AF65-F5344CB8AC3E}">
        <p14:creationId xmlns:p14="http://schemas.microsoft.com/office/powerpoint/2010/main" val="77304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ityofmadison.maps.arcgis.com/home/webmap/viewer.html?webmap=65608cc71b924f82965b83daaccf99a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0754-54B1-49CD-B2A5-5915101C5544}"/>
              </a:ext>
            </a:extLst>
          </p:cNvPr>
          <p:cNvSpPr>
            <a:spLocks noGrp="1"/>
          </p:cNvSpPr>
          <p:nvPr>
            <p:ph type="ctrTitle"/>
          </p:nvPr>
        </p:nvSpPr>
        <p:spPr>
          <a:xfrm>
            <a:off x="1643849" y="2838427"/>
            <a:ext cx="8316898" cy="1181145"/>
          </a:xfrm>
        </p:spPr>
        <p:txBody>
          <a:bodyPr>
            <a:normAutofit fontScale="90000"/>
          </a:bodyPr>
          <a:lstStyle/>
          <a:p>
            <a:r>
              <a:rPr lang="en-US" dirty="0"/>
              <a:t>Selecting optimal sites for Lime scooter in Dane County</a:t>
            </a:r>
          </a:p>
        </p:txBody>
      </p:sp>
      <p:sp>
        <p:nvSpPr>
          <p:cNvPr id="3" name="Subtitle 2">
            <a:extLst>
              <a:ext uri="{FF2B5EF4-FFF2-40B4-BE49-F238E27FC236}">
                <a16:creationId xmlns:a16="http://schemas.microsoft.com/office/drawing/2014/main" id="{F6968E86-B8A1-4084-AA3C-DB4C2CF99386}"/>
              </a:ext>
            </a:extLst>
          </p:cNvPr>
          <p:cNvSpPr>
            <a:spLocks noGrp="1"/>
          </p:cNvSpPr>
          <p:nvPr>
            <p:ph type="subTitle" idx="1"/>
          </p:nvPr>
        </p:nvSpPr>
        <p:spPr>
          <a:xfrm>
            <a:off x="1523999" y="4305398"/>
            <a:ext cx="9144000" cy="519575"/>
          </a:xfrm>
        </p:spPr>
        <p:txBody>
          <a:bodyPr/>
          <a:lstStyle/>
          <a:p>
            <a:r>
              <a:rPr lang="en-US" dirty="0"/>
              <a:t>Ziqian Deng</a:t>
            </a:r>
          </a:p>
        </p:txBody>
      </p:sp>
      <p:pic>
        <p:nvPicPr>
          <p:cNvPr id="1026" name="Picture 2" descr="Image result for lime">
            <a:extLst>
              <a:ext uri="{FF2B5EF4-FFF2-40B4-BE49-F238E27FC236}">
                <a16:creationId xmlns:a16="http://schemas.microsoft.com/office/drawing/2014/main" id="{75C6A68E-B12B-4636-BE24-1EDB4D795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84" y="455136"/>
            <a:ext cx="3615800" cy="133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061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E6C9-F29E-43D7-BAF4-53B1489258D7}"/>
              </a:ext>
            </a:extLst>
          </p:cNvPr>
          <p:cNvSpPr>
            <a:spLocks noGrp="1"/>
          </p:cNvSpPr>
          <p:nvPr>
            <p:ph type="title"/>
          </p:nvPr>
        </p:nvSpPr>
        <p:spPr>
          <a:xfrm>
            <a:off x="838200" y="365126"/>
            <a:ext cx="10515600" cy="993158"/>
          </a:xfrm>
        </p:spPr>
        <p:txBody>
          <a:bodyPr>
            <a:normAutofit/>
          </a:bodyPr>
          <a:lstStyle/>
          <a:p>
            <a:r>
              <a:rPr lang="en-US" dirty="0"/>
              <a:t>Visualization for the optimal routing</a:t>
            </a:r>
          </a:p>
        </p:txBody>
      </p:sp>
      <p:pic>
        <p:nvPicPr>
          <p:cNvPr id="3" name="Picture 2">
            <a:extLst>
              <a:ext uri="{FF2B5EF4-FFF2-40B4-BE49-F238E27FC236}">
                <a16:creationId xmlns:a16="http://schemas.microsoft.com/office/drawing/2014/main" id="{A2E2ED88-67FC-483C-8104-972AB6C27549}"/>
              </a:ext>
            </a:extLst>
          </p:cNvPr>
          <p:cNvPicPr>
            <a:picLocks noChangeAspect="1"/>
          </p:cNvPicPr>
          <p:nvPr/>
        </p:nvPicPr>
        <p:blipFill>
          <a:blip r:embed="rId2"/>
          <a:stretch>
            <a:fillRect/>
          </a:stretch>
        </p:blipFill>
        <p:spPr>
          <a:xfrm>
            <a:off x="0" y="1123950"/>
            <a:ext cx="12192000" cy="5734050"/>
          </a:xfrm>
          <a:prstGeom prst="rect">
            <a:avLst/>
          </a:prstGeom>
        </p:spPr>
      </p:pic>
    </p:spTree>
    <p:extLst>
      <p:ext uri="{BB962C8B-B14F-4D97-AF65-F5344CB8AC3E}">
        <p14:creationId xmlns:p14="http://schemas.microsoft.com/office/powerpoint/2010/main" val="22191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E6C9-F29E-43D7-BAF4-53B1489258D7}"/>
              </a:ext>
            </a:extLst>
          </p:cNvPr>
          <p:cNvSpPr>
            <a:spLocks noGrp="1"/>
          </p:cNvSpPr>
          <p:nvPr>
            <p:ph type="title"/>
          </p:nvPr>
        </p:nvSpPr>
        <p:spPr/>
        <p:txBody>
          <a:bodyPr>
            <a:normAutofit/>
          </a:bodyPr>
          <a:lstStyle/>
          <a:p>
            <a:r>
              <a:rPr lang="en-US" dirty="0"/>
              <a:t>Conclusion</a:t>
            </a:r>
          </a:p>
        </p:txBody>
      </p:sp>
      <p:sp>
        <p:nvSpPr>
          <p:cNvPr id="4" name="TextBox 3">
            <a:extLst>
              <a:ext uri="{FF2B5EF4-FFF2-40B4-BE49-F238E27FC236}">
                <a16:creationId xmlns:a16="http://schemas.microsoft.com/office/drawing/2014/main" id="{2EE214CB-2036-4D35-A420-C1B59EBA5F5C}"/>
              </a:ext>
            </a:extLst>
          </p:cNvPr>
          <p:cNvSpPr txBox="1"/>
          <p:nvPr/>
        </p:nvSpPr>
        <p:spPr>
          <a:xfrm>
            <a:off x="362063" y="1699565"/>
            <a:ext cx="382819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Necessity for leverage Python:</a:t>
            </a:r>
          </a:p>
          <a:p>
            <a:r>
              <a:rPr lang="en-US" dirty="0"/>
              <a:t>The solver Pyomo and Google OR-Tools provide better optimization than Excel, and other packages in Python enable us to visualize the optimal solution easily.</a:t>
            </a:r>
          </a:p>
          <a:p>
            <a:endParaRPr lang="en-US" dirty="0"/>
          </a:p>
          <a:p>
            <a:pPr marL="285750" indent="-285750">
              <a:buFont typeface="Arial" panose="020B0604020202020204" pitchFamily="34" charset="0"/>
              <a:buChar char="•"/>
            </a:pPr>
            <a:r>
              <a:rPr lang="en-US" dirty="0"/>
              <a:t>Project construction:</a:t>
            </a:r>
          </a:p>
          <a:p>
            <a:r>
              <a:rPr lang="en-US" dirty="0"/>
              <a:t>The files include a Excel that illustrate a toy instance of the set packing problem, and the optimization for Lime is processed on Python.</a:t>
            </a:r>
          </a:p>
          <a:p>
            <a:pPr marL="285750" indent="-285750">
              <a:buFont typeface="Arial" panose="020B0604020202020204" pitchFamily="34" charset="0"/>
              <a:buChar char="•"/>
            </a:pPr>
            <a:endParaRPr lang="en-US" dirty="0"/>
          </a:p>
        </p:txBody>
      </p:sp>
      <p:pic>
        <p:nvPicPr>
          <p:cNvPr id="5122" name="Picture 2" descr="Image result for Lime scooter">
            <a:extLst>
              <a:ext uri="{FF2B5EF4-FFF2-40B4-BE49-F238E27FC236}">
                <a16:creationId xmlns:a16="http://schemas.microsoft.com/office/drawing/2014/main" id="{6EB8D41A-67AA-4E33-AEA4-8F1EF7CEC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462" y="1875002"/>
            <a:ext cx="5942121" cy="3342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5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C6B3-E96C-4F2C-B4A0-1EDDE1A8BF11}"/>
              </a:ext>
            </a:extLst>
          </p:cNvPr>
          <p:cNvSpPr>
            <a:spLocks noGrp="1"/>
          </p:cNvSpPr>
          <p:nvPr>
            <p:ph type="title"/>
          </p:nvPr>
        </p:nvSpPr>
        <p:spPr>
          <a:xfrm>
            <a:off x="190315" y="347370"/>
            <a:ext cx="6400985" cy="975403"/>
          </a:xfrm>
        </p:spPr>
        <p:txBody>
          <a:bodyPr>
            <a:normAutofit fontScale="90000"/>
          </a:bodyPr>
          <a:lstStyle/>
          <a:p>
            <a:r>
              <a:rPr lang="en-US" dirty="0"/>
              <a:t>Introduction to the company</a:t>
            </a:r>
          </a:p>
        </p:txBody>
      </p:sp>
      <p:sp>
        <p:nvSpPr>
          <p:cNvPr id="3" name="Content Placeholder 2">
            <a:extLst>
              <a:ext uri="{FF2B5EF4-FFF2-40B4-BE49-F238E27FC236}">
                <a16:creationId xmlns:a16="http://schemas.microsoft.com/office/drawing/2014/main" id="{7FC3ABCD-C431-4491-99E0-FA0D2A46FE6D}"/>
              </a:ext>
            </a:extLst>
          </p:cNvPr>
          <p:cNvSpPr>
            <a:spLocks noGrp="1"/>
          </p:cNvSpPr>
          <p:nvPr>
            <p:ph idx="1"/>
          </p:nvPr>
        </p:nvSpPr>
        <p:spPr>
          <a:xfrm>
            <a:off x="5202314" y="1482571"/>
            <a:ext cx="6989686" cy="4694392"/>
          </a:xfrm>
        </p:spPr>
        <p:txBody>
          <a:bodyPr>
            <a:normAutofit/>
          </a:bodyPr>
          <a:lstStyle/>
          <a:p>
            <a:r>
              <a:rPr lang="en-US" sz="2400" dirty="0"/>
              <a:t>Lime, formerly LimeBike, is a transportation company based in the United States. </a:t>
            </a:r>
          </a:p>
          <a:p>
            <a:r>
              <a:rPr lang="en-US" sz="2400" dirty="0"/>
              <a:t>It runs electric scooters, electric bikes, normal pedal bikes and car sharing systems in various cities around the world.</a:t>
            </a:r>
          </a:p>
          <a:p>
            <a:r>
              <a:rPr lang="en-US" sz="2400" dirty="0"/>
              <a:t>Lime is considered as No.1 electric scooter and bike sharing app. … </a:t>
            </a:r>
          </a:p>
          <a:p>
            <a:r>
              <a:rPr lang="en-US" sz="2400" dirty="0"/>
              <a:t>“With Lime, you'll never have to worry about traffic or finding a parking station, and you can leave your ride safely at your destination for a fraction of the cost of a taxi or a ride share”</a:t>
            </a:r>
          </a:p>
        </p:txBody>
      </p:sp>
      <p:pic>
        <p:nvPicPr>
          <p:cNvPr id="2050" name="Picture 2" descr="Image result for Lime scooter">
            <a:extLst>
              <a:ext uri="{FF2B5EF4-FFF2-40B4-BE49-F238E27FC236}">
                <a16:creationId xmlns:a16="http://schemas.microsoft.com/office/drawing/2014/main" id="{9A76ED10-83BC-433D-BD4B-A829EAA81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15" y="1414463"/>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74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BFF2-F02E-4A7F-BBC5-1F8A886990CA}"/>
              </a:ext>
            </a:extLst>
          </p:cNvPr>
          <p:cNvSpPr>
            <a:spLocks noGrp="1"/>
          </p:cNvSpPr>
          <p:nvPr>
            <p:ph type="title"/>
          </p:nvPr>
        </p:nvSpPr>
        <p:spPr>
          <a:xfrm>
            <a:off x="420945" y="214199"/>
            <a:ext cx="6423734" cy="922137"/>
          </a:xfrm>
        </p:spPr>
        <p:txBody>
          <a:bodyPr/>
          <a:lstStyle/>
          <a:p>
            <a:r>
              <a:rPr lang="en-US" dirty="0"/>
              <a:t>Introduction to the project</a:t>
            </a:r>
          </a:p>
        </p:txBody>
      </p:sp>
      <p:sp>
        <p:nvSpPr>
          <p:cNvPr id="3" name="Content Placeholder 2">
            <a:extLst>
              <a:ext uri="{FF2B5EF4-FFF2-40B4-BE49-F238E27FC236}">
                <a16:creationId xmlns:a16="http://schemas.microsoft.com/office/drawing/2014/main" id="{DCDB86DF-F735-4536-BA33-CE15C418EFA3}"/>
              </a:ext>
            </a:extLst>
          </p:cNvPr>
          <p:cNvSpPr>
            <a:spLocks noGrp="1"/>
          </p:cNvSpPr>
          <p:nvPr>
            <p:ph idx="1"/>
          </p:nvPr>
        </p:nvSpPr>
        <p:spPr>
          <a:xfrm>
            <a:off x="6871315" y="1615736"/>
            <a:ext cx="5249663" cy="4561227"/>
          </a:xfrm>
        </p:spPr>
        <p:txBody>
          <a:bodyPr>
            <a:normAutofit lnSpcReduction="10000"/>
          </a:bodyPr>
          <a:lstStyle/>
          <a:p>
            <a:r>
              <a:rPr lang="en-US" sz="2400" dirty="0"/>
              <a:t>Lime has already covered many cities across the United State, however, it hasn't reached out any city in Wisconsin.</a:t>
            </a:r>
          </a:p>
          <a:p>
            <a:r>
              <a:rPr lang="en-US" sz="2400" dirty="0"/>
              <a:t>Since we have witnessed its great popularity, Lime is believed to expanding the business to Wisconsin.</a:t>
            </a:r>
          </a:p>
          <a:p>
            <a:r>
              <a:rPr lang="en-US" sz="2400" dirty="0"/>
              <a:t>The goal of the project is to simulate the campaign in Dane County in Wisconsin, to find the potential sites for Lime to arrange the scooters and to build a model to solve the Vehicles Routing Problem for later use.</a:t>
            </a:r>
          </a:p>
        </p:txBody>
      </p:sp>
      <p:pic>
        <p:nvPicPr>
          <p:cNvPr id="4" name="Picture 3">
            <a:extLst>
              <a:ext uri="{FF2B5EF4-FFF2-40B4-BE49-F238E27FC236}">
                <a16:creationId xmlns:a16="http://schemas.microsoft.com/office/drawing/2014/main" id="{50CA6321-AECE-4D2B-8CA0-7E0807E0C5DD}"/>
              </a:ext>
            </a:extLst>
          </p:cNvPr>
          <p:cNvPicPr>
            <a:picLocks noChangeAspect="1"/>
          </p:cNvPicPr>
          <p:nvPr/>
        </p:nvPicPr>
        <p:blipFill>
          <a:blip r:embed="rId2"/>
          <a:stretch>
            <a:fillRect/>
          </a:stretch>
        </p:blipFill>
        <p:spPr>
          <a:xfrm>
            <a:off x="71021" y="952591"/>
            <a:ext cx="6658252" cy="3131459"/>
          </a:xfrm>
          <a:prstGeom prst="rect">
            <a:avLst/>
          </a:prstGeom>
        </p:spPr>
      </p:pic>
      <p:pic>
        <p:nvPicPr>
          <p:cNvPr id="5" name="Picture 4">
            <a:extLst>
              <a:ext uri="{FF2B5EF4-FFF2-40B4-BE49-F238E27FC236}">
                <a16:creationId xmlns:a16="http://schemas.microsoft.com/office/drawing/2014/main" id="{530E8EA8-17B7-472F-B0A4-72563C1EC093}"/>
              </a:ext>
            </a:extLst>
          </p:cNvPr>
          <p:cNvPicPr>
            <a:picLocks noChangeAspect="1"/>
          </p:cNvPicPr>
          <p:nvPr/>
        </p:nvPicPr>
        <p:blipFill>
          <a:blip r:embed="rId3"/>
          <a:stretch>
            <a:fillRect/>
          </a:stretch>
        </p:blipFill>
        <p:spPr>
          <a:xfrm>
            <a:off x="0" y="3621746"/>
            <a:ext cx="6729273" cy="3164861"/>
          </a:xfrm>
          <a:prstGeom prst="rect">
            <a:avLst/>
          </a:prstGeom>
        </p:spPr>
      </p:pic>
    </p:spTree>
    <p:extLst>
      <p:ext uri="{BB962C8B-B14F-4D97-AF65-F5344CB8AC3E}">
        <p14:creationId xmlns:p14="http://schemas.microsoft.com/office/powerpoint/2010/main" val="407790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E6C9-F29E-43D7-BAF4-53B1489258D7}"/>
              </a:ext>
            </a:extLst>
          </p:cNvPr>
          <p:cNvSpPr>
            <a:spLocks noGrp="1"/>
          </p:cNvSpPr>
          <p:nvPr>
            <p:ph type="title"/>
          </p:nvPr>
        </p:nvSpPr>
        <p:spPr/>
        <p:txBody>
          <a:bodyPr>
            <a:normAutofit/>
          </a:bodyPr>
          <a:lstStyle/>
          <a:p>
            <a:r>
              <a:rPr lang="en-US" dirty="0"/>
              <a:t>Methodology --- Set Packing Problem</a:t>
            </a:r>
          </a:p>
        </p:txBody>
      </p:sp>
      <p:pic>
        <p:nvPicPr>
          <p:cNvPr id="4098" name="Picture 2" descr="Image result for Lime scooter">
            <a:extLst>
              <a:ext uri="{FF2B5EF4-FFF2-40B4-BE49-F238E27FC236}">
                <a16:creationId xmlns:a16="http://schemas.microsoft.com/office/drawing/2014/main" id="{C6AE6873-221E-4D80-89BF-FDC3E99D01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99152" y="2506662"/>
            <a:ext cx="6150301"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EE214CB-2036-4D35-A420-C1B59EBA5F5C}"/>
              </a:ext>
            </a:extLst>
          </p:cNvPr>
          <p:cNvSpPr txBox="1"/>
          <p:nvPr/>
        </p:nvSpPr>
        <p:spPr>
          <a:xfrm>
            <a:off x="655025" y="2044997"/>
            <a:ext cx="523782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major part of the project can be considered as a </a:t>
            </a:r>
            <a:r>
              <a:rPr lang="en-US" b="1" dirty="0"/>
              <a:t>Set Packing Problem</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First, we need to simulate a list of potential sites in Dane County for Lime scooters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Then we will set the allocation constraints to separate sites by </a:t>
            </a:r>
            <a:r>
              <a:rPr lang="en-US" b="1" dirty="0"/>
              <a:t>at least 0.5 </a:t>
            </a:r>
            <a:r>
              <a:rPr lang="en-US" dirty="0"/>
              <a:t>km to avoid cannibalizing demand.</a:t>
            </a:r>
          </a:p>
        </p:txBody>
      </p:sp>
    </p:spTree>
    <p:extLst>
      <p:ext uri="{BB962C8B-B14F-4D97-AF65-F5344CB8AC3E}">
        <p14:creationId xmlns:p14="http://schemas.microsoft.com/office/powerpoint/2010/main" val="42085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E6C9-F29E-43D7-BAF4-53B1489258D7}"/>
              </a:ext>
            </a:extLst>
          </p:cNvPr>
          <p:cNvSpPr>
            <a:spLocks noGrp="1"/>
          </p:cNvSpPr>
          <p:nvPr>
            <p:ph type="title"/>
          </p:nvPr>
        </p:nvSpPr>
        <p:spPr/>
        <p:txBody>
          <a:bodyPr>
            <a:normAutofit/>
          </a:bodyPr>
          <a:lstStyle/>
          <a:p>
            <a:r>
              <a:rPr lang="en-US" dirty="0"/>
              <a:t>Methodology --- Vehicles Routing Problem</a:t>
            </a:r>
          </a:p>
        </p:txBody>
      </p:sp>
      <p:pic>
        <p:nvPicPr>
          <p:cNvPr id="4098" name="Picture 2" descr="Image result for Lime scooter">
            <a:extLst>
              <a:ext uri="{FF2B5EF4-FFF2-40B4-BE49-F238E27FC236}">
                <a16:creationId xmlns:a16="http://schemas.microsoft.com/office/drawing/2014/main" id="{C6AE6873-221E-4D80-89BF-FDC3E99D01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99152" y="2506662"/>
            <a:ext cx="6150301"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EE214CB-2036-4D35-A420-C1B59EBA5F5C}"/>
              </a:ext>
            </a:extLst>
          </p:cNvPr>
          <p:cNvSpPr txBox="1"/>
          <p:nvPr/>
        </p:nvSpPr>
        <p:spPr>
          <a:xfrm>
            <a:off x="655024" y="2044997"/>
            <a:ext cx="54409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other part of the project is a </a:t>
            </a:r>
            <a:r>
              <a:rPr lang="en-US" b="1" dirty="0"/>
              <a:t>Vehicles Routing Problem (VRP)</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will use the optimal solution from the first part and solve a simulated VRP for Lime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first problem is solved by </a:t>
            </a:r>
            <a:r>
              <a:rPr lang="en-US" b="1" dirty="0"/>
              <a:t>Pyomo</a:t>
            </a:r>
            <a:r>
              <a:rPr lang="en-US" dirty="0"/>
              <a:t> and the second one is solved by </a:t>
            </a:r>
            <a:r>
              <a:rPr lang="en-US" b="1" dirty="0"/>
              <a:t>Google OR-Tools</a:t>
            </a:r>
            <a:r>
              <a:rPr lang="en-US" dirty="0"/>
              <a:t>.</a:t>
            </a:r>
          </a:p>
        </p:txBody>
      </p:sp>
    </p:spTree>
    <p:extLst>
      <p:ext uri="{BB962C8B-B14F-4D97-AF65-F5344CB8AC3E}">
        <p14:creationId xmlns:p14="http://schemas.microsoft.com/office/powerpoint/2010/main" val="46336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E6C9-F29E-43D7-BAF4-53B1489258D7}"/>
              </a:ext>
            </a:extLst>
          </p:cNvPr>
          <p:cNvSpPr>
            <a:spLocks noGrp="1"/>
          </p:cNvSpPr>
          <p:nvPr>
            <p:ph type="title"/>
          </p:nvPr>
        </p:nvSpPr>
        <p:spPr/>
        <p:txBody>
          <a:bodyPr>
            <a:normAutofit/>
          </a:bodyPr>
          <a:lstStyle/>
          <a:p>
            <a:r>
              <a:rPr lang="en-US" dirty="0"/>
              <a:t>Set Packing Problem</a:t>
            </a:r>
          </a:p>
        </p:txBody>
      </p:sp>
      <p:sp>
        <p:nvSpPr>
          <p:cNvPr id="4" name="TextBox 3">
            <a:extLst>
              <a:ext uri="{FF2B5EF4-FFF2-40B4-BE49-F238E27FC236}">
                <a16:creationId xmlns:a16="http://schemas.microsoft.com/office/drawing/2014/main" id="{2EE214CB-2036-4D35-A420-C1B59EBA5F5C}"/>
              </a:ext>
            </a:extLst>
          </p:cNvPr>
          <p:cNvSpPr txBox="1"/>
          <p:nvPr/>
        </p:nvSpPr>
        <p:spPr>
          <a:xfrm>
            <a:off x="362062" y="1690688"/>
            <a:ext cx="4121161" cy="3924151"/>
          </a:xfrm>
          <a:prstGeom prst="rect">
            <a:avLst/>
          </a:prstGeom>
          <a:noFill/>
        </p:spPr>
        <p:txBody>
          <a:bodyPr wrap="square" rtlCol="0">
            <a:spAutoFit/>
          </a:bodyPr>
          <a:lstStyle/>
          <a:p>
            <a:pPr marL="285750" indent="-285750">
              <a:buFont typeface="Arial" panose="020B0604020202020204" pitchFamily="34" charset="0"/>
              <a:buChar char="•"/>
            </a:pPr>
            <a:r>
              <a:rPr lang="en-US" b="1" dirty="0"/>
              <a:t>Simulation sites</a:t>
            </a:r>
            <a:r>
              <a:rPr lang="en-US" dirty="0"/>
              <a:t>: To find the potential sites for Lime scooters, we will refer to the BCycle sites in Dane County. </a:t>
            </a:r>
            <a:r>
              <a:rPr lang="en-US" sz="1100" dirty="0">
                <a:hlinkClick r:id="rId2"/>
              </a:rPr>
              <a:t>https://cityofmadison.maps.arcgis.com/home/webmap/viewer.html?webmap=65608cc71b924f82965b83daaccf99a1</a:t>
            </a: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b="1" dirty="0"/>
              <a:t>Solver</a:t>
            </a:r>
            <a:r>
              <a:rPr lang="en-US" dirty="0"/>
              <a:t>: Second, we need to leverage python packages to get the coordinates for the sites, calculate the distance between every two sites, and solve the set packing problem under the constraints that the sites need to be separated </a:t>
            </a:r>
            <a:r>
              <a:rPr lang="en-US" b="1" dirty="0"/>
              <a:t>by at least 0.5 km</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9BED455F-1C20-4EAE-8634-DF6C89FE2395}"/>
              </a:ext>
            </a:extLst>
          </p:cNvPr>
          <p:cNvPicPr>
            <a:picLocks noChangeAspect="1"/>
          </p:cNvPicPr>
          <p:nvPr/>
        </p:nvPicPr>
        <p:blipFill>
          <a:blip r:embed="rId3"/>
          <a:stretch>
            <a:fillRect/>
          </a:stretch>
        </p:blipFill>
        <p:spPr>
          <a:xfrm>
            <a:off x="4483223" y="1690688"/>
            <a:ext cx="7708777" cy="3605459"/>
          </a:xfrm>
          <a:prstGeom prst="rect">
            <a:avLst/>
          </a:prstGeom>
        </p:spPr>
      </p:pic>
    </p:spTree>
    <p:extLst>
      <p:ext uri="{BB962C8B-B14F-4D97-AF65-F5344CB8AC3E}">
        <p14:creationId xmlns:p14="http://schemas.microsoft.com/office/powerpoint/2010/main" val="2463530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E6C9-F29E-43D7-BAF4-53B1489258D7}"/>
              </a:ext>
            </a:extLst>
          </p:cNvPr>
          <p:cNvSpPr>
            <a:spLocks noGrp="1"/>
          </p:cNvSpPr>
          <p:nvPr>
            <p:ph type="title"/>
          </p:nvPr>
        </p:nvSpPr>
        <p:spPr/>
        <p:txBody>
          <a:bodyPr>
            <a:normAutofit/>
          </a:bodyPr>
          <a:lstStyle/>
          <a:p>
            <a:r>
              <a:rPr lang="en-US" dirty="0"/>
              <a:t>Set Packing Problem</a:t>
            </a:r>
          </a:p>
        </p:txBody>
      </p:sp>
      <p:sp>
        <p:nvSpPr>
          <p:cNvPr id="4" name="TextBox 3">
            <a:extLst>
              <a:ext uri="{FF2B5EF4-FFF2-40B4-BE49-F238E27FC236}">
                <a16:creationId xmlns:a16="http://schemas.microsoft.com/office/drawing/2014/main" id="{2EE214CB-2036-4D35-A420-C1B59EBA5F5C}"/>
              </a:ext>
            </a:extLst>
          </p:cNvPr>
          <p:cNvSpPr txBox="1"/>
          <p:nvPr/>
        </p:nvSpPr>
        <p:spPr>
          <a:xfrm>
            <a:off x="362063" y="1690688"/>
            <a:ext cx="382819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Since the BCycle has 46 sites in Dane County, we will 46 initial Lime scooter sites .</a:t>
            </a:r>
          </a:p>
          <a:p>
            <a:endParaRPr lang="en-US" dirty="0"/>
          </a:p>
          <a:p>
            <a:pPr marL="285750" indent="-285750">
              <a:buFont typeface="Arial" panose="020B0604020202020204" pitchFamily="34" charset="0"/>
              <a:buChar char="•"/>
            </a:pPr>
            <a:r>
              <a:rPr lang="en-US" dirty="0"/>
              <a:t>And the optimal solution suggests the following </a:t>
            </a:r>
            <a:r>
              <a:rPr lang="en-US" b="1" dirty="0"/>
              <a:t>25 sites</a:t>
            </a:r>
            <a:r>
              <a:rPr lang="en-US" dirty="0"/>
              <a:t> and the coordinates for Lime scooter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0AD0379A-0F17-49F7-8EB7-852DE903FE4B}"/>
              </a:ext>
            </a:extLst>
          </p:cNvPr>
          <p:cNvPicPr>
            <a:picLocks noChangeAspect="1"/>
          </p:cNvPicPr>
          <p:nvPr/>
        </p:nvPicPr>
        <p:blipFill>
          <a:blip r:embed="rId2"/>
          <a:stretch>
            <a:fillRect/>
          </a:stretch>
        </p:blipFill>
        <p:spPr>
          <a:xfrm>
            <a:off x="6096000" y="1944209"/>
            <a:ext cx="5927908" cy="4835502"/>
          </a:xfrm>
          <a:prstGeom prst="rect">
            <a:avLst/>
          </a:prstGeom>
        </p:spPr>
      </p:pic>
    </p:spTree>
    <p:extLst>
      <p:ext uri="{BB962C8B-B14F-4D97-AF65-F5344CB8AC3E}">
        <p14:creationId xmlns:p14="http://schemas.microsoft.com/office/powerpoint/2010/main" val="120562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E6C9-F29E-43D7-BAF4-53B1489258D7}"/>
              </a:ext>
            </a:extLst>
          </p:cNvPr>
          <p:cNvSpPr>
            <a:spLocks noGrp="1"/>
          </p:cNvSpPr>
          <p:nvPr>
            <p:ph type="title"/>
          </p:nvPr>
        </p:nvSpPr>
        <p:spPr>
          <a:xfrm>
            <a:off x="838200" y="365126"/>
            <a:ext cx="10515600" cy="993158"/>
          </a:xfrm>
        </p:spPr>
        <p:txBody>
          <a:bodyPr>
            <a:normAutofit/>
          </a:bodyPr>
          <a:lstStyle/>
          <a:p>
            <a:r>
              <a:rPr lang="en-US" dirty="0"/>
              <a:t>Visualization for the optimal sites</a:t>
            </a:r>
          </a:p>
        </p:txBody>
      </p:sp>
      <p:sp>
        <p:nvSpPr>
          <p:cNvPr id="4" name="TextBox 3">
            <a:extLst>
              <a:ext uri="{FF2B5EF4-FFF2-40B4-BE49-F238E27FC236}">
                <a16:creationId xmlns:a16="http://schemas.microsoft.com/office/drawing/2014/main" id="{2EE214CB-2036-4D35-A420-C1B59EBA5F5C}"/>
              </a:ext>
            </a:extLst>
          </p:cNvPr>
          <p:cNvSpPr txBox="1"/>
          <p:nvPr/>
        </p:nvSpPr>
        <p:spPr>
          <a:xfrm>
            <a:off x="362063" y="1690688"/>
            <a:ext cx="382819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Since the BCycle has 46 sites in Dane County, we will 46 initial Lime scooter sites .</a:t>
            </a:r>
          </a:p>
          <a:p>
            <a:endParaRPr lang="en-US" dirty="0"/>
          </a:p>
          <a:p>
            <a:pPr marL="285750" indent="-285750">
              <a:buFont typeface="Arial" panose="020B0604020202020204" pitchFamily="34" charset="0"/>
              <a:buChar char="•"/>
            </a:pPr>
            <a:r>
              <a:rPr lang="en-US" dirty="0"/>
              <a:t>And the optimal solution suggests the following </a:t>
            </a:r>
            <a:r>
              <a:rPr lang="en-US" b="1" dirty="0"/>
              <a:t>25 sites</a:t>
            </a:r>
            <a:r>
              <a:rPr lang="en-US" dirty="0"/>
              <a:t> and the coordinates for Lime scooter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29AFBB51-E3C1-4B13-81F4-E6AEB9C638B5}"/>
              </a:ext>
            </a:extLst>
          </p:cNvPr>
          <p:cNvPicPr>
            <a:picLocks noChangeAspect="1"/>
          </p:cNvPicPr>
          <p:nvPr/>
        </p:nvPicPr>
        <p:blipFill>
          <a:blip r:embed="rId2"/>
          <a:stretch>
            <a:fillRect/>
          </a:stretch>
        </p:blipFill>
        <p:spPr>
          <a:xfrm>
            <a:off x="7470" y="1127464"/>
            <a:ext cx="12184529" cy="5730536"/>
          </a:xfrm>
          <a:prstGeom prst="rect">
            <a:avLst/>
          </a:prstGeom>
        </p:spPr>
      </p:pic>
    </p:spTree>
    <p:extLst>
      <p:ext uri="{BB962C8B-B14F-4D97-AF65-F5344CB8AC3E}">
        <p14:creationId xmlns:p14="http://schemas.microsoft.com/office/powerpoint/2010/main" val="351616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E6C9-F29E-43D7-BAF4-53B1489258D7}"/>
              </a:ext>
            </a:extLst>
          </p:cNvPr>
          <p:cNvSpPr>
            <a:spLocks noGrp="1"/>
          </p:cNvSpPr>
          <p:nvPr>
            <p:ph type="title"/>
          </p:nvPr>
        </p:nvSpPr>
        <p:spPr/>
        <p:txBody>
          <a:bodyPr>
            <a:normAutofit/>
          </a:bodyPr>
          <a:lstStyle/>
          <a:p>
            <a:r>
              <a:rPr lang="en-US" dirty="0"/>
              <a:t>Vehicles Routing Problem</a:t>
            </a:r>
          </a:p>
        </p:txBody>
      </p:sp>
      <p:sp>
        <p:nvSpPr>
          <p:cNvPr id="4" name="TextBox 3">
            <a:extLst>
              <a:ext uri="{FF2B5EF4-FFF2-40B4-BE49-F238E27FC236}">
                <a16:creationId xmlns:a16="http://schemas.microsoft.com/office/drawing/2014/main" id="{2EE214CB-2036-4D35-A420-C1B59EBA5F5C}"/>
              </a:ext>
            </a:extLst>
          </p:cNvPr>
          <p:cNvSpPr txBox="1"/>
          <p:nvPr/>
        </p:nvSpPr>
        <p:spPr>
          <a:xfrm>
            <a:off x="362063" y="1699565"/>
            <a:ext cx="3828198" cy="4247317"/>
          </a:xfrm>
          <a:prstGeom prst="rect">
            <a:avLst/>
          </a:prstGeom>
          <a:noFill/>
        </p:spPr>
        <p:txBody>
          <a:bodyPr wrap="square" rtlCol="0">
            <a:spAutoFit/>
          </a:bodyPr>
          <a:lstStyle/>
          <a:p>
            <a:pPr marL="285750" indent="-285750">
              <a:buFont typeface="Arial" panose="020B0604020202020204" pitchFamily="34" charset="0"/>
              <a:buChar char="•"/>
            </a:pPr>
            <a:r>
              <a:rPr lang="en-US" dirty="0"/>
              <a:t>After obtaining the optimal sites for Lime scooter, we will build a model for Lime to solve the future vehicles routing problem when distributing the scooters to all the sites.</a:t>
            </a:r>
          </a:p>
          <a:p>
            <a:endParaRPr lang="en-US" dirty="0"/>
          </a:p>
          <a:p>
            <a:pPr marL="285750" indent="-285750">
              <a:buFont typeface="Arial" panose="020B0604020202020204" pitchFamily="34" charset="0"/>
              <a:buChar char="•"/>
            </a:pPr>
            <a:r>
              <a:rPr lang="en-US" dirty="0"/>
              <a:t>We assume that Lime has </a:t>
            </a:r>
            <a:r>
              <a:rPr lang="en-US" b="1" dirty="0"/>
              <a:t>3 vehicles </a:t>
            </a:r>
            <a:r>
              <a:rPr lang="en-US" dirty="0"/>
              <a:t>to distribute the scooters and the scooter </a:t>
            </a:r>
            <a:r>
              <a:rPr lang="en-US" b="1" dirty="0"/>
              <a:t>depot is build at site 5</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optimal solution suggests that the maximum of the route distance would be </a:t>
            </a:r>
            <a:r>
              <a:rPr lang="en-US" b="1" dirty="0"/>
              <a:t>15.49 km</a:t>
            </a:r>
            <a:r>
              <a:rPr lang="en-US" dirty="0"/>
              <a:t>.</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5C342C67-1869-41D0-A954-A7EE4C85C68C}"/>
              </a:ext>
            </a:extLst>
          </p:cNvPr>
          <p:cNvPicPr>
            <a:picLocks noChangeAspect="1"/>
          </p:cNvPicPr>
          <p:nvPr/>
        </p:nvPicPr>
        <p:blipFill>
          <a:blip r:embed="rId2"/>
          <a:stretch>
            <a:fillRect/>
          </a:stretch>
        </p:blipFill>
        <p:spPr>
          <a:xfrm>
            <a:off x="5452832" y="2222607"/>
            <a:ext cx="6648450" cy="2714625"/>
          </a:xfrm>
          <a:prstGeom prst="rect">
            <a:avLst/>
          </a:prstGeom>
        </p:spPr>
      </p:pic>
    </p:spTree>
    <p:extLst>
      <p:ext uri="{BB962C8B-B14F-4D97-AF65-F5344CB8AC3E}">
        <p14:creationId xmlns:p14="http://schemas.microsoft.com/office/powerpoint/2010/main" val="1343030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611</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Selecting optimal sites for Lime scooter in Dane County</vt:lpstr>
      <vt:lpstr>Introduction to the company</vt:lpstr>
      <vt:lpstr>Introduction to the project</vt:lpstr>
      <vt:lpstr>Methodology --- Set Packing Problem</vt:lpstr>
      <vt:lpstr>Methodology --- Vehicles Routing Problem</vt:lpstr>
      <vt:lpstr>Set Packing Problem</vt:lpstr>
      <vt:lpstr>Set Packing Problem</vt:lpstr>
      <vt:lpstr>Visualization for the optimal sites</vt:lpstr>
      <vt:lpstr>Vehicles Routing Problem</vt:lpstr>
      <vt:lpstr>Visualization for the optimal routing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optimal sites for Lime in Dane County</dc:title>
  <dc:creator>邓 梓谦</dc:creator>
  <cp:lastModifiedBy>邓 梓谦</cp:lastModifiedBy>
  <cp:revision>13</cp:revision>
  <dcterms:created xsi:type="dcterms:W3CDTF">2019-12-19T21:05:04Z</dcterms:created>
  <dcterms:modified xsi:type="dcterms:W3CDTF">2019-12-19T22:57:48Z</dcterms:modified>
</cp:coreProperties>
</file>