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93" r:id="rId7"/>
    <p:sldId id="262" r:id="rId8"/>
    <p:sldId id="292" r:id="rId9"/>
    <p:sldId id="294" r:id="rId10"/>
    <p:sldId id="263" r:id="rId11"/>
    <p:sldId id="264" r:id="rId12"/>
    <p:sldId id="265" r:id="rId13"/>
    <p:sldId id="295" r:id="rId14"/>
    <p:sldId id="266" r:id="rId15"/>
    <p:sldId id="267" r:id="rId16"/>
    <p:sldId id="296" r:id="rId17"/>
    <p:sldId id="268" r:id="rId18"/>
    <p:sldId id="269" r:id="rId19"/>
    <p:sldId id="270" r:id="rId20"/>
    <p:sldId id="271" r:id="rId21"/>
    <p:sldId id="273" r:id="rId22"/>
    <p:sldId id="274" r:id="rId23"/>
    <p:sldId id="275" r:id="rId24"/>
    <p:sldId id="276" r:id="rId25"/>
    <p:sldId id="277" r:id="rId26"/>
    <p:sldId id="278" r:id="rId27"/>
    <p:sldId id="272" r:id="rId28"/>
    <p:sldId id="279" r:id="rId29"/>
    <p:sldId id="297" r:id="rId30"/>
    <p:sldId id="298" r:id="rId31"/>
    <p:sldId id="299" r:id="rId32"/>
    <p:sldId id="300" r:id="rId33"/>
    <p:sldId id="301" r:id="rId34"/>
  </p:sldIdLst>
  <p:sldSz cx="12192000" cy="6858000"/>
  <p:notesSz cx="6797675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37" autoAdjust="0"/>
    <p:restoredTop sz="90751" autoAdjust="0"/>
  </p:normalViewPr>
  <p:slideViewPr>
    <p:cSldViewPr snapToGrid="0">
      <p:cViewPr varScale="1">
        <p:scale>
          <a:sx n="105" d="100"/>
          <a:sy n="105" d="100"/>
        </p:scale>
        <p:origin x="10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lan.sesahs.nsw.gov.au\nhn\POW\POWCTS\Data%20Manager\M%20&amp;%20M%20meetings\MM%20Presentation%20Template%20-%20linked%20to%20AccessDB\MMPresTemplate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lan.sesahs.nsw.gov.au\nhn\POW\POWCTS\Data%20Manager\M%20&amp;%20M%20meetings\MM%20Presentation%20Template%20-%20linked%20to%20AccessDB\MMPresTemplate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lan.sesahs.nsw.gov.au\nhn\POW\POWCTS\Data%20Manager\M%20&amp;%20M%20meetings\MM%20Presentation%20Template%20-%20linked%20to%20AccessDB\MMPresTemplate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lan.sesahs.nsw.gov.au\nhn\POW\POWCTS\Data%20Manager\M%20&amp;%20M%20meetings\MM%20Presentation%20Template%20-%20linked%20to%20AccessDB\MMPresTemplate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lan.sesahs.nsw.gov.au\nhn\POW\POWCTS\Data%20Manager\M%20&amp;%20M%20meetings\MM%20Presentation%20Template%20-%20linked%20to%20AccessDB\MMPresTemplate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lan.sesahs.nsw.gov.au\nhn\POW\POWCTS\Data%20Manager\M%20&amp;%20M%20meetings\MM%20Presentation%20Template%20-%20linked%20to%20AccessDB\MMPresTemplate.xlsm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lan.sesahs.nsw.gov.au\nhn\POW\POWCTS\Data%20Manager\M%20&amp;%20M%20meetings\MM%20Presentation%20Template%20-%20linked%20to%20AccessDB\MMPresTemplate.xlsm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lan.sesahs.nsw.gov.au\nhn\POW\POWCTS\Data%20Manager\M%20&amp;%20M%20meetings\MM%20Presentation%20Template%20-%20linked%20to%20AccessDB\MMPresTemplate.xlsm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[MMPresTemplate.xlsm]Pivot Tables!PivotTable23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</c:pivotFmt>
      <c:pivotFmt>
        <c:idx val="2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rgbClr val="7030A0"/>
            </a:solidFill>
            <a:prstDash val="dash"/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bg1">
                <a:lumMod val="85000"/>
              </a:schemeClr>
            </a:solidFill>
            <a:prstDash val="dash"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  <c:dLbl>
          <c:idx val="0"/>
          <c:layout>
            <c:manualLayout>
              <c:x val="-4.0398749624033552E-2"/>
              <c:y val="-3.1021298177834916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100 Days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bg1">
                <a:lumMod val="85000"/>
              </a:schemeClr>
            </a:solidFill>
            <a:prstDash val="dash"/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rgbClr val="7030A0"/>
            </a:solidFill>
            <a:prstDash val="dash"/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bg1">
                <a:lumMod val="85000"/>
              </a:schemeClr>
            </a:solidFill>
            <a:prstDash val="dash"/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rgbClr val="7030A0"/>
            </a:solidFill>
            <a:prstDash val="dash"/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bg1">
                <a:lumMod val="85000"/>
              </a:schemeClr>
            </a:solidFill>
            <a:prstDash val="dash"/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894037832111828"/>
          <c:y val="1.6143696095535297E-2"/>
          <c:w val="0.83277373411196554"/>
          <c:h val="0.539459944590572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Tables'!$L$5</c:f>
              <c:strCache>
                <c:ptCount val="1"/>
                <c:pt idx="0">
                  <c:v>Sum of waitdays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'Pivot Tables'!$K$6:$K$25</c:f>
              <c:multiLvlStrCache>
                <c:ptCount val="15"/>
                <c:lvl>
                  <c:pt idx="0">
                    <c:v>BRADY, D</c:v>
                  </c:pt>
                  <c:pt idx="1">
                    <c:v>WHAN, S</c:v>
                  </c:pt>
                  <c:pt idx="2">
                    <c:v>NICHOLLS, G</c:v>
                  </c:pt>
                  <c:pt idx="3">
                    <c:v>THORN, S</c:v>
                  </c:pt>
                  <c:pt idx="4">
                    <c:v>FREWEN, J</c:v>
                  </c:pt>
                  <c:pt idx="5">
                    <c:v>ERICKSON, L</c:v>
                  </c:pt>
                  <c:pt idx="6">
                    <c:v>BAILEY, G</c:v>
                  </c:pt>
                  <c:pt idx="7">
                    <c:v>STEYNS, J</c:v>
                  </c:pt>
                  <c:pt idx="8">
                    <c:v>DOWNEY, N</c:v>
                  </c:pt>
                  <c:pt idx="9">
                    <c:v>SCOLES, M</c:v>
                  </c:pt>
                  <c:pt idx="10">
                    <c:v>DANN, C</c:v>
                  </c:pt>
                  <c:pt idx="11">
                    <c:v>REID, P</c:v>
                  </c:pt>
                  <c:pt idx="12">
                    <c:v>CANAVAN, S</c:v>
                  </c:pt>
                  <c:pt idx="13">
                    <c:v>KASS, P</c:v>
                  </c:pt>
                  <c:pt idx="14">
                    <c:v>MAHER, D</c:v>
                  </c:pt>
                </c:lvl>
                <c:lvl>
                  <c:pt idx="0">
                    <c:v>Akhunji</c:v>
                  </c:pt>
                  <c:pt idx="2">
                    <c:v>Grant</c:v>
                  </c:pt>
                  <c:pt idx="7">
                    <c:v>Wolfenden</c:v>
                  </c:pt>
                  <c:pt idx="12">
                    <c:v>RYAN</c:v>
                  </c:pt>
                </c:lvl>
              </c:multiLvlStrCache>
            </c:multiLvlStrRef>
          </c:cat>
          <c:val>
            <c:numRef>
              <c:f>'Pivot Tables'!$L$6:$L$25</c:f>
              <c:numCache>
                <c:formatCode>0</c:formatCode>
                <c:ptCount val="15"/>
                <c:pt idx="0">
                  <c:v>60</c:v>
                </c:pt>
                <c:pt idx="1">
                  <c:v>5</c:v>
                </c:pt>
                <c:pt idx="2">
                  <c:v>247</c:v>
                </c:pt>
                <c:pt idx="3">
                  <c:v>233</c:v>
                </c:pt>
                <c:pt idx="4">
                  <c:v>23</c:v>
                </c:pt>
                <c:pt idx="5">
                  <c:v>20</c:v>
                </c:pt>
                <c:pt idx="6">
                  <c:v>4</c:v>
                </c:pt>
                <c:pt idx="7">
                  <c:v>198</c:v>
                </c:pt>
                <c:pt idx="8">
                  <c:v>188</c:v>
                </c:pt>
                <c:pt idx="9">
                  <c:v>69</c:v>
                </c:pt>
                <c:pt idx="10">
                  <c:v>58</c:v>
                </c:pt>
                <c:pt idx="11">
                  <c:v>0</c:v>
                </c:pt>
                <c:pt idx="12">
                  <c:v>4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639-4B80-B435-B3C7E60071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8184816"/>
        <c:axId val="438184424"/>
      </c:barChart>
      <c:lineChart>
        <c:grouping val="standard"/>
        <c:varyColors val="0"/>
        <c:ser>
          <c:idx val="1"/>
          <c:order val="1"/>
          <c:tx>
            <c:strRef>
              <c:f>'Pivot Tables'!$M$5</c:f>
              <c:strCache>
                <c:ptCount val="1"/>
                <c:pt idx="0">
                  <c:v>Sum of AverageWaitDays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'Pivot Tables'!$K$6:$K$25</c:f>
              <c:multiLvlStrCache>
                <c:ptCount val="15"/>
                <c:lvl>
                  <c:pt idx="0">
                    <c:v>BRADY, D</c:v>
                  </c:pt>
                  <c:pt idx="1">
                    <c:v>WHAN, S</c:v>
                  </c:pt>
                  <c:pt idx="2">
                    <c:v>NICHOLLS, G</c:v>
                  </c:pt>
                  <c:pt idx="3">
                    <c:v>THORN, S</c:v>
                  </c:pt>
                  <c:pt idx="4">
                    <c:v>FREWEN, J</c:v>
                  </c:pt>
                  <c:pt idx="5">
                    <c:v>ERICKSON, L</c:v>
                  </c:pt>
                  <c:pt idx="6">
                    <c:v>BAILEY, G</c:v>
                  </c:pt>
                  <c:pt idx="7">
                    <c:v>STEYNS, J</c:v>
                  </c:pt>
                  <c:pt idx="8">
                    <c:v>DOWNEY, N</c:v>
                  </c:pt>
                  <c:pt idx="9">
                    <c:v>SCOLES, M</c:v>
                  </c:pt>
                  <c:pt idx="10">
                    <c:v>DANN, C</c:v>
                  </c:pt>
                  <c:pt idx="11">
                    <c:v>REID, P</c:v>
                  </c:pt>
                  <c:pt idx="12">
                    <c:v>CANAVAN, S</c:v>
                  </c:pt>
                  <c:pt idx="13">
                    <c:v>KASS, P</c:v>
                  </c:pt>
                  <c:pt idx="14">
                    <c:v>MAHER, D</c:v>
                  </c:pt>
                </c:lvl>
                <c:lvl>
                  <c:pt idx="0">
                    <c:v>Akhunji</c:v>
                  </c:pt>
                  <c:pt idx="2">
                    <c:v>Grant</c:v>
                  </c:pt>
                  <c:pt idx="7">
                    <c:v>Wolfenden</c:v>
                  </c:pt>
                  <c:pt idx="12">
                    <c:v>RYAN</c:v>
                  </c:pt>
                </c:lvl>
              </c:multiLvlStrCache>
            </c:multiLvlStrRef>
          </c:cat>
          <c:val>
            <c:numRef>
              <c:f>'Pivot Tables'!$M$6:$M$25</c:f>
              <c:numCache>
                <c:formatCode>0</c:formatCode>
                <c:ptCount val="15"/>
                <c:pt idx="0">
                  <c:v>92.461538461538467</c:v>
                </c:pt>
                <c:pt idx="1">
                  <c:v>92.461538461538467</c:v>
                </c:pt>
                <c:pt idx="2">
                  <c:v>92.461538461538467</c:v>
                </c:pt>
                <c:pt idx="3">
                  <c:v>92.461538461538467</c:v>
                </c:pt>
                <c:pt idx="4">
                  <c:v>92.461538461538467</c:v>
                </c:pt>
                <c:pt idx="5">
                  <c:v>92.461538461538467</c:v>
                </c:pt>
                <c:pt idx="6">
                  <c:v>92.461538461538467</c:v>
                </c:pt>
                <c:pt idx="7">
                  <c:v>92.461538461538467</c:v>
                </c:pt>
                <c:pt idx="8">
                  <c:v>92.461538461538467</c:v>
                </c:pt>
                <c:pt idx="9">
                  <c:v>92.461538461538467</c:v>
                </c:pt>
                <c:pt idx="10">
                  <c:v>92.461538461538467</c:v>
                </c:pt>
                <c:pt idx="11">
                  <c:v>92.461538461538467</c:v>
                </c:pt>
                <c:pt idx="12">
                  <c:v>92.461538461538467</c:v>
                </c:pt>
                <c:pt idx="13">
                  <c:v>92.461538461538467</c:v>
                </c:pt>
                <c:pt idx="14">
                  <c:v>92.461538461538467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639-4B80-B435-B3C7E6007109}"/>
            </c:ext>
          </c:extLst>
        </c:ser>
        <c:ser>
          <c:idx val="2"/>
          <c:order val="2"/>
          <c:tx>
            <c:strRef>
              <c:f>'Pivot Tables'!$N$5</c:f>
              <c:strCache>
                <c:ptCount val="1"/>
                <c:pt idx="0">
                  <c:v>Historical Avg</c:v>
                </c:pt>
              </c:strCache>
            </c:strRef>
          </c:tx>
          <c:spPr>
            <a:ln w="28575" cap="rnd">
              <a:solidFill>
                <a:srgbClr val="7030A0"/>
              </a:solidFill>
              <a:prstDash val="dash"/>
              <a:round/>
            </a:ln>
            <a:effectLst/>
          </c:spPr>
          <c:marker>
            <c:symbol val="none"/>
          </c:marker>
          <c:cat>
            <c:multiLvlStrRef>
              <c:f>'Pivot Tables'!$K$6:$K$25</c:f>
              <c:multiLvlStrCache>
                <c:ptCount val="15"/>
                <c:lvl>
                  <c:pt idx="0">
                    <c:v>BRADY, D</c:v>
                  </c:pt>
                  <c:pt idx="1">
                    <c:v>WHAN, S</c:v>
                  </c:pt>
                  <c:pt idx="2">
                    <c:v>NICHOLLS, G</c:v>
                  </c:pt>
                  <c:pt idx="3">
                    <c:v>THORN, S</c:v>
                  </c:pt>
                  <c:pt idx="4">
                    <c:v>FREWEN, J</c:v>
                  </c:pt>
                  <c:pt idx="5">
                    <c:v>ERICKSON, L</c:v>
                  </c:pt>
                  <c:pt idx="6">
                    <c:v>BAILEY, G</c:v>
                  </c:pt>
                  <c:pt idx="7">
                    <c:v>STEYNS, J</c:v>
                  </c:pt>
                  <c:pt idx="8">
                    <c:v>DOWNEY, N</c:v>
                  </c:pt>
                  <c:pt idx="9">
                    <c:v>SCOLES, M</c:v>
                  </c:pt>
                  <c:pt idx="10">
                    <c:v>DANN, C</c:v>
                  </c:pt>
                  <c:pt idx="11">
                    <c:v>REID, P</c:v>
                  </c:pt>
                  <c:pt idx="12">
                    <c:v>CANAVAN, S</c:v>
                  </c:pt>
                  <c:pt idx="13">
                    <c:v>KASS, P</c:v>
                  </c:pt>
                  <c:pt idx="14">
                    <c:v>MAHER, D</c:v>
                  </c:pt>
                </c:lvl>
                <c:lvl>
                  <c:pt idx="0">
                    <c:v>Akhunji</c:v>
                  </c:pt>
                  <c:pt idx="2">
                    <c:v>Grant</c:v>
                  </c:pt>
                  <c:pt idx="7">
                    <c:v>Wolfenden</c:v>
                  </c:pt>
                  <c:pt idx="12">
                    <c:v>RYAN</c:v>
                  </c:pt>
                </c:lvl>
              </c:multiLvlStrCache>
            </c:multiLvlStrRef>
          </c:cat>
          <c:val>
            <c:numRef>
              <c:f>'Pivot Tables'!$N$6:$N$25</c:f>
              <c:numCache>
                <c:formatCode>0</c:formatCode>
                <c:ptCount val="15"/>
                <c:pt idx="0">
                  <c:v>67.7</c:v>
                </c:pt>
                <c:pt idx="1">
                  <c:v>67.7</c:v>
                </c:pt>
                <c:pt idx="2">
                  <c:v>67.7</c:v>
                </c:pt>
                <c:pt idx="3">
                  <c:v>67.7</c:v>
                </c:pt>
                <c:pt idx="4">
                  <c:v>67.7</c:v>
                </c:pt>
                <c:pt idx="5">
                  <c:v>67.7</c:v>
                </c:pt>
                <c:pt idx="6">
                  <c:v>67.7</c:v>
                </c:pt>
                <c:pt idx="7">
                  <c:v>67.7</c:v>
                </c:pt>
                <c:pt idx="8">
                  <c:v>67.7</c:v>
                </c:pt>
                <c:pt idx="9">
                  <c:v>67.7</c:v>
                </c:pt>
                <c:pt idx="10">
                  <c:v>67.7</c:v>
                </c:pt>
                <c:pt idx="11">
                  <c:v>67.7</c:v>
                </c:pt>
                <c:pt idx="12">
                  <c:v>67.7</c:v>
                </c:pt>
                <c:pt idx="13">
                  <c:v>67.7</c:v>
                </c:pt>
                <c:pt idx="14">
                  <c:v>67.7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639-4B80-B435-B3C7E6007109}"/>
            </c:ext>
          </c:extLst>
        </c:ser>
        <c:ser>
          <c:idx val="3"/>
          <c:order val="3"/>
          <c:tx>
            <c:strRef>
              <c:f>'Pivot Tables'!$O$5</c:f>
              <c:strCache>
                <c:ptCount val="1"/>
                <c:pt idx="0">
                  <c:v>100 Days</c:v>
                </c:pt>
              </c:strCache>
            </c:strRef>
          </c:tx>
          <c:spPr>
            <a:ln w="28575" cap="rnd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multiLvlStrRef>
              <c:f>'Pivot Tables'!$K$6:$K$25</c:f>
              <c:multiLvlStrCache>
                <c:ptCount val="15"/>
                <c:lvl>
                  <c:pt idx="0">
                    <c:v>BRADY, D</c:v>
                  </c:pt>
                  <c:pt idx="1">
                    <c:v>WHAN, S</c:v>
                  </c:pt>
                  <c:pt idx="2">
                    <c:v>NICHOLLS, G</c:v>
                  </c:pt>
                  <c:pt idx="3">
                    <c:v>THORN, S</c:v>
                  </c:pt>
                  <c:pt idx="4">
                    <c:v>FREWEN, J</c:v>
                  </c:pt>
                  <c:pt idx="5">
                    <c:v>ERICKSON, L</c:v>
                  </c:pt>
                  <c:pt idx="6">
                    <c:v>BAILEY, G</c:v>
                  </c:pt>
                  <c:pt idx="7">
                    <c:v>STEYNS, J</c:v>
                  </c:pt>
                  <c:pt idx="8">
                    <c:v>DOWNEY, N</c:v>
                  </c:pt>
                  <c:pt idx="9">
                    <c:v>SCOLES, M</c:v>
                  </c:pt>
                  <c:pt idx="10">
                    <c:v>DANN, C</c:v>
                  </c:pt>
                  <c:pt idx="11">
                    <c:v>REID, P</c:v>
                  </c:pt>
                  <c:pt idx="12">
                    <c:v>CANAVAN, S</c:v>
                  </c:pt>
                  <c:pt idx="13">
                    <c:v>KASS, P</c:v>
                  </c:pt>
                  <c:pt idx="14">
                    <c:v>MAHER, D</c:v>
                  </c:pt>
                </c:lvl>
                <c:lvl>
                  <c:pt idx="0">
                    <c:v>Akhunji</c:v>
                  </c:pt>
                  <c:pt idx="2">
                    <c:v>Grant</c:v>
                  </c:pt>
                  <c:pt idx="7">
                    <c:v>Wolfenden</c:v>
                  </c:pt>
                  <c:pt idx="12">
                    <c:v>RYAN</c:v>
                  </c:pt>
                </c:lvl>
              </c:multiLvlStrCache>
            </c:multiLvlStrRef>
          </c:cat>
          <c:val>
            <c:numRef>
              <c:f>'Pivot Tables'!$O$6:$O$25</c:f>
              <c:numCache>
                <c:formatCode>0</c:formatCode>
                <c:ptCount val="15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8184816"/>
        <c:axId val="438184424"/>
      </c:lineChart>
      <c:catAx>
        <c:axId val="438184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Consultant/Patient</a:t>
                </a:r>
              </a:p>
            </c:rich>
          </c:tx>
          <c:layout>
            <c:manualLayout>
              <c:xMode val="edge"/>
              <c:yMode val="edge"/>
              <c:x val="0.43124573011741735"/>
              <c:y val="0.791885943842285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184424"/>
        <c:crosses val="autoZero"/>
        <c:auto val="1"/>
        <c:lblAlgn val="ctr"/>
        <c:lblOffset val="100"/>
        <c:noMultiLvlLbl val="0"/>
      </c:catAx>
      <c:valAx>
        <c:axId val="4381844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Wait days</a:t>
                </a:r>
              </a:p>
            </c:rich>
          </c:tx>
          <c:layout>
            <c:manualLayout>
              <c:xMode val="edge"/>
              <c:yMode val="edge"/>
              <c:x val="2.8655919104620235E-2"/>
              <c:y val="0.321230898611599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184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6.0044300401162119E-2"/>
          <c:y val="0.79798844110968059"/>
          <c:w val="0.87556291531626074"/>
          <c:h val="0.202011630506736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[MMPresTemplate.xlsm]Pivot Tables!PivotTable23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</c:pivotFmt>
      <c:pivotFmt>
        <c:idx val="2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rgbClr val="7030A0"/>
            </a:solidFill>
            <a:prstDash val="dash"/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bg1">
                <a:lumMod val="85000"/>
              </a:schemeClr>
            </a:solidFill>
            <a:prstDash val="dash"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  <c:dLbl>
          <c:idx val="0"/>
          <c:layout>
            <c:manualLayout>
              <c:x val="-4.0398749624033552E-2"/>
              <c:y val="-3.1021298177834916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100 Days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bg1">
                <a:lumMod val="85000"/>
              </a:schemeClr>
            </a:solidFill>
            <a:prstDash val="dash"/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rgbClr val="7030A0"/>
            </a:solidFill>
            <a:prstDash val="dash"/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bg1">
                <a:lumMod val="85000"/>
              </a:schemeClr>
            </a:solidFill>
            <a:prstDash val="dash"/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rgbClr val="7030A0"/>
            </a:solidFill>
            <a:prstDash val="dash"/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bg1">
                <a:lumMod val="85000"/>
              </a:schemeClr>
            </a:solidFill>
            <a:prstDash val="dash"/>
            <a:round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Tables'!$L$5</c:f>
              <c:strCache>
                <c:ptCount val="1"/>
                <c:pt idx="0">
                  <c:v>Sum of waitdays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'Pivot Tables'!$K$6:$K$31</c:f>
              <c:multiLvlStrCache>
                <c:ptCount val="22"/>
                <c:lvl>
                  <c:pt idx="0">
                    <c:v>WINKLER, E</c:v>
                  </c:pt>
                  <c:pt idx="1">
                    <c:v>RENWICK, P</c:v>
                  </c:pt>
                  <c:pt idx="2">
                    <c:v>SHAMOON, Y</c:v>
                  </c:pt>
                  <c:pt idx="3">
                    <c:v>LEWIS, A</c:v>
                  </c:pt>
                  <c:pt idx="4">
                    <c:v>WATSON, S</c:v>
                  </c:pt>
                  <c:pt idx="5">
                    <c:v>MCQUILLAN, R</c:v>
                  </c:pt>
                  <c:pt idx="6">
                    <c:v>HARRIS, A</c:v>
                  </c:pt>
                  <c:pt idx="7">
                    <c:v>BLANCH, W</c:v>
                  </c:pt>
                  <c:pt idx="8">
                    <c:v>DALEY, G</c:v>
                  </c:pt>
                  <c:pt idx="9">
                    <c:v>LYNN, C</c:v>
                  </c:pt>
                  <c:pt idx="10">
                    <c:v>DI CATO, L</c:v>
                  </c:pt>
                  <c:pt idx="11">
                    <c:v>COWLING, J</c:v>
                  </c:pt>
                  <c:pt idx="12">
                    <c:v>JOHNSTON, A</c:v>
                  </c:pt>
                  <c:pt idx="13">
                    <c:v>OXENBRIDGE, P</c:v>
                  </c:pt>
                  <c:pt idx="14">
                    <c:v>LYNWOOD, B</c:v>
                  </c:pt>
                  <c:pt idx="15">
                    <c:v>GOLSBY, F</c:v>
                  </c:pt>
                  <c:pt idx="16">
                    <c:v>SAMUEL, L</c:v>
                  </c:pt>
                  <c:pt idx="17">
                    <c:v>SIERRA, F</c:v>
                  </c:pt>
                  <c:pt idx="18">
                    <c:v>PROVOST, D</c:v>
                  </c:pt>
                  <c:pt idx="19">
                    <c:v>BALDACCHINO, P</c:v>
                  </c:pt>
                  <c:pt idx="20">
                    <c:v>KAPOOR, N</c:v>
                  </c:pt>
                  <c:pt idx="21">
                    <c:v>IVANISEVIC, M</c:v>
                  </c:pt>
                </c:lvl>
                <c:lvl>
                  <c:pt idx="0">
                    <c:v>Akhunji</c:v>
                  </c:pt>
                  <c:pt idx="7">
                    <c:v>Grant</c:v>
                  </c:pt>
                  <c:pt idx="17">
                    <c:v>Wolfenden</c:v>
                  </c:pt>
                </c:lvl>
              </c:multiLvlStrCache>
            </c:multiLvlStrRef>
          </c:cat>
          <c:val>
            <c:numRef>
              <c:f>'Pivot Tables'!$L$6:$L$31</c:f>
              <c:numCache>
                <c:formatCode>0</c:formatCode>
                <c:ptCount val="22"/>
                <c:pt idx="0">
                  <c:v>58</c:v>
                </c:pt>
                <c:pt idx="1">
                  <c:v>55</c:v>
                </c:pt>
                <c:pt idx="2">
                  <c:v>54</c:v>
                </c:pt>
                <c:pt idx="3">
                  <c:v>45</c:v>
                </c:pt>
                <c:pt idx="4">
                  <c:v>3</c:v>
                </c:pt>
                <c:pt idx="5">
                  <c:v>1</c:v>
                </c:pt>
                <c:pt idx="6">
                  <c:v>0</c:v>
                </c:pt>
                <c:pt idx="7">
                  <c:v>153</c:v>
                </c:pt>
                <c:pt idx="8">
                  <c:v>153</c:v>
                </c:pt>
                <c:pt idx="9">
                  <c:v>149</c:v>
                </c:pt>
                <c:pt idx="10">
                  <c:v>106</c:v>
                </c:pt>
                <c:pt idx="11">
                  <c:v>57</c:v>
                </c:pt>
                <c:pt idx="12">
                  <c:v>41</c:v>
                </c:pt>
                <c:pt idx="13">
                  <c:v>33</c:v>
                </c:pt>
                <c:pt idx="14">
                  <c:v>8</c:v>
                </c:pt>
                <c:pt idx="15">
                  <c:v>6</c:v>
                </c:pt>
                <c:pt idx="16">
                  <c:v>0</c:v>
                </c:pt>
                <c:pt idx="17">
                  <c:v>163</c:v>
                </c:pt>
                <c:pt idx="18">
                  <c:v>83</c:v>
                </c:pt>
                <c:pt idx="19">
                  <c:v>72</c:v>
                </c:pt>
                <c:pt idx="20">
                  <c:v>55</c:v>
                </c:pt>
                <c:pt idx="21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639-4B80-B435-B3C7E60071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8186384"/>
        <c:axId val="438186776"/>
      </c:barChart>
      <c:lineChart>
        <c:grouping val="standard"/>
        <c:varyColors val="0"/>
        <c:ser>
          <c:idx val="1"/>
          <c:order val="1"/>
          <c:tx>
            <c:strRef>
              <c:f>'Pivot Tables'!$M$5</c:f>
              <c:strCache>
                <c:ptCount val="1"/>
                <c:pt idx="0">
                  <c:v>Sum of AverageWaitDays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'Pivot Tables'!$K$6:$K$31</c:f>
              <c:multiLvlStrCache>
                <c:ptCount val="22"/>
                <c:lvl>
                  <c:pt idx="0">
                    <c:v>WINKLER, E</c:v>
                  </c:pt>
                  <c:pt idx="1">
                    <c:v>RENWICK, P</c:v>
                  </c:pt>
                  <c:pt idx="2">
                    <c:v>SHAMOON, Y</c:v>
                  </c:pt>
                  <c:pt idx="3">
                    <c:v>LEWIS, A</c:v>
                  </c:pt>
                  <c:pt idx="4">
                    <c:v>WATSON, S</c:v>
                  </c:pt>
                  <c:pt idx="5">
                    <c:v>MCQUILLAN, R</c:v>
                  </c:pt>
                  <c:pt idx="6">
                    <c:v>HARRIS, A</c:v>
                  </c:pt>
                  <c:pt idx="7">
                    <c:v>BLANCH, W</c:v>
                  </c:pt>
                  <c:pt idx="8">
                    <c:v>DALEY, G</c:v>
                  </c:pt>
                  <c:pt idx="9">
                    <c:v>LYNN, C</c:v>
                  </c:pt>
                  <c:pt idx="10">
                    <c:v>DI CATO, L</c:v>
                  </c:pt>
                  <c:pt idx="11">
                    <c:v>COWLING, J</c:v>
                  </c:pt>
                  <c:pt idx="12">
                    <c:v>JOHNSTON, A</c:v>
                  </c:pt>
                  <c:pt idx="13">
                    <c:v>OXENBRIDGE, P</c:v>
                  </c:pt>
                  <c:pt idx="14">
                    <c:v>LYNWOOD, B</c:v>
                  </c:pt>
                  <c:pt idx="15">
                    <c:v>GOLSBY, F</c:v>
                  </c:pt>
                  <c:pt idx="16">
                    <c:v>SAMUEL, L</c:v>
                  </c:pt>
                  <c:pt idx="17">
                    <c:v>SIERRA, F</c:v>
                  </c:pt>
                  <c:pt idx="18">
                    <c:v>PROVOST, D</c:v>
                  </c:pt>
                  <c:pt idx="19">
                    <c:v>BALDACCHINO, P</c:v>
                  </c:pt>
                  <c:pt idx="20">
                    <c:v>KAPOOR, N</c:v>
                  </c:pt>
                  <c:pt idx="21">
                    <c:v>IVANISEVIC, M</c:v>
                  </c:pt>
                </c:lvl>
                <c:lvl>
                  <c:pt idx="0">
                    <c:v>Akhunji</c:v>
                  </c:pt>
                  <c:pt idx="7">
                    <c:v>Grant</c:v>
                  </c:pt>
                  <c:pt idx="17">
                    <c:v>Wolfenden</c:v>
                  </c:pt>
                </c:lvl>
              </c:multiLvlStrCache>
            </c:multiLvlStrRef>
          </c:cat>
          <c:val>
            <c:numRef>
              <c:f>'Pivot Tables'!$M$6:$M$31</c:f>
              <c:numCache>
                <c:formatCode>0</c:formatCode>
                <c:ptCount val="22"/>
                <c:pt idx="0">
                  <c:v>63.18181818181818</c:v>
                </c:pt>
                <c:pt idx="1">
                  <c:v>63.18181818181818</c:v>
                </c:pt>
                <c:pt idx="2">
                  <c:v>63.18181818181818</c:v>
                </c:pt>
                <c:pt idx="3">
                  <c:v>63.18181818181818</c:v>
                </c:pt>
                <c:pt idx="4">
                  <c:v>63.18181818181818</c:v>
                </c:pt>
                <c:pt idx="5">
                  <c:v>63.18181818181818</c:v>
                </c:pt>
                <c:pt idx="6">
                  <c:v>63.18181818181818</c:v>
                </c:pt>
                <c:pt idx="7">
                  <c:v>63.18181818181818</c:v>
                </c:pt>
                <c:pt idx="8">
                  <c:v>63.18181818181818</c:v>
                </c:pt>
                <c:pt idx="9">
                  <c:v>63.18181818181818</c:v>
                </c:pt>
                <c:pt idx="10">
                  <c:v>63.18181818181818</c:v>
                </c:pt>
                <c:pt idx="11">
                  <c:v>63.18181818181818</c:v>
                </c:pt>
                <c:pt idx="12">
                  <c:v>63.18181818181818</c:v>
                </c:pt>
                <c:pt idx="13">
                  <c:v>63.18181818181818</c:v>
                </c:pt>
                <c:pt idx="14">
                  <c:v>63.18181818181818</c:v>
                </c:pt>
                <c:pt idx="15">
                  <c:v>63.18181818181818</c:v>
                </c:pt>
                <c:pt idx="16">
                  <c:v>63.18181818181818</c:v>
                </c:pt>
                <c:pt idx="17">
                  <c:v>63.18181818181818</c:v>
                </c:pt>
                <c:pt idx="18">
                  <c:v>63.18181818181818</c:v>
                </c:pt>
                <c:pt idx="19">
                  <c:v>63.18181818181818</c:v>
                </c:pt>
                <c:pt idx="20">
                  <c:v>63.18181818181818</c:v>
                </c:pt>
                <c:pt idx="21">
                  <c:v>63.18181818181818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639-4B80-B435-B3C7E6007109}"/>
            </c:ext>
          </c:extLst>
        </c:ser>
        <c:ser>
          <c:idx val="2"/>
          <c:order val="2"/>
          <c:tx>
            <c:strRef>
              <c:f>'Pivot Tables'!$N$5</c:f>
              <c:strCache>
                <c:ptCount val="1"/>
                <c:pt idx="0">
                  <c:v>Historical Avg</c:v>
                </c:pt>
              </c:strCache>
            </c:strRef>
          </c:tx>
          <c:spPr>
            <a:ln w="28575" cap="rnd">
              <a:solidFill>
                <a:srgbClr val="7030A0"/>
              </a:solidFill>
              <a:prstDash val="dash"/>
              <a:round/>
            </a:ln>
            <a:effectLst/>
          </c:spPr>
          <c:marker>
            <c:symbol val="none"/>
          </c:marker>
          <c:cat>
            <c:multiLvlStrRef>
              <c:f>'Pivot Tables'!$K$6:$K$31</c:f>
              <c:multiLvlStrCache>
                <c:ptCount val="22"/>
                <c:lvl>
                  <c:pt idx="0">
                    <c:v>WINKLER, E</c:v>
                  </c:pt>
                  <c:pt idx="1">
                    <c:v>RENWICK, P</c:v>
                  </c:pt>
                  <c:pt idx="2">
                    <c:v>SHAMOON, Y</c:v>
                  </c:pt>
                  <c:pt idx="3">
                    <c:v>LEWIS, A</c:v>
                  </c:pt>
                  <c:pt idx="4">
                    <c:v>WATSON, S</c:v>
                  </c:pt>
                  <c:pt idx="5">
                    <c:v>MCQUILLAN, R</c:v>
                  </c:pt>
                  <c:pt idx="6">
                    <c:v>HARRIS, A</c:v>
                  </c:pt>
                  <c:pt idx="7">
                    <c:v>BLANCH, W</c:v>
                  </c:pt>
                  <c:pt idx="8">
                    <c:v>DALEY, G</c:v>
                  </c:pt>
                  <c:pt idx="9">
                    <c:v>LYNN, C</c:v>
                  </c:pt>
                  <c:pt idx="10">
                    <c:v>DI CATO, L</c:v>
                  </c:pt>
                  <c:pt idx="11">
                    <c:v>COWLING, J</c:v>
                  </c:pt>
                  <c:pt idx="12">
                    <c:v>JOHNSTON, A</c:v>
                  </c:pt>
                  <c:pt idx="13">
                    <c:v>OXENBRIDGE, P</c:v>
                  </c:pt>
                  <c:pt idx="14">
                    <c:v>LYNWOOD, B</c:v>
                  </c:pt>
                  <c:pt idx="15">
                    <c:v>GOLSBY, F</c:v>
                  </c:pt>
                  <c:pt idx="16">
                    <c:v>SAMUEL, L</c:v>
                  </c:pt>
                  <c:pt idx="17">
                    <c:v>SIERRA, F</c:v>
                  </c:pt>
                  <c:pt idx="18">
                    <c:v>PROVOST, D</c:v>
                  </c:pt>
                  <c:pt idx="19">
                    <c:v>BALDACCHINO, P</c:v>
                  </c:pt>
                  <c:pt idx="20">
                    <c:v>KAPOOR, N</c:v>
                  </c:pt>
                  <c:pt idx="21">
                    <c:v>IVANISEVIC, M</c:v>
                  </c:pt>
                </c:lvl>
                <c:lvl>
                  <c:pt idx="0">
                    <c:v>Akhunji</c:v>
                  </c:pt>
                  <c:pt idx="7">
                    <c:v>Grant</c:v>
                  </c:pt>
                  <c:pt idx="17">
                    <c:v>Wolfenden</c:v>
                  </c:pt>
                </c:lvl>
              </c:multiLvlStrCache>
            </c:multiLvlStrRef>
          </c:cat>
          <c:val>
            <c:numRef>
              <c:f>'Pivot Tables'!$N$6:$N$31</c:f>
              <c:numCache>
                <c:formatCode>0</c:formatCode>
                <c:ptCount val="22"/>
                <c:pt idx="0">
                  <c:v>67.7</c:v>
                </c:pt>
                <c:pt idx="1">
                  <c:v>67.7</c:v>
                </c:pt>
                <c:pt idx="2">
                  <c:v>67.7</c:v>
                </c:pt>
                <c:pt idx="3">
                  <c:v>67.7</c:v>
                </c:pt>
                <c:pt idx="4">
                  <c:v>67.7</c:v>
                </c:pt>
                <c:pt idx="5">
                  <c:v>67.7</c:v>
                </c:pt>
                <c:pt idx="6">
                  <c:v>67.7</c:v>
                </c:pt>
                <c:pt idx="7">
                  <c:v>67.7</c:v>
                </c:pt>
                <c:pt idx="8">
                  <c:v>67.7</c:v>
                </c:pt>
                <c:pt idx="9">
                  <c:v>67.7</c:v>
                </c:pt>
                <c:pt idx="10">
                  <c:v>67.7</c:v>
                </c:pt>
                <c:pt idx="11">
                  <c:v>67.7</c:v>
                </c:pt>
                <c:pt idx="12">
                  <c:v>67.7</c:v>
                </c:pt>
                <c:pt idx="13">
                  <c:v>67.7</c:v>
                </c:pt>
                <c:pt idx="14">
                  <c:v>67.7</c:v>
                </c:pt>
                <c:pt idx="15">
                  <c:v>67.7</c:v>
                </c:pt>
                <c:pt idx="16">
                  <c:v>67.7</c:v>
                </c:pt>
                <c:pt idx="17">
                  <c:v>67.7</c:v>
                </c:pt>
                <c:pt idx="18">
                  <c:v>67.7</c:v>
                </c:pt>
                <c:pt idx="19">
                  <c:v>67.7</c:v>
                </c:pt>
                <c:pt idx="20">
                  <c:v>67.7</c:v>
                </c:pt>
                <c:pt idx="21">
                  <c:v>67.7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639-4B80-B435-B3C7E6007109}"/>
            </c:ext>
          </c:extLst>
        </c:ser>
        <c:ser>
          <c:idx val="3"/>
          <c:order val="3"/>
          <c:tx>
            <c:strRef>
              <c:f>'Pivot Tables'!$O$5</c:f>
              <c:strCache>
                <c:ptCount val="1"/>
                <c:pt idx="0">
                  <c:v>100 Days</c:v>
                </c:pt>
              </c:strCache>
            </c:strRef>
          </c:tx>
          <c:spPr>
            <a:ln w="28575" cap="rnd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multiLvlStrRef>
              <c:f>'Pivot Tables'!$K$6:$K$31</c:f>
              <c:multiLvlStrCache>
                <c:ptCount val="22"/>
                <c:lvl>
                  <c:pt idx="0">
                    <c:v>WINKLER, E</c:v>
                  </c:pt>
                  <c:pt idx="1">
                    <c:v>RENWICK, P</c:v>
                  </c:pt>
                  <c:pt idx="2">
                    <c:v>SHAMOON, Y</c:v>
                  </c:pt>
                  <c:pt idx="3">
                    <c:v>LEWIS, A</c:v>
                  </c:pt>
                  <c:pt idx="4">
                    <c:v>WATSON, S</c:v>
                  </c:pt>
                  <c:pt idx="5">
                    <c:v>MCQUILLAN, R</c:v>
                  </c:pt>
                  <c:pt idx="6">
                    <c:v>HARRIS, A</c:v>
                  </c:pt>
                  <c:pt idx="7">
                    <c:v>BLANCH, W</c:v>
                  </c:pt>
                  <c:pt idx="8">
                    <c:v>DALEY, G</c:v>
                  </c:pt>
                  <c:pt idx="9">
                    <c:v>LYNN, C</c:v>
                  </c:pt>
                  <c:pt idx="10">
                    <c:v>DI CATO, L</c:v>
                  </c:pt>
                  <c:pt idx="11">
                    <c:v>COWLING, J</c:v>
                  </c:pt>
                  <c:pt idx="12">
                    <c:v>JOHNSTON, A</c:v>
                  </c:pt>
                  <c:pt idx="13">
                    <c:v>OXENBRIDGE, P</c:v>
                  </c:pt>
                  <c:pt idx="14">
                    <c:v>LYNWOOD, B</c:v>
                  </c:pt>
                  <c:pt idx="15">
                    <c:v>GOLSBY, F</c:v>
                  </c:pt>
                  <c:pt idx="16">
                    <c:v>SAMUEL, L</c:v>
                  </c:pt>
                  <c:pt idx="17">
                    <c:v>SIERRA, F</c:v>
                  </c:pt>
                  <c:pt idx="18">
                    <c:v>PROVOST, D</c:v>
                  </c:pt>
                  <c:pt idx="19">
                    <c:v>BALDACCHINO, P</c:v>
                  </c:pt>
                  <c:pt idx="20">
                    <c:v>KAPOOR, N</c:v>
                  </c:pt>
                  <c:pt idx="21">
                    <c:v>IVANISEVIC, M</c:v>
                  </c:pt>
                </c:lvl>
                <c:lvl>
                  <c:pt idx="0">
                    <c:v>Akhunji</c:v>
                  </c:pt>
                  <c:pt idx="7">
                    <c:v>Grant</c:v>
                  </c:pt>
                  <c:pt idx="17">
                    <c:v>Wolfenden</c:v>
                  </c:pt>
                </c:lvl>
              </c:multiLvlStrCache>
            </c:multiLvlStrRef>
          </c:cat>
          <c:val>
            <c:numRef>
              <c:f>'Pivot Tables'!$O$6:$O$31</c:f>
              <c:numCache>
                <c:formatCode>0</c:formatCode>
                <c:ptCount val="2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8186384"/>
        <c:axId val="438186776"/>
      </c:lineChart>
      <c:catAx>
        <c:axId val="438186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Consultant/Patient</a:t>
                </a:r>
              </a:p>
            </c:rich>
          </c:tx>
          <c:layout>
            <c:manualLayout>
              <c:xMode val="edge"/>
              <c:yMode val="edge"/>
              <c:x val="0.41957046791537639"/>
              <c:y val="0.875146962290421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186776"/>
        <c:crosses val="autoZero"/>
        <c:auto val="1"/>
        <c:lblAlgn val="ctr"/>
        <c:lblOffset val="100"/>
        <c:noMultiLvlLbl val="0"/>
      </c:catAx>
      <c:valAx>
        <c:axId val="4381867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Wait days</a:t>
                </a:r>
              </a:p>
            </c:rich>
          </c:tx>
          <c:layout>
            <c:manualLayout>
              <c:xMode val="edge"/>
              <c:yMode val="edge"/>
              <c:x val="8.6411734359714224E-3"/>
              <c:y val="0.321230939933369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186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[MMPresTemplate.xlsm]Pivot Tables!PivotTable27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rgbClr val="7030A0"/>
            </a:solidFill>
            <a:prstDash val="dash"/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bg1">
                <a:lumMod val="85000"/>
              </a:schemeClr>
            </a:solidFill>
            <a:prstDash val="dash"/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rgbClr val="7030A0"/>
            </a:solidFill>
            <a:prstDash val="dash"/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bg1">
                <a:lumMod val="85000"/>
              </a:schemeClr>
            </a:solidFill>
            <a:prstDash val="dash"/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rgbClr val="7030A0"/>
            </a:solidFill>
            <a:prstDash val="dash"/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bg1">
                <a:lumMod val="85000"/>
              </a:schemeClr>
            </a:solidFill>
            <a:prstDash val="dash"/>
            <a:round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Tables'!$AB$5</c:f>
              <c:strCache>
                <c:ptCount val="1"/>
                <c:pt idx="0">
                  <c:v>Sum of waitdays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'Pivot Tables'!$AA$6:$AA$26</c:f>
              <c:multiLvlStrCache>
                <c:ptCount val="17"/>
                <c:lvl>
                  <c:pt idx="0">
                    <c:v>MCEWAN, D</c:v>
                  </c:pt>
                  <c:pt idx="1">
                    <c:v>DOUGLAS, P</c:v>
                  </c:pt>
                  <c:pt idx="2">
                    <c:v>HENDERSON, W</c:v>
                  </c:pt>
                  <c:pt idx="3">
                    <c:v>TOMKINS, J</c:v>
                  </c:pt>
                  <c:pt idx="4">
                    <c:v>ROWSTHORNE, J</c:v>
                  </c:pt>
                  <c:pt idx="5">
                    <c:v>BRADBURY, D</c:v>
                  </c:pt>
                  <c:pt idx="6">
                    <c:v>FRANKLIN, T</c:v>
                  </c:pt>
                  <c:pt idx="7">
                    <c:v>WARDLE, W</c:v>
                  </c:pt>
                  <c:pt idx="8">
                    <c:v>SIMPSON, M</c:v>
                  </c:pt>
                  <c:pt idx="9">
                    <c:v>MURRAY, J</c:v>
                  </c:pt>
                  <c:pt idx="10">
                    <c:v>DAVY, K</c:v>
                  </c:pt>
                  <c:pt idx="11">
                    <c:v>TRAJKOVSKI, V</c:v>
                  </c:pt>
                  <c:pt idx="12">
                    <c:v>MAHER, D</c:v>
                  </c:pt>
                  <c:pt idx="13">
                    <c:v>PENEV, S</c:v>
                  </c:pt>
                  <c:pt idx="14">
                    <c:v>ADAMS, G</c:v>
                  </c:pt>
                  <c:pt idx="15">
                    <c:v>MCKEAN, E</c:v>
                  </c:pt>
                  <c:pt idx="16">
                    <c:v>STEWART, J</c:v>
                  </c:pt>
                </c:lvl>
                <c:lvl>
                  <c:pt idx="0">
                    <c:v>Akhunji</c:v>
                  </c:pt>
                  <c:pt idx="6">
                    <c:v>Grant</c:v>
                  </c:pt>
                  <c:pt idx="13">
                    <c:v>Wolfenden</c:v>
                  </c:pt>
                </c:lvl>
              </c:multiLvlStrCache>
            </c:multiLvlStrRef>
          </c:cat>
          <c:val>
            <c:numRef>
              <c:f>'Pivot Tables'!$AB$6:$AB$26</c:f>
              <c:numCache>
                <c:formatCode>0</c:formatCode>
                <c:ptCount val="17"/>
                <c:pt idx="0">
                  <c:v>7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10</c:v>
                </c:pt>
                <c:pt idx="7">
                  <c:v>8</c:v>
                </c:pt>
                <c:pt idx="8">
                  <c:v>5</c:v>
                </c:pt>
                <c:pt idx="9">
                  <c:v>5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7</c:v>
                </c:pt>
                <c:pt idx="14">
                  <c:v>5</c:v>
                </c:pt>
                <c:pt idx="15">
                  <c:v>1</c:v>
                </c:pt>
                <c:pt idx="1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23B-4E7A-977E-33FEFE765E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476376"/>
        <c:axId val="132476768"/>
      </c:barChart>
      <c:lineChart>
        <c:grouping val="standard"/>
        <c:varyColors val="0"/>
        <c:ser>
          <c:idx val="1"/>
          <c:order val="1"/>
          <c:tx>
            <c:strRef>
              <c:f>'Pivot Tables'!$AC$5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'Pivot Tables'!$AA$6:$AA$26</c:f>
              <c:multiLvlStrCache>
                <c:ptCount val="17"/>
                <c:lvl>
                  <c:pt idx="0">
                    <c:v>MCEWAN, D</c:v>
                  </c:pt>
                  <c:pt idx="1">
                    <c:v>DOUGLAS, P</c:v>
                  </c:pt>
                  <c:pt idx="2">
                    <c:v>HENDERSON, W</c:v>
                  </c:pt>
                  <c:pt idx="3">
                    <c:v>TOMKINS, J</c:v>
                  </c:pt>
                  <c:pt idx="4">
                    <c:v>ROWSTHORNE, J</c:v>
                  </c:pt>
                  <c:pt idx="5">
                    <c:v>BRADBURY, D</c:v>
                  </c:pt>
                  <c:pt idx="6">
                    <c:v>FRANKLIN, T</c:v>
                  </c:pt>
                  <c:pt idx="7">
                    <c:v>WARDLE, W</c:v>
                  </c:pt>
                  <c:pt idx="8">
                    <c:v>SIMPSON, M</c:v>
                  </c:pt>
                  <c:pt idx="9">
                    <c:v>MURRAY, J</c:v>
                  </c:pt>
                  <c:pt idx="10">
                    <c:v>DAVY, K</c:v>
                  </c:pt>
                  <c:pt idx="11">
                    <c:v>TRAJKOVSKI, V</c:v>
                  </c:pt>
                  <c:pt idx="12">
                    <c:v>MAHER, D</c:v>
                  </c:pt>
                  <c:pt idx="13">
                    <c:v>PENEV, S</c:v>
                  </c:pt>
                  <c:pt idx="14">
                    <c:v>ADAMS, G</c:v>
                  </c:pt>
                  <c:pt idx="15">
                    <c:v>MCKEAN, E</c:v>
                  </c:pt>
                  <c:pt idx="16">
                    <c:v>STEWART, J</c:v>
                  </c:pt>
                </c:lvl>
                <c:lvl>
                  <c:pt idx="0">
                    <c:v>Akhunji</c:v>
                  </c:pt>
                  <c:pt idx="6">
                    <c:v>Grant</c:v>
                  </c:pt>
                  <c:pt idx="13">
                    <c:v>Wolfenden</c:v>
                  </c:pt>
                </c:lvl>
              </c:multiLvlStrCache>
            </c:multiLvlStrRef>
          </c:cat>
          <c:val>
            <c:numRef>
              <c:f>'Pivot Tables'!$AC$6:$AC$26</c:f>
              <c:numCache>
                <c:formatCode>0</c:formatCode>
                <c:ptCount val="17"/>
                <c:pt idx="0">
                  <c:v>3.875</c:v>
                </c:pt>
                <c:pt idx="1">
                  <c:v>3.875</c:v>
                </c:pt>
                <c:pt idx="2">
                  <c:v>3.875</c:v>
                </c:pt>
                <c:pt idx="3">
                  <c:v>3.875</c:v>
                </c:pt>
                <c:pt idx="4">
                  <c:v>3.875</c:v>
                </c:pt>
                <c:pt idx="5">
                  <c:v>3.875</c:v>
                </c:pt>
                <c:pt idx="6">
                  <c:v>3.875</c:v>
                </c:pt>
                <c:pt idx="7">
                  <c:v>3.875</c:v>
                </c:pt>
                <c:pt idx="8">
                  <c:v>3.875</c:v>
                </c:pt>
                <c:pt idx="9">
                  <c:v>3.875</c:v>
                </c:pt>
                <c:pt idx="10">
                  <c:v>3.875</c:v>
                </c:pt>
                <c:pt idx="11">
                  <c:v>3.875</c:v>
                </c:pt>
                <c:pt idx="12">
                  <c:v>3.875</c:v>
                </c:pt>
                <c:pt idx="13">
                  <c:v>3.875</c:v>
                </c:pt>
                <c:pt idx="14">
                  <c:v>3.875</c:v>
                </c:pt>
                <c:pt idx="15">
                  <c:v>3.875</c:v>
                </c:pt>
                <c:pt idx="16">
                  <c:v>3.875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23B-4E7A-977E-33FEFE765ED4}"/>
            </c:ext>
          </c:extLst>
        </c:ser>
        <c:ser>
          <c:idx val="2"/>
          <c:order val="2"/>
          <c:tx>
            <c:strRef>
              <c:f>'Pivot Tables'!$AD$5</c:f>
              <c:strCache>
                <c:ptCount val="1"/>
                <c:pt idx="0">
                  <c:v>Historical Avg</c:v>
                </c:pt>
              </c:strCache>
            </c:strRef>
          </c:tx>
          <c:spPr>
            <a:ln w="28575" cap="rnd">
              <a:solidFill>
                <a:srgbClr val="7030A0"/>
              </a:solidFill>
              <a:prstDash val="dash"/>
              <a:round/>
            </a:ln>
            <a:effectLst/>
          </c:spPr>
          <c:marker>
            <c:symbol val="none"/>
          </c:marker>
          <c:cat>
            <c:multiLvlStrRef>
              <c:f>'Pivot Tables'!$AA$6:$AA$26</c:f>
              <c:multiLvlStrCache>
                <c:ptCount val="17"/>
                <c:lvl>
                  <c:pt idx="0">
                    <c:v>MCEWAN, D</c:v>
                  </c:pt>
                  <c:pt idx="1">
                    <c:v>DOUGLAS, P</c:v>
                  </c:pt>
                  <c:pt idx="2">
                    <c:v>HENDERSON, W</c:v>
                  </c:pt>
                  <c:pt idx="3">
                    <c:v>TOMKINS, J</c:v>
                  </c:pt>
                  <c:pt idx="4">
                    <c:v>ROWSTHORNE, J</c:v>
                  </c:pt>
                  <c:pt idx="5">
                    <c:v>BRADBURY, D</c:v>
                  </c:pt>
                  <c:pt idx="6">
                    <c:v>FRANKLIN, T</c:v>
                  </c:pt>
                  <c:pt idx="7">
                    <c:v>WARDLE, W</c:v>
                  </c:pt>
                  <c:pt idx="8">
                    <c:v>SIMPSON, M</c:v>
                  </c:pt>
                  <c:pt idx="9">
                    <c:v>MURRAY, J</c:v>
                  </c:pt>
                  <c:pt idx="10">
                    <c:v>DAVY, K</c:v>
                  </c:pt>
                  <c:pt idx="11">
                    <c:v>TRAJKOVSKI, V</c:v>
                  </c:pt>
                  <c:pt idx="12">
                    <c:v>MAHER, D</c:v>
                  </c:pt>
                  <c:pt idx="13">
                    <c:v>PENEV, S</c:v>
                  </c:pt>
                  <c:pt idx="14">
                    <c:v>ADAMS, G</c:v>
                  </c:pt>
                  <c:pt idx="15">
                    <c:v>MCKEAN, E</c:v>
                  </c:pt>
                  <c:pt idx="16">
                    <c:v>STEWART, J</c:v>
                  </c:pt>
                </c:lvl>
                <c:lvl>
                  <c:pt idx="0">
                    <c:v>Akhunji</c:v>
                  </c:pt>
                  <c:pt idx="6">
                    <c:v>Grant</c:v>
                  </c:pt>
                  <c:pt idx="13">
                    <c:v>Wolfenden</c:v>
                  </c:pt>
                </c:lvl>
              </c:multiLvlStrCache>
            </c:multiLvlStrRef>
          </c:cat>
          <c:val>
            <c:numRef>
              <c:f>'Pivot Tables'!$AD$6:$AD$26</c:f>
              <c:numCache>
                <c:formatCode>0</c:formatCode>
                <c:ptCount val="17"/>
                <c:pt idx="0">
                  <c:v>5.8</c:v>
                </c:pt>
                <c:pt idx="1">
                  <c:v>5.8</c:v>
                </c:pt>
                <c:pt idx="2">
                  <c:v>5.8</c:v>
                </c:pt>
                <c:pt idx="3">
                  <c:v>5.8</c:v>
                </c:pt>
                <c:pt idx="4">
                  <c:v>5.8</c:v>
                </c:pt>
                <c:pt idx="5">
                  <c:v>5.8</c:v>
                </c:pt>
                <c:pt idx="6">
                  <c:v>5.8</c:v>
                </c:pt>
                <c:pt idx="7">
                  <c:v>5.8</c:v>
                </c:pt>
                <c:pt idx="8">
                  <c:v>5.8</c:v>
                </c:pt>
                <c:pt idx="9">
                  <c:v>5.8</c:v>
                </c:pt>
                <c:pt idx="10">
                  <c:v>5.8</c:v>
                </c:pt>
                <c:pt idx="11">
                  <c:v>5.8</c:v>
                </c:pt>
                <c:pt idx="12">
                  <c:v>5.8</c:v>
                </c:pt>
                <c:pt idx="13">
                  <c:v>5.8</c:v>
                </c:pt>
                <c:pt idx="14">
                  <c:v>5.8</c:v>
                </c:pt>
                <c:pt idx="15">
                  <c:v>5.8</c:v>
                </c:pt>
                <c:pt idx="16">
                  <c:v>5.8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23B-4E7A-977E-33FEFE765ED4}"/>
            </c:ext>
          </c:extLst>
        </c:ser>
        <c:ser>
          <c:idx val="3"/>
          <c:order val="3"/>
          <c:tx>
            <c:strRef>
              <c:f>'Pivot Tables'!$AE$5</c:f>
              <c:strCache>
                <c:ptCount val="1"/>
                <c:pt idx="0">
                  <c:v>Sum of 10Days</c:v>
                </c:pt>
              </c:strCache>
            </c:strRef>
          </c:tx>
          <c:spPr>
            <a:ln w="28575" cap="rnd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multiLvlStrRef>
              <c:f>'Pivot Tables'!$AA$6:$AA$26</c:f>
              <c:multiLvlStrCache>
                <c:ptCount val="17"/>
                <c:lvl>
                  <c:pt idx="0">
                    <c:v>MCEWAN, D</c:v>
                  </c:pt>
                  <c:pt idx="1">
                    <c:v>DOUGLAS, P</c:v>
                  </c:pt>
                  <c:pt idx="2">
                    <c:v>HENDERSON, W</c:v>
                  </c:pt>
                  <c:pt idx="3">
                    <c:v>TOMKINS, J</c:v>
                  </c:pt>
                  <c:pt idx="4">
                    <c:v>ROWSTHORNE, J</c:v>
                  </c:pt>
                  <c:pt idx="5">
                    <c:v>BRADBURY, D</c:v>
                  </c:pt>
                  <c:pt idx="6">
                    <c:v>FRANKLIN, T</c:v>
                  </c:pt>
                  <c:pt idx="7">
                    <c:v>WARDLE, W</c:v>
                  </c:pt>
                  <c:pt idx="8">
                    <c:v>SIMPSON, M</c:v>
                  </c:pt>
                  <c:pt idx="9">
                    <c:v>MURRAY, J</c:v>
                  </c:pt>
                  <c:pt idx="10">
                    <c:v>DAVY, K</c:v>
                  </c:pt>
                  <c:pt idx="11">
                    <c:v>TRAJKOVSKI, V</c:v>
                  </c:pt>
                  <c:pt idx="12">
                    <c:v>MAHER, D</c:v>
                  </c:pt>
                  <c:pt idx="13">
                    <c:v>PENEV, S</c:v>
                  </c:pt>
                  <c:pt idx="14">
                    <c:v>ADAMS, G</c:v>
                  </c:pt>
                  <c:pt idx="15">
                    <c:v>MCKEAN, E</c:v>
                  </c:pt>
                  <c:pt idx="16">
                    <c:v>STEWART, J</c:v>
                  </c:pt>
                </c:lvl>
                <c:lvl>
                  <c:pt idx="0">
                    <c:v>Akhunji</c:v>
                  </c:pt>
                  <c:pt idx="6">
                    <c:v>Grant</c:v>
                  </c:pt>
                  <c:pt idx="13">
                    <c:v>Wolfenden</c:v>
                  </c:pt>
                </c:lvl>
              </c:multiLvlStrCache>
            </c:multiLvlStrRef>
          </c:cat>
          <c:val>
            <c:numRef>
              <c:f>'Pivot Tables'!$AE$6:$AE$26</c:f>
              <c:numCache>
                <c:formatCode>0</c:formatCode>
                <c:ptCount val="17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23B-4E7A-977E-33FEFE765E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2476376"/>
        <c:axId val="132476768"/>
      </c:lineChart>
      <c:catAx>
        <c:axId val="132476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Consultant/Patient</a:t>
                </a:r>
              </a:p>
            </c:rich>
          </c:tx>
          <c:layout>
            <c:manualLayout>
              <c:xMode val="edge"/>
              <c:yMode val="edge"/>
              <c:x val="0.43963933528396432"/>
              <c:y val="0.870917367213156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476768"/>
        <c:crosses val="autoZero"/>
        <c:auto val="1"/>
        <c:lblAlgn val="ctr"/>
        <c:lblOffset val="100"/>
        <c:noMultiLvlLbl val="0"/>
      </c:catAx>
      <c:valAx>
        <c:axId val="1324767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Wait Days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476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[MMPresTemplate.xlsm]Pivot Tables!PivotTable27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rgbClr val="7030A0"/>
            </a:solidFill>
            <a:prstDash val="dash"/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bg1">
                <a:lumMod val="85000"/>
              </a:schemeClr>
            </a:solidFill>
            <a:prstDash val="dash"/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rgbClr val="7030A0"/>
            </a:solidFill>
            <a:prstDash val="dash"/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bg1">
                <a:lumMod val="85000"/>
              </a:schemeClr>
            </a:solidFill>
            <a:prstDash val="dash"/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rgbClr val="7030A0"/>
            </a:solidFill>
            <a:prstDash val="dash"/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bg1">
                <a:lumMod val="85000"/>
              </a:schemeClr>
            </a:solidFill>
            <a:prstDash val="dash"/>
            <a:round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Tables'!$AB$5</c:f>
              <c:strCache>
                <c:ptCount val="1"/>
                <c:pt idx="0">
                  <c:v>Sum of waitdays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'Pivot Tables'!$AA$6:$AA$22</c:f>
              <c:multiLvlStrCache>
                <c:ptCount val="12"/>
                <c:lvl>
                  <c:pt idx="0">
                    <c:v>MOTTRAM, I</c:v>
                  </c:pt>
                  <c:pt idx="1">
                    <c:v>FELLOWS, D</c:v>
                  </c:pt>
                  <c:pt idx="2">
                    <c:v>BRIGGS, B</c:v>
                  </c:pt>
                  <c:pt idx="3">
                    <c:v>LATHAM, I</c:v>
                  </c:pt>
                  <c:pt idx="4">
                    <c:v>BRACKEN, K</c:v>
                  </c:pt>
                  <c:pt idx="5">
                    <c:v>BUCHANAN, M</c:v>
                  </c:pt>
                  <c:pt idx="6">
                    <c:v>DROUGH, S</c:v>
                  </c:pt>
                  <c:pt idx="7">
                    <c:v>BAILEY, G</c:v>
                  </c:pt>
                  <c:pt idx="8">
                    <c:v>HUNTER, R</c:v>
                  </c:pt>
                  <c:pt idx="9">
                    <c:v>CAPPLE, J</c:v>
                  </c:pt>
                  <c:pt idx="10">
                    <c:v>BARNES, J</c:v>
                  </c:pt>
                  <c:pt idx="11">
                    <c:v>MAGUIRE, E</c:v>
                  </c:pt>
                </c:lvl>
                <c:lvl>
                  <c:pt idx="0">
                    <c:v>Akhunji</c:v>
                  </c:pt>
                  <c:pt idx="4">
                    <c:v>Grant</c:v>
                  </c:pt>
                  <c:pt idx="9">
                    <c:v>Wolfenden</c:v>
                  </c:pt>
                  <c:pt idx="10">
                    <c:v>RYAN</c:v>
                  </c:pt>
                </c:lvl>
              </c:multiLvlStrCache>
            </c:multiLvlStrRef>
          </c:cat>
          <c:val>
            <c:numRef>
              <c:f>'Pivot Tables'!$AB$6:$AB$22</c:f>
              <c:numCache>
                <c:formatCode>0</c:formatCode>
                <c:ptCount val="12"/>
                <c:pt idx="0">
                  <c:v>9</c:v>
                </c:pt>
                <c:pt idx="1">
                  <c:v>7</c:v>
                </c:pt>
                <c:pt idx="2">
                  <c:v>6</c:v>
                </c:pt>
                <c:pt idx="3">
                  <c:v>2</c:v>
                </c:pt>
                <c:pt idx="4">
                  <c:v>8</c:v>
                </c:pt>
                <c:pt idx="5">
                  <c:v>7</c:v>
                </c:pt>
                <c:pt idx="6">
                  <c:v>6</c:v>
                </c:pt>
                <c:pt idx="7">
                  <c:v>4</c:v>
                </c:pt>
                <c:pt idx="8">
                  <c:v>2</c:v>
                </c:pt>
                <c:pt idx="9">
                  <c:v>1</c:v>
                </c:pt>
                <c:pt idx="10">
                  <c:v>7</c:v>
                </c:pt>
                <c:pt idx="11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23B-4E7A-977E-33FEFE765E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2782336"/>
        <c:axId val="442782728"/>
      </c:barChart>
      <c:lineChart>
        <c:grouping val="standard"/>
        <c:varyColors val="0"/>
        <c:ser>
          <c:idx val="1"/>
          <c:order val="1"/>
          <c:tx>
            <c:strRef>
              <c:f>'Pivot Tables'!$AC$5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'Pivot Tables'!$AA$6:$AA$22</c:f>
              <c:multiLvlStrCache>
                <c:ptCount val="12"/>
                <c:lvl>
                  <c:pt idx="0">
                    <c:v>MOTTRAM, I</c:v>
                  </c:pt>
                  <c:pt idx="1">
                    <c:v>FELLOWS, D</c:v>
                  </c:pt>
                  <c:pt idx="2">
                    <c:v>BRIGGS, B</c:v>
                  </c:pt>
                  <c:pt idx="3">
                    <c:v>LATHAM, I</c:v>
                  </c:pt>
                  <c:pt idx="4">
                    <c:v>BRACKEN, K</c:v>
                  </c:pt>
                  <c:pt idx="5">
                    <c:v>BUCHANAN, M</c:v>
                  </c:pt>
                  <c:pt idx="6">
                    <c:v>DROUGH, S</c:v>
                  </c:pt>
                  <c:pt idx="7">
                    <c:v>BAILEY, G</c:v>
                  </c:pt>
                  <c:pt idx="8">
                    <c:v>HUNTER, R</c:v>
                  </c:pt>
                  <c:pt idx="9">
                    <c:v>CAPPLE, J</c:v>
                  </c:pt>
                  <c:pt idx="10">
                    <c:v>BARNES, J</c:v>
                  </c:pt>
                  <c:pt idx="11">
                    <c:v>MAGUIRE, E</c:v>
                  </c:pt>
                </c:lvl>
                <c:lvl>
                  <c:pt idx="0">
                    <c:v>Akhunji</c:v>
                  </c:pt>
                  <c:pt idx="4">
                    <c:v>Grant</c:v>
                  </c:pt>
                  <c:pt idx="9">
                    <c:v>Wolfenden</c:v>
                  </c:pt>
                  <c:pt idx="10">
                    <c:v>RYAN</c:v>
                  </c:pt>
                </c:lvl>
              </c:multiLvlStrCache>
            </c:multiLvlStrRef>
          </c:cat>
          <c:val>
            <c:numRef>
              <c:f>'Pivot Tables'!$AC$6:$AC$22</c:f>
              <c:numCache>
                <c:formatCode>0</c:formatCode>
                <c:ptCount val="12"/>
                <c:pt idx="0">
                  <c:v>5.166666666666667</c:v>
                </c:pt>
                <c:pt idx="1">
                  <c:v>5.166666666666667</c:v>
                </c:pt>
                <c:pt idx="2">
                  <c:v>5.166666666666667</c:v>
                </c:pt>
                <c:pt idx="3">
                  <c:v>5.166666666666667</c:v>
                </c:pt>
                <c:pt idx="4">
                  <c:v>5.166666666666667</c:v>
                </c:pt>
                <c:pt idx="5">
                  <c:v>5.166666666666667</c:v>
                </c:pt>
                <c:pt idx="6">
                  <c:v>5.166666666666667</c:v>
                </c:pt>
                <c:pt idx="7">
                  <c:v>5.166666666666667</c:v>
                </c:pt>
                <c:pt idx="8">
                  <c:v>5.166666666666667</c:v>
                </c:pt>
                <c:pt idx="9">
                  <c:v>5.166666666666667</c:v>
                </c:pt>
                <c:pt idx="10">
                  <c:v>5.166666666666667</c:v>
                </c:pt>
                <c:pt idx="11">
                  <c:v>5.166666666666667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23B-4E7A-977E-33FEFE765ED4}"/>
            </c:ext>
          </c:extLst>
        </c:ser>
        <c:ser>
          <c:idx val="2"/>
          <c:order val="2"/>
          <c:tx>
            <c:strRef>
              <c:f>'Pivot Tables'!$AD$5</c:f>
              <c:strCache>
                <c:ptCount val="1"/>
                <c:pt idx="0">
                  <c:v>Historical Avg</c:v>
                </c:pt>
              </c:strCache>
            </c:strRef>
          </c:tx>
          <c:spPr>
            <a:ln w="28575" cap="rnd">
              <a:solidFill>
                <a:srgbClr val="7030A0"/>
              </a:solidFill>
              <a:prstDash val="dash"/>
              <a:round/>
            </a:ln>
            <a:effectLst/>
          </c:spPr>
          <c:marker>
            <c:symbol val="none"/>
          </c:marker>
          <c:cat>
            <c:multiLvlStrRef>
              <c:f>'Pivot Tables'!$AA$6:$AA$22</c:f>
              <c:multiLvlStrCache>
                <c:ptCount val="12"/>
                <c:lvl>
                  <c:pt idx="0">
                    <c:v>MOTTRAM, I</c:v>
                  </c:pt>
                  <c:pt idx="1">
                    <c:v>FELLOWS, D</c:v>
                  </c:pt>
                  <c:pt idx="2">
                    <c:v>BRIGGS, B</c:v>
                  </c:pt>
                  <c:pt idx="3">
                    <c:v>LATHAM, I</c:v>
                  </c:pt>
                  <c:pt idx="4">
                    <c:v>BRACKEN, K</c:v>
                  </c:pt>
                  <c:pt idx="5">
                    <c:v>BUCHANAN, M</c:v>
                  </c:pt>
                  <c:pt idx="6">
                    <c:v>DROUGH, S</c:v>
                  </c:pt>
                  <c:pt idx="7">
                    <c:v>BAILEY, G</c:v>
                  </c:pt>
                  <c:pt idx="8">
                    <c:v>HUNTER, R</c:v>
                  </c:pt>
                  <c:pt idx="9">
                    <c:v>CAPPLE, J</c:v>
                  </c:pt>
                  <c:pt idx="10">
                    <c:v>BARNES, J</c:v>
                  </c:pt>
                  <c:pt idx="11">
                    <c:v>MAGUIRE, E</c:v>
                  </c:pt>
                </c:lvl>
                <c:lvl>
                  <c:pt idx="0">
                    <c:v>Akhunji</c:v>
                  </c:pt>
                  <c:pt idx="4">
                    <c:v>Grant</c:v>
                  </c:pt>
                  <c:pt idx="9">
                    <c:v>Wolfenden</c:v>
                  </c:pt>
                  <c:pt idx="10">
                    <c:v>RYAN</c:v>
                  </c:pt>
                </c:lvl>
              </c:multiLvlStrCache>
            </c:multiLvlStrRef>
          </c:cat>
          <c:val>
            <c:numRef>
              <c:f>'Pivot Tables'!$AD$6:$AD$22</c:f>
              <c:numCache>
                <c:formatCode>0</c:formatCode>
                <c:ptCount val="12"/>
                <c:pt idx="0">
                  <c:v>5.8</c:v>
                </c:pt>
                <c:pt idx="1">
                  <c:v>5.8</c:v>
                </c:pt>
                <c:pt idx="2">
                  <c:v>5.8</c:v>
                </c:pt>
                <c:pt idx="3">
                  <c:v>5.8</c:v>
                </c:pt>
                <c:pt idx="4">
                  <c:v>5.8</c:v>
                </c:pt>
                <c:pt idx="5">
                  <c:v>5.8</c:v>
                </c:pt>
                <c:pt idx="6">
                  <c:v>5.8</c:v>
                </c:pt>
                <c:pt idx="7">
                  <c:v>5.8</c:v>
                </c:pt>
                <c:pt idx="8">
                  <c:v>5.8</c:v>
                </c:pt>
                <c:pt idx="9">
                  <c:v>5.8</c:v>
                </c:pt>
                <c:pt idx="10">
                  <c:v>5.8</c:v>
                </c:pt>
                <c:pt idx="11">
                  <c:v>5.8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23B-4E7A-977E-33FEFE765ED4}"/>
            </c:ext>
          </c:extLst>
        </c:ser>
        <c:ser>
          <c:idx val="3"/>
          <c:order val="3"/>
          <c:tx>
            <c:strRef>
              <c:f>'Pivot Tables'!$AE$5</c:f>
              <c:strCache>
                <c:ptCount val="1"/>
                <c:pt idx="0">
                  <c:v>Sum of 10Days</c:v>
                </c:pt>
              </c:strCache>
            </c:strRef>
          </c:tx>
          <c:spPr>
            <a:ln w="28575" cap="rnd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multiLvlStrRef>
              <c:f>'Pivot Tables'!$AA$6:$AA$22</c:f>
              <c:multiLvlStrCache>
                <c:ptCount val="12"/>
                <c:lvl>
                  <c:pt idx="0">
                    <c:v>MOTTRAM, I</c:v>
                  </c:pt>
                  <c:pt idx="1">
                    <c:v>FELLOWS, D</c:v>
                  </c:pt>
                  <c:pt idx="2">
                    <c:v>BRIGGS, B</c:v>
                  </c:pt>
                  <c:pt idx="3">
                    <c:v>LATHAM, I</c:v>
                  </c:pt>
                  <c:pt idx="4">
                    <c:v>BRACKEN, K</c:v>
                  </c:pt>
                  <c:pt idx="5">
                    <c:v>BUCHANAN, M</c:v>
                  </c:pt>
                  <c:pt idx="6">
                    <c:v>DROUGH, S</c:v>
                  </c:pt>
                  <c:pt idx="7">
                    <c:v>BAILEY, G</c:v>
                  </c:pt>
                  <c:pt idx="8">
                    <c:v>HUNTER, R</c:v>
                  </c:pt>
                  <c:pt idx="9">
                    <c:v>CAPPLE, J</c:v>
                  </c:pt>
                  <c:pt idx="10">
                    <c:v>BARNES, J</c:v>
                  </c:pt>
                  <c:pt idx="11">
                    <c:v>MAGUIRE, E</c:v>
                  </c:pt>
                </c:lvl>
                <c:lvl>
                  <c:pt idx="0">
                    <c:v>Akhunji</c:v>
                  </c:pt>
                  <c:pt idx="4">
                    <c:v>Grant</c:v>
                  </c:pt>
                  <c:pt idx="9">
                    <c:v>Wolfenden</c:v>
                  </c:pt>
                  <c:pt idx="10">
                    <c:v>RYAN</c:v>
                  </c:pt>
                </c:lvl>
              </c:multiLvlStrCache>
            </c:multiLvlStrRef>
          </c:cat>
          <c:val>
            <c:numRef>
              <c:f>'Pivot Tables'!$AE$6:$AE$22</c:f>
              <c:numCache>
                <c:formatCode>0</c:formatCode>
                <c:ptCount val="12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23B-4E7A-977E-33FEFE765E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2782336"/>
        <c:axId val="442782728"/>
      </c:lineChart>
      <c:catAx>
        <c:axId val="442782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Consultant/Patient</a:t>
                </a:r>
              </a:p>
            </c:rich>
          </c:tx>
          <c:layout>
            <c:manualLayout>
              <c:xMode val="edge"/>
              <c:yMode val="edge"/>
              <c:x val="0.43963933528396432"/>
              <c:y val="0.870917367213156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782728"/>
        <c:crosses val="autoZero"/>
        <c:auto val="1"/>
        <c:lblAlgn val="ctr"/>
        <c:lblOffset val="100"/>
        <c:noMultiLvlLbl val="0"/>
      </c:catAx>
      <c:valAx>
        <c:axId val="4427827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Wait Days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782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[MMPresTemplate.xlsm]Pivot Tables!PivotTable1</c:name>
    <c:fmtId val="-1"/>
  </c:pivotSource>
  <c:chart>
    <c:autoTitleDeleted val="0"/>
    <c:pivotFmts>
      <c:pivotFmt>
        <c:idx val="0"/>
        <c:spPr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2225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2225" cap="rnd">
            <a:solidFill>
              <a:srgbClr val="92D050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2225" cap="rnd">
            <a:solidFill>
              <a:srgbClr val="7030A0"/>
            </a:solidFill>
            <a:prstDash val="dash"/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2225" cap="rnd">
            <a:solidFill>
              <a:schemeClr val="bg1">
                <a:lumMod val="85000"/>
              </a:schemeClr>
            </a:solidFill>
            <a:prstDash val="dash"/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2225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2225" cap="rnd">
            <a:solidFill>
              <a:srgbClr val="92D050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2225" cap="rnd">
            <a:solidFill>
              <a:srgbClr val="7030A0"/>
            </a:solidFill>
            <a:prstDash val="dash"/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2225" cap="rnd">
            <a:solidFill>
              <a:schemeClr val="bg1">
                <a:lumMod val="85000"/>
              </a:schemeClr>
            </a:solidFill>
            <a:prstDash val="dash"/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2225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2225" cap="rnd">
            <a:solidFill>
              <a:srgbClr val="92D050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2225" cap="rnd">
            <a:solidFill>
              <a:srgbClr val="7030A0"/>
            </a:solidFill>
            <a:prstDash val="dash"/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2225" cap="rnd">
            <a:solidFill>
              <a:schemeClr val="bg1">
                <a:lumMod val="85000"/>
              </a:schemeClr>
            </a:solidFill>
            <a:prstDash val="dash"/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0570840595897216E-2"/>
          <c:y val="6.1248539040564452E-2"/>
          <c:w val="0.89198471263618462"/>
          <c:h val="0.687630111606529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Tables'!$AU$5</c:f>
              <c:strCache>
                <c:ptCount val="1"/>
                <c:pt idx="0">
                  <c:v>Actual Days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  <a:effectLst/>
          </c:spPr>
          <c:invertIfNegative val="0"/>
          <c:cat>
            <c:strRef>
              <c:f>'Pivot Tables'!$AT$6:$AT$32</c:f>
              <c:strCache>
                <c:ptCount val="26"/>
                <c:pt idx="0">
                  <c:v>FELLOWS, D</c:v>
                </c:pt>
                <c:pt idx="1">
                  <c:v>DANN, C</c:v>
                </c:pt>
                <c:pt idx="2">
                  <c:v>HUNTER, R</c:v>
                </c:pt>
                <c:pt idx="3">
                  <c:v>ERICKSON, L</c:v>
                </c:pt>
                <c:pt idx="4">
                  <c:v>NICHOLLS, G</c:v>
                </c:pt>
                <c:pt idx="5">
                  <c:v>CANAVAN, S</c:v>
                </c:pt>
                <c:pt idx="6">
                  <c:v>BAILEY, G</c:v>
                </c:pt>
                <c:pt idx="7">
                  <c:v>THORN, S</c:v>
                </c:pt>
                <c:pt idx="8">
                  <c:v>BRIGGS, B</c:v>
                </c:pt>
                <c:pt idx="9">
                  <c:v>MAGUIRE, E</c:v>
                </c:pt>
                <c:pt idx="10">
                  <c:v>BRADY, D</c:v>
                </c:pt>
                <c:pt idx="11">
                  <c:v>MOTTRAM, I</c:v>
                </c:pt>
                <c:pt idx="12">
                  <c:v>BARNES, J</c:v>
                </c:pt>
                <c:pt idx="13">
                  <c:v>BRACKEN, K</c:v>
                </c:pt>
                <c:pt idx="14">
                  <c:v>MAHER, D</c:v>
                </c:pt>
                <c:pt idx="15">
                  <c:v>WHAN, S</c:v>
                </c:pt>
                <c:pt idx="16">
                  <c:v>KASS, P</c:v>
                </c:pt>
                <c:pt idx="17">
                  <c:v>LATHAM, I</c:v>
                </c:pt>
                <c:pt idx="18">
                  <c:v>DOWNEY, N</c:v>
                </c:pt>
                <c:pt idx="19">
                  <c:v>BUCHANAN, M</c:v>
                </c:pt>
                <c:pt idx="20">
                  <c:v>REID, P</c:v>
                </c:pt>
                <c:pt idx="21">
                  <c:v>FREWEN, J</c:v>
                </c:pt>
                <c:pt idx="22">
                  <c:v>SCOLES, M</c:v>
                </c:pt>
                <c:pt idx="23">
                  <c:v>STEYNS, J</c:v>
                </c:pt>
                <c:pt idx="24">
                  <c:v>DROUGH, S</c:v>
                </c:pt>
                <c:pt idx="25">
                  <c:v>CAPPLE, J</c:v>
                </c:pt>
              </c:strCache>
            </c:strRef>
          </c:cat>
          <c:val>
            <c:numRef>
              <c:f>'Pivot Tables'!$AU$6:$AU$32</c:f>
              <c:numCache>
                <c:formatCode>0.0</c:formatCode>
                <c:ptCount val="26"/>
                <c:pt idx="0">
                  <c:v>12.100000381469727</c:v>
                </c:pt>
                <c:pt idx="1">
                  <c:v>7.9000000953674316</c:v>
                </c:pt>
                <c:pt idx="2">
                  <c:v>5.7300000190734863</c:v>
                </c:pt>
                <c:pt idx="3">
                  <c:v>4.1399998664855957</c:v>
                </c:pt>
                <c:pt idx="4">
                  <c:v>4.119999885559082</c:v>
                </c:pt>
                <c:pt idx="5">
                  <c:v>3.9800000190734863</c:v>
                </c:pt>
                <c:pt idx="6">
                  <c:v>3.7699999809265137</c:v>
                </c:pt>
                <c:pt idx="7">
                  <c:v>3</c:v>
                </c:pt>
                <c:pt idx="8">
                  <c:v>2.9600000381469727</c:v>
                </c:pt>
                <c:pt idx="9">
                  <c:v>2.8499999046325684</c:v>
                </c:pt>
                <c:pt idx="10">
                  <c:v>2.6500000953674316</c:v>
                </c:pt>
                <c:pt idx="11">
                  <c:v>2.1500000953674316</c:v>
                </c:pt>
                <c:pt idx="12">
                  <c:v>2.0399999618530273</c:v>
                </c:pt>
                <c:pt idx="13">
                  <c:v>1.9800000190734863</c:v>
                </c:pt>
                <c:pt idx="14">
                  <c:v>1.9600000381469727</c:v>
                </c:pt>
                <c:pt idx="15">
                  <c:v>1.940000057220459</c:v>
                </c:pt>
                <c:pt idx="16">
                  <c:v>1.8700000047683716</c:v>
                </c:pt>
                <c:pt idx="17">
                  <c:v>1.7899999618530273</c:v>
                </c:pt>
                <c:pt idx="18">
                  <c:v>1.7699999809265137</c:v>
                </c:pt>
                <c:pt idx="19">
                  <c:v>1.7300000190734863</c:v>
                </c:pt>
                <c:pt idx="20">
                  <c:v>1.690000057220459</c:v>
                </c:pt>
                <c:pt idx="21">
                  <c:v>1.0199999809265137</c:v>
                </c:pt>
                <c:pt idx="22">
                  <c:v>0.92000001668930054</c:v>
                </c:pt>
                <c:pt idx="23">
                  <c:v>0.85000002384185791</c:v>
                </c:pt>
                <c:pt idx="24">
                  <c:v>0.79000002145767212</c:v>
                </c:pt>
                <c:pt idx="25">
                  <c:v>0.75999999046325684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B93-4962-99BB-2305C0CDBC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3268576"/>
        <c:axId val="463268968"/>
      </c:barChart>
      <c:barChart>
        <c:barDir val="col"/>
        <c:grouping val="clustered"/>
        <c:varyColors val="0"/>
        <c:ser>
          <c:idx val="1"/>
          <c:order val="1"/>
          <c:tx>
            <c:strRef>
              <c:f>'Pivot Tables'!$AV$5</c:f>
              <c:strCache>
                <c:ptCount val="1"/>
                <c:pt idx="0">
                  <c:v>Required Days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Tables'!$AT$6:$AT$32</c:f>
              <c:strCache>
                <c:ptCount val="26"/>
                <c:pt idx="0">
                  <c:v>FELLOWS, D</c:v>
                </c:pt>
                <c:pt idx="1">
                  <c:v>DANN, C</c:v>
                </c:pt>
                <c:pt idx="2">
                  <c:v>HUNTER, R</c:v>
                </c:pt>
                <c:pt idx="3">
                  <c:v>ERICKSON, L</c:v>
                </c:pt>
                <c:pt idx="4">
                  <c:v>NICHOLLS, G</c:v>
                </c:pt>
                <c:pt idx="5">
                  <c:v>CANAVAN, S</c:v>
                </c:pt>
                <c:pt idx="6">
                  <c:v>BAILEY, G</c:v>
                </c:pt>
                <c:pt idx="7">
                  <c:v>THORN, S</c:v>
                </c:pt>
                <c:pt idx="8">
                  <c:v>BRIGGS, B</c:v>
                </c:pt>
                <c:pt idx="9">
                  <c:v>MAGUIRE, E</c:v>
                </c:pt>
                <c:pt idx="10">
                  <c:v>BRADY, D</c:v>
                </c:pt>
                <c:pt idx="11">
                  <c:v>MOTTRAM, I</c:v>
                </c:pt>
                <c:pt idx="12">
                  <c:v>BARNES, J</c:v>
                </c:pt>
                <c:pt idx="13">
                  <c:v>BRACKEN, K</c:v>
                </c:pt>
                <c:pt idx="14">
                  <c:v>MAHER, D</c:v>
                </c:pt>
                <c:pt idx="15">
                  <c:v>WHAN, S</c:v>
                </c:pt>
                <c:pt idx="16">
                  <c:v>KASS, P</c:v>
                </c:pt>
                <c:pt idx="17">
                  <c:v>LATHAM, I</c:v>
                </c:pt>
                <c:pt idx="18">
                  <c:v>DOWNEY, N</c:v>
                </c:pt>
                <c:pt idx="19">
                  <c:v>BUCHANAN, M</c:v>
                </c:pt>
                <c:pt idx="20">
                  <c:v>REID, P</c:v>
                </c:pt>
                <c:pt idx="21">
                  <c:v>FREWEN, J</c:v>
                </c:pt>
                <c:pt idx="22">
                  <c:v>SCOLES, M</c:v>
                </c:pt>
                <c:pt idx="23">
                  <c:v>STEYNS, J</c:v>
                </c:pt>
                <c:pt idx="24">
                  <c:v>DROUGH, S</c:v>
                </c:pt>
                <c:pt idx="25">
                  <c:v>CAPPLE, J</c:v>
                </c:pt>
              </c:strCache>
            </c:strRef>
          </c:cat>
          <c:val>
            <c:numRef>
              <c:f>'Pivot Tables'!$AV$6:$AV$32</c:f>
              <c:numCache>
                <c:formatCode>0.0</c:formatCode>
                <c:ptCount val="26"/>
                <c:pt idx="0">
                  <c:v>12.189999580383301</c:v>
                </c:pt>
                <c:pt idx="1">
                  <c:v>7.9000000953674316</c:v>
                </c:pt>
                <c:pt idx="2">
                  <c:v>4.6700000762939453</c:v>
                </c:pt>
                <c:pt idx="3">
                  <c:v>0.75999999046325684</c:v>
                </c:pt>
                <c:pt idx="4">
                  <c:v>2</c:v>
                </c:pt>
                <c:pt idx="5">
                  <c:v>1.8300000429153442</c:v>
                </c:pt>
                <c:pt idx="6">
                  <c:v>3.7100000381469727</c:v>
                </c:pt>
                <c:pt idx="7">
                  <c:v>2.8499999046325684</c:v>
                </c:pt>
                <c:pt idx="8">
                  <c:v>2.8499999046325684</c:v>
                </c:pt>
                <c:pt idx="9">
                  <c:v>2.6500000953674316</c:v>
                </c:pt>
                <c:pt idx="10">
                  <c:v>2.5999999046325684</c:v>
                </c:pt>
                <c:pt idx="11">
                  <c:v>1.9299999475479126</c:v>
                </c:pt>
                <c:pt idx="12">
                  <c:v>1.940000057220459</c:v>
                </c:pt>
                <c:pt idx="13">
                  <c:v>1.9800000190734863</c:v>
                </c:pt>
                <c:pt idx="14">
                  <c:v>1.7899999618530273</c:v>
                </c:pt>
                <c:pt idx="15">
                  <c:v>0.93999999761581421</c:v>
                </c:pt>
                <c:pt idx="16">
                  <c:v>1.75</c:v>
                </c:pt>
                <c:pt idx="17">
                  <c:v>1.7100000381469727</c:v>
                </c:pt>
                <c:pt idx="18">
                  <c:v>1.7699999809265137</c:v>
                </c:pt>
                <c:pt idx="19">
                  <c:v>1.7300000190734863</c:v>
                </c:pt>
                <c:pt idx="20">
                  <c:v>1.5700000524520874</c:v>
                </c:pt>
                <c:pt idx="21">
                  <c:v>0.95999997854232788</c:v>
                </c:pt>
                <c:pt idx="22">
                  <c:v>0.87000000476837158</c:v>
                </c:pt>
                <c:pt idx="23">
                  <c:v>0.81000000238418579</c:v>
                </c:pt>
                <c:pt idx="24">
                  <c:v>0.73000001907348633</c:v>
                </c:pt>
                <c:pt idx="25">
                  <c:v>0.75999999046325684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B93-4962-99BB-2305C0CDBC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3269752"/>
        <c:axId val="463269360"/>
      </c:barChart>
      <c:lineChart>
        <c:grouping val="standard"/>
        <c:varyColors val="0"/>
        <c:ser>
          <c:idx val="2"/>
          <c:order val="2"/>
          <c:tx>
            <c:strRef>
              <c:f>'Pivot Tables'!$AW$5</c:f>
              <c:strCache>
                <c:ptCount val="1"/>
                <c:pt idx="0">
                  <c:v>Average</c:v>
                </c:pt>
              </c:strCache>
            </c:strRef>
          </c:tx>
          <c:spPr>
            <a:ln w="2222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'Pivot Tables'!$AT$6:$AT$32</c:f>
              <c:strCache>
                <c:ptCount val="26"/>
                <c:pt idx="0">
                  <c:v>FELLOWS, D</c:v>
                </c:pt>
                <c:pt idx="1">
                  <c:v>DANN, C</c:v>
                </c:pt>
                <c:pt idx="2">
                  <c:v>HUNTER, R</c:v>
                </c:pt>
                <c:pt idx="3">
                  <c:v>ERICKSON, L</c:v>
                </c:pt>
                <c:pt idx="4">
                  <c:v>NICHOLLS, G</c:v>
                </c:pt>
                <c:pt idx="5">
                  <c:v>CANAVAN, S</c:v>
                </c:pt>
                <c:pt idx="6">
                  <c:v>BAILEY, G</c:v>
                </c:pt>
                <c:pt idx="7">
                  <c:v>THORN, S</c:v>
                </c:pt>
                <c:pt idx="8">
                  <c:v>BRIGGS, B</c:v>
                </c:pt>
                <c:pt idx="9">
                  <c:v>MAGUIRE, E</c:v>
                </c:pt>
                <c:pt idx="10">
                  <c:v>BRADY, D</c:v>
                </c:pt>
                <c:pt idx="11">
                  <c:v>MOTTRAM, I</c:v>
                </c:pt>
                <c:pt idx="12">
                  <c:v>BARNES, J</c:v>
                </c:pt>
                <c:pt idx="13">
                  <c:v>BRACKEN, K</c:v>
                </c:pt>
                <c:pt idx="14">
                  <c:v>MAHER, D</c:v>
                </c:pt>
                <c:pt idx="15">
                  <c:v>WHAN, S</c:v>
                </c:pt>
                <c:pt idx="16">
                  <c:v>KASS, P</c:v>
                </c:pt>
                <c:pt idx="17">
                  <c:v>LATHAM, I</c:v>
                </c:pt>
                <c:pt idx="18">
                  <c:v>DOWNEY, N</c:v>
                </c:pt>
                <c:pt idx="19">
                  <c:v>BUCHANAN, M</c:v>
                </c:pt>
                <c:pt idx="20">
                  <c:v>REID, P</c:v>
                </c:pt>
                <c:pt idx="21">
                  <c:v>FREWEN, J</c:v>
                </c:pt>
                <c:pt idx="22">
                  <c:v>SCOLES, M</c:v>
                </c:pt>
                <c:pt idx="23">
                  <c:v>STEYNS, J</c:v>
                </c:pt>
                <c:pt idx="24">
                  <c:v>DROUGH, S</c:v>
                </c:pt>
                <c:pt idx="25">
                  <c:v>CAPPLE, J</c:v>
                </c:pt>
              </c:strCache>
            </c:strRef>
          </c:cat>
          <c:val>
            <c:numRef>
              <c:f>'Pivot Tables'!$AW$6:$AW$32</c:f>
              <c:numCache>
                <c:formatCode>0.0</c:formatCode>
                <c:ptCount val="26"/>
                <c:pt idx="0">
                  <c:v>2.9407692505763126</c:v>
                </c:pt>
                <c:pt idx="1">
                  <c:v>2.9407692505763126</c:v>
                </c:pt>
                <c:pt idx="2">
                  <c:v>2.9407692505763126</c:v>
                </c:pt>
                <c:pt idx="3">
                  <c:v>2.9407692505763126</c:v>
                </c:pt>
                <c:pt idx="4">
                  <c:v>2.9407692505763126</c:v>
                </c:pt>
                <c:pt idx="5">
                  <c:v>2.9407692505763126</c:v>
                </c:pt>
                <c:pt idx="6">
                  <c:v>2.9407692505763126</c:v>
                </c:pt>
                <c:pt idx="7">
                  <c:v>2.9407692505763126</c:v>
                </c:pt>
                <c:pt idx="8">
                  <c:v>2.9407692505763126</c:v>
                </c:pt>
                <c:pt idx="9">
                  <c:v>2.9407692505763126</c:v>
                </c:pt>
                <c:pt idx="10">
                  <c:v>2.9407692505763126</c:v>
                </c:pt>
                <c:pt idx="11">
                  <c:v>2.9407692505763126</c:v>
                </c:pt>
                <c:pt idx="12">
                  <c:v>2.9407692505763126</c:v>
                </c:pt>
                <c:pt idx="13">
                  <c:v>2.9407692505763126</c:v>
                </c:pt>
                <c:pt idx="14">
                  <c:v>2.9407692505763126</c:v>
                </c:pt>
                <c:pt idx="15">
                  <c:v>2.9407692505763126</c:v>
                </c:pt>
                <c:pt idx="16">
                  <c:v>2.9407692505763126</c:v>
                </c:pt>
                <c:pt idx="17">
                  <c:v>2.9407692505763126</c:v>
                </c:pt>
                <c:pt idx="18">
                  <c:v>2.9407692505763126</c:v>
                </c:pt>
                <c:pt idx="19">
                  <c:v>2.9407692505763126</c:v>
                </c:pt>
                <c:pt idx="20">
                  <c:v>2.9407692505763126</c:v>
                </c:pt>
                <c:pt idx="21">
                  <c:v>2.9407692505763126</c:v>
                </c:pt>
                <c:pt idx="22">
                  <c:v>2.9407692505763126</c:v>
                </c:pt>
                <c:pt idx="23">
                  <c:v>2.9407692505763126</c:v>
                </c:pt>
                <c:pt idx="24">
                  <c:v>2.9407692505763126</c:v>
                </c:pt>
                <c:pt idx="25">
                  <c:v>2.9407692505763126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8B93-4962-99BB-2305C0CDBCF8}"/>
            </c:ext>
          </c:extLst>
        </c:ser>
        <c:ser>
          <c:idx val="3"/>
          <c:order val="3"/>
          <c:tx>
            <c:strRef>
              <c:f>'Pivot Tables'!$AX$5</c:f>
              <c:strCache>
                <c:ptCount val="1"/>
                <c:pt idx="0">
                  <c:v>Avg No Bed Block</c:v>
                </c:pt>
              </c:strCache>
            </c:strRef>
          </c:tx>
          <c:spPr>
            <a:ln w="2222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'Pivot Tables'!$AT$6:$AT$32</c:f>
              <c:strCache>
                <c:ptCount val="26"/>
                <c:pt idx="0">
                  <c:v>FELLOWS, D</c:v>
                </c:pt>
                <c:pt idx="1">
                  <c:v>DANN, C</c:v>
                </c:pt>
                <c:pt idx="2">
                  <c:v>HUNTER, R</c:v>
                </c:pt>
                <c:pt idx="3">
                  <c:v>ERICKSON, L</c:v>
                </c:pt>
                <c:pt idx="4">
                  <c:v>NICHOLLS, G</c:v>
                </c:pt>
                <c:pt idx="5">
                  <c:v>CANAVAN, S</c:v>
                </c:pt>
                <c:pt idx="6">
                  <c:v>BAILEY, G</c:v>
                </c:pt>
                <c:pt idx="7">
                  <c:v>THORN, S</c:v>
                </c:pt>
                <c:pt idx="8">
                  <c:v>BRIGGS, B</c:v>
                </c:pt>
                <c:pt idx="9">
                  <c:v>MAGUIRE, E</c:v>
                </c:pt>
                <c:pt idx="10">
                  <c:v>BRADY, D</c:v>
                </c:pt>
                <c:pt idx="11">
                  <c:v>MOTTRAM, I</c:v>
                </c:pt>
                <c:pt idx="12">
                  <c:v>BARNES, J</c:v>
                </c:pt>
                <c:pt idx="13">
                  <c:v>BRACKEN, K</c:v>
                </c:pt>
                <c:pt idx="14">
                  <c:v>MAHER, D</c:v>
                </c:pt>
                <c:pt idx="15">
                  <c:v>WHAN, S</c:v>
                </c:pt>
                <c:pt idx="16">
                  <c:v>KASS, P</c:v>
                </c:pt>
                <c:pt idx="17">
                  <c:v>LATHAM, I</c:v>
                </c:pt>
                <c:pt idx="18">
                  <c:v>DOWNEY, N</c:v>
                </c:pt>
                <c:pt idx="19">
                  <c:v>BUCHANAN, M</c:v>
                </c:pt>
                <c:pt idx="20">
                  <c:v>REID, P</c:v>
                </c:pt>
                <c:pt idx="21">
                  <c:v>FREWEN, J</c:v>
                </c:pt>
                <c:pt idx="22">
                  <c:v>SCOLES, M</c:v>
                </c:pt>
                <c:pt idx="23">
                  <c:v>STEYNS, J</c:v>
                </c:pt>
                <c:pt idx="24">
                  <c:v>DROUGH, S</c:v>
                </c:pt>
                <c:pt idx="25">
                  <c:v>CAPPLE, J</c:v>
                </c:pt>
              </c:strCache>
            </c:strRef>
          </c:cat>
          <c:val>
            <c:numRef>
              <c:f>'Pivot Tables'!$AX$6:$AX$32</c:f>
              <c:numCache>
                <c:formatCode>0.0</c:formatCode>
                <c:ptCount val="26"/>
                <c:pt idx="0">
                  <c:v>2.4415384508096256</c:v>
                </c:pt>
                <c:pt idx="1">
                  <c:v>2.4415384508096256</c:v>
                </c:pt>
                <c:pt idx="2">
                  <c:v>2.4415384508096256</c:v>
                </c:pt>
                <c:pt idx="3">
                  <c:v>2.4415384508096256</c:v>
                </c:pt>
                <c:pt idx="4">
                  <c:v>2.4415384508096256</c:v>
                </c:pt>
                <c:pt idx="5">
                  <c:v>2.4415384508096256</c:v>
                </c:pt>
                <c:pt idx="6">
                  <c:v>2.4415384508096256</c:v>
                </c:pt>
                <c:pt idx="7">
                  <c:v>2.4415384508096256</c:v>
                </c:pt>
                <c:pt idx="8">
                  <c:v>2.4415384508096256</c:v>
                </c:pt>
                <c:pt idx="9">
                  <c:v>2.4415384508096256</c:v>
                </c:pt>
                <c:pt idx="10">
                  <c:v>2.4415384508096256</c:v>
                </c:pt>
                <c:pt idx="11">
                  <c:v>2.4415384508096256</c:v>
                </c:pt>
                <c:pt idx="12">
                  <c:v>2.4415384508096256</c:v>
                </c:pt>
                <c:pt idx="13">
                  <c:v>2.4415384508096256</c:v>
                </c:pt>
                <c:pt idx="14">
                  <c:v>2.4415384508096256</c:v>
                </c:pt>
                <c:pt idx="15">
                  <c:v>2.4415384508096256</c:v>
                </c:pt>
                <c:pt idx="16">
                  <c:v>2.4415384508096256</c:v>
                </c:pt>
                <c:pt idx="17">
                  <c:v>2.4415384508096256</c:v>
                </c:pt>
                <c:pt idx="18">
                  <c:v>2.4415384508096256</c:v>
                </c:pt>
                <c:pt idx="19">
                  <c:v>2.4415384508096256</c:v>
                </c:pt>
                <c:pt idx="20">
                  <c:v>2.4415384508096256</c:v>
                </c:pt>
                <c:pt idx="21">
                  <c:v>2.4415384508096256</c:v>
                </c:pt>
                <c:pt idx="22">
                  <c:v>2.4415384508096256</c:v>
                </c:pt>
                <c:pt idx="23">
                  <c:v>2.4415384508096256</c:v>
                </c:pt>
                <c:pt idx="24">
                  <c:v>2.4415384508096256</c:v>
                </c:pt>
                <c:pt idx="25">
                  <c:v>2.4415384508096256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8B93-4962-99BB-2305C0CDBCF8}"/>
            </c:ext>
          </c:extLst>
        </c:ser>
        <c:ser>
          <c:idx val="4"/>
          <c:order val="4"/>
          <c:tx>
            <c:strRef>
              <c:f>'Pivot Tables'!$AY$5</c:f>
              <c:strCache>
                <c:ptCount val="1"/>
                <c:pt idx="0">
                  <c:v>Historical Avg</c:v>
                </c:pt>
              </c:strCache>
            </c:strRef>
          </c:tx>
          <c:spPr>
            <a:ln w="22225" cap="rnd">
              <a:solidFill>
                <a:srgbClr val="7030A0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'Pivot Tables'!$AT$6:$AT$32</c:f>
              <c:strCache>
                <c:ptCount val="26"/>
                <c:pt idx="0">
                  <c:v>FELLOWS, D</c:v>
                </c:pt>
                <c:pt idx="1">
                  <c:v>DANN, C</c:v>
                </c:pt>
                <c:pt idx="2">
                  <c:v>HUNTER, R</c:v>
                </c:pt>
                <c:pt idx="3">
                  <c:v>ERICKSON, L</c:v>
                </c:pt>
                <c:pt idx="4">
                  <c:v>NICHOLLS, G</c:v>
                </c:pt>
                <c:pt idx="5">
                  <c:v>CANAVAN, S</c:v>
                </c:pt>
                <c:pt idx="6">
                  <c:v>BAILEY, G</c:v>
                </c:pt>
                <c:pt idx="7">
                  <c:v>THORN, S</c:v>
                </c:pt>
                <c:pt idx="8">
                  <c:v>BRIGGS, B</c:v>
                </c:pt>
                <c:pt idx="9">
                  <c:v>MAGUIRE, E</c:v>
                </c:pt>
                <c:pt idx="10">
                  <c:v>BRADY, D</c:v>
                </c:pt>
                <c:pt idx="11">
                  <c:v>MOTTRAM, I</c:v>
                </c:pt>
                <c:pt idx="12">
                  <c:v>BARNES, J</c:v>
                </c:pt>
                <c:pt idx="13">
                  <c:v>BRACKEN, K</c:v>
                </c:pt>
                <c:pt idx="14">
                  <c:v>MAHER, D</c:v>
                </c:pt>
                <c:pt idx="15">
                  <c:v>WHAN, S</c:v>
                </c:pt>
                <c:pt idx="16">
                  <c:v>KASS, P</c:v>
                </c:pt>
                <c:pt idx="17">
                  <c:v>LATHAM, I</c:v>
                </c:pt>
                <c:pt idx="18">
                  <c:v>DOWNEY, N</c:v>
                </c:pt>
                <c:pt idx="19">
                  <c:v>BUCHANAN, M</c:v>
                </c:pt>
                <c:pt idx="20">
                  <c:v>REID, P</c:v>
                </c:pt>
                <c:pt idx="21">
                  <c:v>FREWEN, J</c:v>
                </c:pt>
                <c:pt idx="22">
                  <c:v>SCOLES, M</c:v>
                </c:pt>
                <c:pt idx="23">
                  <c:v>STEYNS, J</c:v>
                </c:pt>
                <c:pt idx="24">
                  <c:v>DROUGH, S</c:v>
                </c:pt>
                <c:pt idx="25">
                  <c:v>CAPPLE, J</c:v>
                </c:pt>
              </c:strCache>
            </c:strRef>
          </c:cat>
          <c:val>
            <c:numRef>
              <c:f>'Pivot Tables'!$AY$6:$AY$32</c:f>
              <c:numCache>
                <c:formatCode>0.0</c:formatCode>
                <c:ptCount val="26"/>
                <c:pt idx="0">
                  <c:v>2.7</c:v>
                </c:pt>
                <c:pt idx="1">
                  <c:v>2.7</c:v>
                </c:pt>
                <c:pt idx="2">
                  <c:v>2.7</c:v>
                </c:pt>
                <c:pt idx="3">
                  <c:v>2.7</c:v>
                </c:pt>
                <c:pt idx="4">
                  <c:v>2.7</c:v>
                </c:pt>
                <c:pt idx="5">
                  <c:v>2.7</c:v>
                </c:pt>
                <c:pt idx="6">
                  <c:v>2.7</c:v>
                </c:pt>
                <c:pt idx="7">
                  <c:v>2.7</c:v>
                </c:pt>
                <c:pt idx="8">
                  <c:v>2.7</c:v>
                </c:pt>
                <c:pt idx="9">
                  <c:v>2.7</c:v>
                </c:pt>
                <c:pt idx="10">
                  <c:v>2.7</c:v>
                </c:pt>
                <c:pt idx="11">
                  <c:v>2.7</c:v>
                </c:pt>
                <c:pt idx="12">
                  <c:v>2.7</c:v>
                </c:pt>
                <c:pt idx="13">
                  <c:v>2.7</c:v>
                </c:pt>
                <c:pt idx="14">
                  <c:v>2.7</c:v>
                </c:pt>
                <c:pt idx="15">
                  <c:v>2.7</c:v>
                </c:pt>
                <c:pt idx="16">
                  <c:v>2.7</c:v>
                </c:pt>
                <c:pt idx="17">
                  <c:v>2.7</c:v>
                </c:pt>
                <c:pt idx="18">
                  <c:v>2.7</c:v>
                </c:pt>
                <c:pt idx="19">
                  <c:v>2.7</c:v>
                </c:pt>
                <c:pt idx="20">
                  <c:v>2.7</c:v>
                </c:pt>
                <c:pt idx="21">
                  <c:v>2.7</c:v>
                </c:pt>
                <c:pt idx="22">
                  <c:v>2.7</c:v>
                </c:pt>
                <c:pt idx="23">
                  <c:v>2.7</c:v>
                </c:pt>
                <c:pt idx="24">
                  <c:v>2.7</c:v>
                </c:pt>
                <c:pt idx="25">
                  <c:v>2.7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8B93-4962-99BB-2305C0CDBCF8}"/>
            </c:ext>
          </c:extLst>
        </c:ser>
        <c:ser>
          <c:idx val="5"/>
          <c:order val="5"/>
          <c:tx>
            <c:strRef>
              <c:f>'Pivot Tables'!$AZ$5</c:f>
              <c:strCache>
                <c:ptCount val="1"/>
                <c:pt idx="0">
                  <c:v>3 Days</c:v>
                </c:pt>
              </c:strCache>
            </c:strRef>
          </c:tx>
          <c:spPr>
            <a:ln w="22225" cap="rnd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'Pivot Tables'!$AT$6:$AT$32</c:f>
              <c:strCache>
                <c:ptCount val="26"/>
                <c:pt idx="0">
                  <c:v>FELLOWS, D</c:v>
                </c:pt>
                <c:pt idx="1">
                  <c:v>DANN, C</c:v>
                </c:pt>
                <c:pt idx="2">
                  <c:v>HUNTER, R</c:v>
                </c:pt>
                <c:pt idx="3">
                  <c:v>ERICKSON, L</c:v>
                </c:pt>
                <c:pt idx="4">
                  <c:v>NICHOLLS, G</c:v>
                </c:pt>
                <c:pt idx="5">
                  <c:v>CANAVAN, S</c:v>
                </c:pt>
                <c:pt idx="6">
                  <c:v>BAILEY, G</c:v>
                </c:pt>
                <c:pt idx="7">
                  <c:v>THORN, S</c:v>
                </c:pt>
                <c:pt idx="8">
                  <c:v>BRIGGS, B</c:v>
                </c:pt>
                <c:pt idx="9">
                  <c:v>MAGUIRE, E</c:v>
                </c:pt>
                <c:pt idx="10">
                  <c:v>BRADY, D</c:v>
                </c:pt>
                <c:pt idx="11">
                  <c:v>MOTTRAM, I</c:v>
                </c:pt>
                <c:pt idx="12">
                  <c:v>BARNES, J</c:v>
                </c:pt>
                <c:pt idx="13">
                  <c:v>BRACKEN, K</c:v>
                </c:pt>
                <c:pt idx="14">
                  <c:v>MAHER, D</c:v>
                </c:pt>
                <c:pt idx="15">
                  <c:v>WHAN, S</c:v>
                </c:pt>
                <c:pt idx="16">
                  <c:v>KASS, P</c:v>
                </c:pt>
                <c:pt idx="17">
                  <c:v>LATHAM, I</c:v>
                </c:pt>
                <c:pt idx="18">
                  <c:v>DOWNEY, N</c:v>
                </c:pt>
                <c:pt idx="19">
                  <c:v>BUCHANAN, M</c:v>
                </c:pt>
                <c:pt idx="20">
                  <c:v>REID, P</c:v>
                </c:pt>
                <c:pt idx="21">
                  <c:v>FREWEN, J</c:v>
                </c:pt>
                <c:pt idx="22">
                  <c:v>SCOLES, M</c:v>
                </c:pt>
                <c:pt idx="23">
                  <c:v>STEYNS, J</c:v>
                </c:pt>
                <c:pt idx="24">
                  <c:v>DROUGH, S</c:v>
                </c:pt>
                <c:pt idx="25">
                  <c:v>CAPPLE, J</c:v>
                </c:pt>
              </c:strCache>
            </c:strRef>
          </c:cat>
          <c:val>
            <c:numRef>
              <c:f>'Pivot Tables'!$AZ$6:$AZ$32</c:f>
              <c:numCache>
                <c:formatCode>0.0</c:formatCode>
                <c:ptCount val="26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8B93-4962-99BB-2305C0CDBC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3268576"/>
        <c:axId val="463268968"/>
      </c:lineChart>
      <c:catAx>
        <c:axId val="463268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Patient</a:t>
                </a:r>
              </a:p>
            </c:rich>
          </c:tx>
          <c:layout>
            <c:manualLayout>
              <c:xMode val="edge"/>
              <c:yMode val="edge"/>
              <c:x val="0.47231832918717859"/>
              <c:y val="0.889484471142123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268968"/>
        <c:crosses val="autoZero"/>
        <c:auto val="1"/>
        <c:lblAlgn val="ctr"/>
        <c:lblOffset val="100"/>
        <c:noMultiLvlLbl val="0"/>
      </c:catAx>
      <c:valAx>
        <c:axId val="4632689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ICU days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268576"/>
        <c:crosses val="autoZero"/>
        <c:crossBetween val="between"/>
      </c:valAx>
      <c:valAx>
        <c:axId val="463269360"/>
        <c:scaling>
          <c:orientation val="minMax"/>
        </c:scaling>
        <c:delete val="0"/>
        <c:axPos val="r"/>
        <c:numFmt formatCode="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269752"/>
        <c:crosses val="max"/>
        <c:crossBetween val="between"/>
      </c:valAx>
      <c:catAx>
        <c:axId val="4632697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632693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[MMPresTemplate.xlsm]Pivot Tables!PivotTable1</c:name>
    <c:fmtId val="-1"/>
  </c:pivotSource>
  <c:chart>
    <c:autoTitleDeleted val="0"/>
    <c:pivotFmts>
      <c:pivotFmt>
        <c:idx val="0"/>
        <c:spPr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2225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2225" cap="rnd">
            <a:solidFill>
              <a:srgbClr val="92D050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2225" cap="rnd">
            <a:solidFill>
              <a:srgbClr val="7030A0"/>
            </a:solidFill>
            <a:prstDash val="dash"/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2225" cap="rnd">
            <a:solidFill>
              <a:schemeClr val="bg1">
                <a:lumMod val="85000"/>
              </a:schemeClr>
            </a:solidFill>
            <a:prstDash val="dash"/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2225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2225" cap="rnd">
            <a:solidFill>
              <a:srgbClr val="92D050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2225" cap="rnd">
            <a:solidFill>
              <a:srgbClr val="7030A0"/>
            </a:solidFill>
            <a:prstDash val="dash"/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2225" cap="rnd">
            <a:solidFill>
              <a:schemeClr val="bg1">
                <a:lumMod val="85000"/>
              </a:schemeClr>
            </a:solidFill>
            <a:prstDash val="dash"/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2225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2225" cap="rnd">
            <a:solidFill>
              <a:srgbClr val="92D050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2225" cap="rnd">
            <a:solidFill>
              <a:srgbClr val="7030A0"/>
            </a:solidFill>
            <a:prstDash val="dash"/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2225" cap="rnd">
            <a:solidFill>
              <a:schemeClr val="bg1">
                <a:lumMod val="85000"/>
              </a:schemeClr>
            </a:solidFill>
            <a:prstDash val="dash"/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0570840595897216E-2"/>
          <c:y val="6.1248539040564452E-2"/>
          <c:w val="0.89198471263618462"/>
          <c:h val="0.687630111606529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Tables'!$AU$5</c:f>
              <c:strCache>
                <c:ptCount val="1"/>
                <c:pt idx="0">
                  <c:v>Actual Days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  <a:effectLst/>
          </c:spPr>
          <c:invertIfNegative val="0"/>
          <c:cat>
            <c:strRef>
              <c:f>'Pivot Tables'!$AT$6:$AT$47</c:f>
              <c:strCache>
                <c:ptCount val="41"/>
                <c:pt idx="0">
                  <c:v>MCKEAN, E</c:v>
                </c:pt>
                <c:pt idx="1">
                  <c:v>WINKLER, E</c:v>
                </c:pt>
                <c:pt idx="2">
                  <c:v>BALDACCHINO, P</c:v>
                </c:pt>
                <c:pt idx="3">
                  <c:v>SCIBERRAS, A</c:v>
                </c:pt>
                <c:pt idx="4">
                  <c:v>FRANKLIN, T</c:v>
                </c:pt>
                <c:pt idx="5">
                  <c:v>HARRIS, A</c:v>
                </c:pt>
                <c:pt idx="6">
                  <c:v>LYNWOOD, B</c:v>
                </c:pt>
                <c:pt idx="7">
                  <c:v>ROWSTHORNE, J</c:v>
                </c:pt>
                <c:pt idx="8">
                  <c:v>DI CATO, L</c:v>
                </c:pt>
                <c:pt idx="9">
                  <c:v>SIERRA, F</c:v>
                </c:pt>
                <c:pt idx="10">
                  <c:v>WARDLE, W</c:v>
                </c:pt>
                <c:pt idx="11">
                  <c:v>COWLING, J</c:v>
                </c:pt>
                <c:pt idx="12">
                  <c:v>BRADBURY, D</c:v>
                </c:pt>
                <c:pt idx="13">
                  <c:v>OXENBRIDGE, P</c:v>
                </c:pt>
                <c:pt idx="14">
                  <c:v>RENWICK, P</c:v>
                </c:pt>
                <c:pt idx="15">
                  <c:v>BLANCH, W</c:v>
                </c:pt>
                <c:pt idx="16">
                  <c:v>GOLSBY, F</c:v>
                </c:pt>
                <c:pt idx="17">
                  <c:v>DOUGLAS, P</c:v>
                </c:pt>
                <c:pt idx="18">
                  <c:v>IVANISEVIC, M</c:v>
                </c:pt>
                <c:pt idx="19">
                  <c:v>MCQUILLAN, R</c:v>
                </c:pt>
                <c:pt idx="20">
                  <c:v>STREVENS, T</c:v>
                </c:pt>
                <c:pt idx="21">
                  <c:v>SIMPSON, M</c:v>
                </c:pt>
                <c:pt idx="22">
                  <c:v>ADAMS, G</c:v>
                </c:pt>
                <c:pt idx="23">
                  <c:v>LEWIS, A</c:v>
                </c:pt>
                <c:pt idx="24">
                  <c:v>TOMKINS, J</c:v>
                </c:pt>
                <c:pt idx="25">
                  <c:v>STEWART, J</c:v>
                </c:pt>
                <c:pt idx="26">
                  <c:v>PROVOST, D</c:v>
                </c:pt>
                <c:pt idx="27">
                  <c:v>SAMUEL, L</c:v>
                </c:pt>
                <c:pt idx="28">
                  <c:v>PENEV, S</c:v>
                </c:pt>
                <c:pt idx="29">
                  <c:v>MAHER, D</c:v>
                </c:pt>
                <c:pt idx="30">
                  <c:v>HENDERSON, W</c:v>
                </c:pt>
                <c:pt idx="31">
                  <c:v>MCEWAN, D</c:v>
                </c:pt>
                <c:pt idx="32">
                  <c:v>TRAJKOVSKI, V</c:v>
                </c:pt>
                <c:pt idx="33">
                  <c:v>SHAMOON, Y</c:v>
                </c:pt>
                <c:pt idx="34">
                  <c:v>MURRAY, J</c:v>
                </c:pt>
                <c:pt idx="35">
                  <c:v>JOHNSTON, A</c:v>
                </c:pt>
                <c:pt idx="36">
                  <c:v>WATSON, S</c:v>
                </c:pt>
                <c:pt idx="37">
                  <c:v>DAVY, K</c:v>
                </c:pt>
                <c:pt idx="38">
                  <c:v>DALEY, G</c:v>
                </c:pt>
                <c:pt idx="39">
                  <c:v>KAPOOR, N</c:v>
                </c:pt>
                <c:pt idx="40">
                  <c:v>LYNN, C</c:v>
                </c:pt>
              </c:strCache>
            </c:strRef>
          </c:cat>
          <c:val>
            <c:numRef>
              <c:f>'Pivot Tables'!$AU$6:$AU$47</c:f>
              <c:numCache>
                <c:formatCode>0.0</c:formatCode>
                <c:ptCount val="41"/>
                <c:pt idx="0">
                  <c:v>9.5200004577636719</c:v>
                </c:pt>
                <c:pt idx="1">
                  <c:v>5.809999942779541</c:v>
                </c:pt>
                <c:pt idx="2">
                  <c:v>4.8600001335144043</c:v>
                </c:pt>
                <c:pt idx="3">
                  <c:v>4.7600002288818359</c:v>
                </c:pt>
                <c:pt idx="4">
                  <c:v>4.0999999046325684</c:v>
                </c:pt>
                <c:pt idx="5">
                  <c:v>3.940000057220459</c:v>
                </c:pt>
                <c:pt idx="6">
                  <c:v>3.9200000762939453</c:v>
                </c:pt>
                <c:pt idx="7">
                  <c:v>3.9000000953674316</c:v>
                </c:pt>
                <c:pt idx="8">
                  <c:v>3.869999885559082</c:v>
                </c:pt>
                <c:pt idx="9">
                  <c:v>3.7100000381469727</c:v>
                </c:pt>
                <c:pt idx="10">
                  <c:v>3.6700000762939453</c:v>
                </c:pt>
                <c:pt idx="11">
                  <c:v>3.1500000953674316</c:v>
                </c:pt>
                <c:pt idx="12">
                  <c:v>3.0799999237060547</c:v>
                </c:pt>
                <c:pt idx="13">
                  <c:v>2.8299999237060547</c:v>
                </c:pt>
                <c:pt idx="14">
                  <c:v>2.059999942779541</c:v>
                </c:pt>
                <c:pt idx="15">
                  <c:v>2.0199999809265137</c:v>
                </c:pt>
                <c:pt idx="16">
                  <c:v>1.9600000381469727</c:v>
                </c:pt>
                <c:pt idx="17">
                  <c:v>1.9199999570846558</c:v>
                </c:pt>
                <c:pt idx="18">
                  <c:v>1.9199999570846558</c:v>
                </c:pt>
                <c:pt idx="19">
                  <c:v>1.8300000429153442</c:v>
                </c:pt>
                <c:pt idx="20">
                  <c:v>1.8300000429153442</c:v>
                </c:pt>
                <c:pt idx="21">
                  <c:v>1.809999942779541</c:v>
                </c:pt>
                <c:pt idx="22">
                  <c:v>1.809999942779541</c:v>
                </c:pt>
                <c:pt idx="23">
                  <c:v>1.7799999713897705</c:v>
                </c:pt>
                <c:pt idx="24">
                  <c:v>1.7300000190734863</c:v>
                </c:pt>
                <c:pt idx="25">
                  <c:v>1.690000057220459</c:v>
                </c:pt>
                <c:pt idx="26">
                  <c:v>1.6699999570846558</c:v>
                </c:pt>
                <c:pt idx="27">
                  <c:v>1.3500000238418579</c:v>
                </c:pt>
                <c:pt idx="28">
                  <c:v>1.190000057220459</c:v>
                </c:pt>
                <c:pt idx="29">
                  <c:v>1.0800000429153442</c:v>
                </c:pt>
                <c:pt idx="30">
                  <c:v>1.0800000429153442</c:v>
                </c:pt>
                <c:pt idx="31">
                  <c:v>1.0800000429153442</c:v>
                </c:pt>
                <c:pt idx="32">
                  <c:v>1.0199999809265137</c:v>
                </c:pt>
                <c:pt idx="33">
                  <c:v>1</c:v>
                </c:pt>
                <c:pt idx="34">
                  <c:v>0.98000001907348633</c:v>
                </c:pt>
                <c:pt idx="35">
                  <c:v>0.98000001907348633</c:v>
                </c:pt>
                <c:pt idx="36">
                  <c:v>0.92000001668930054</c:v>
                </c:pt>
                <c:pt idx="37">
                  <c:v>0.87000000476837158</c:v>
                </c:pt>
                <c:pt idx="38">
                  <c:v>0.85000002384185791</c:v>
                </c:pt>
                <c:pt idx="39">
                  <c:v>0.70999997854232788</c:v>
                </c:pt>
                <c:pt idx="40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B93-4962-99BB-2305C0CDBC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4750040"/>
        <c:axId val="474750432"/>
      </c:barChart>
      <c:barChart>
        <c:barDir val="col"/>
        <c:grouping val="clustered"/>
        <c:varyColors val="0"/>
        <c:ser>
          <c:idx val="1"/>
          <c:order val="1"/>
          <c:tx>
            <c:strRef>
              <c:f>'Pivot Tables'!$AV$5</c:f>
              <c:strCache>
                <c:ptCount val="1"/>
                <c:pt idx="0">
                  <c:v>Required Days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Tables'!$AT$6:$AT$47</c:f>
              <c:strCache>
                <c:ptCount val="41"/>
                <c:pt idx="0">
                  <c:v>MCKEAN, E</c:v>
                </c:pt>
                <c:pt idx="1">
                  <c:v>WINKLER, E</c:v>
                </c:pt>
                <c:pt idx="2">
                  <c:v>BALDACCHINO, P</c:v>
                </c:pt>
                <c:pt idx="3">
                  <c:v>SCIBERRAS, A</c:v>
                </c:pt>
                <c:pt idx="4">
                  <c:v>FRANKLIN, T</c:v>
                </c:pt>
                <c:pt idx="5">
                  <c:v>HARRIS, A</c:v>
                </c:pt>
                <c:pt idx="6">
                  <c:v>LYNWOOD, B</c:v>
                </c:pt>
                <c:pt idx="7">
                  <c:v>ROWSTHORNE, J</c:v>
                </c:pt>
                <c:pt idx="8">
                  <c:v>DI CATO, L</c:v>
                </c:pt>
                <c:pt idx="9">
                  <c:v>SIERRA, F</c:v>
                </c:pt>
                <c:pt idx="10">
                  <c:v>WARDLE, W</c:v>
                </c:pt>
                <c:pt idx="11">
                  <c:v>COWLING, J</c:v>
                </c:pt>
                <c:pt idx="12">
                  <c:v>BRADBURY, D</c:v>
                </c:pt>
                <c:pt idx="13">
                  <c:v>OXENBRIDGE, P</c:v>
                </c:pt>
                <c:pt idx="14">
                  <c:v>RENWICK, P</c:v>
                </c:pt>
                <c:pt idx="15">
                  <c:v>BLANCH, W</c:v>
                </c:pt>
                <c:pt idx="16">
                  <c:v>GOLSBY, F</c:v>
                </c:pt>
                <c:pt idx="17">
                  <c:v>DOUGLAS, P</c:v>
                </c:pt>
                <c:pt idx="18">
                  <c:v>IVANISEVIC, M</c:v>
                </c:pt>
                <c:pt idx="19">
                  <c:v>MCQUILLAN, R</c:v>
                </c:pt>
                <c:pt idx="20">
                  <c:v>STREVENS, T</c:v>
                </c:pt>
                <c:pt idx="21">
                  <c:v>SIMPSON, M</c:v>
                </c:pt>
                <c:pt idx="22">
                  <c:v>ADAMS, G</c:v>
                </c:pt>
                <c:pt idx="23">
                  <c:v>LEWIS, A</c:v>
                </c:pt>
                <c:pt idx="24">
                  <c:v>TOMKINS, J</c:v>
                </c:pt>
                <c:pt idx="25">
                  <c:v>STEWART, J</c:v>
                </c:pt>
                <c:pt idx="26">
                  <c:v>PROVOST, D</c:v>
                </c:pt>
                <c:pt idx="27">
                  <c:v>SAMUEL, L</c:v>
                </c:pt>
                <c:pt idx="28">
                  <c:v>PENEV, S</c:v>
                </c:pt>
                <c:pt idx="29">
                  <c:v>MAHER, D</c:v>
                </c:pt>
                <c:pt idx="30">
                  <c:v>HENDERSON, W</c:v>
                </c:pt>
                <c:pt idx="31">
                  <c:v>MCEWAN, D</c:v>
                </c:pt>
                <c:pt idx="32">
                  <c:v>TRAJKOVSKI, V</c:v>
                </c:pt>
                <c:pt idx="33">
                  <c:v>SHAMOON, Y</c:v>
                </c:pt>
                <c:pt idx="34">
                  <c:v>MURRAY, J</c:v>
                </c:pt>
                <c:pt idx="35">
                  <c:v>JOHNSTON, A</c:v>
                </c:pt>
                <c:pt idx="36">
                  <c:v>WATSON, S</c:v>
                </c:pt>
                <c:pt idx="37">
                  <c:v>DAVY, K</c:v>
                </c:pt>
                <c:pt idx="38">
                  <c:v>DALEY, G</c:v>
                </c:pt>
                <c:pt idx="39">
                  <c:v>KAPOOR, N</c:v>
                </c:pt>
                <c:pt idx="40">
                  <c:v>LYNN, C</c:v>
                </c:pt>
              </c:strCache>
            </c:strRef>
          </c:cat>
          <c:val>
            <c:numRef>
              <c:f>'Pivot Tables'!$AV$6:$AV$47</c:f>
              <c:numCache>
                <c:formatCode>0.0</c:formatCode>
                <c:ptCount val="41"/>
                <c:pt idx="0">
                  <c:v>9.5200004577636719</c:v>
                </c:pt>
                <c:pt idx="1">
                  <c:v>5.809999942779541</c:v>
                </c:pt>
                <c:pt idx="2">
                  <c:v>3.7200000286102295</c:v>
                </c:pt>
                <c:pt idx="3">
                  <c:v>4.7199997901916504</c:v>
                </c:pt>
                <c:pt idx="4">
                  <c:v>4.059999942779541</c:v>
                </c:pt>
                <c:pt idx="5">
                  <c:v>2.869999885559082</c:v>
                </c:pt>
                <c:pt idx="6">
                  <c:v>3.8499999046325684</c:v>
                </c:pt>
                <c:pt idx="7">
                  <c:v>2.8299999237060547</c:v>
                </c:pt>
                <c:pt idx="8">
                  <c:v>3.8299999237060547</c:v>
                </c:pt>
                <c:pt idx="9">
                  <c:v>1.7300000190734863</c:v>
                </c:pt>
                <c:pt idx="10">
                  <c:v>3.6500000953674316</c:v>
                </c:pt>
                <c:pt idx="11">
                  <c:v>2.9000000953674316</c:v>
                </c:pt>
                <c:pt idx="12">
                  <c:v>1.8300000429153442</c:v>
                </c:pt>
                <c:pt idx="13">
                  <c:v>2.7100000381469727</c:v>
                </c:pt>
                <c:pt idx="14">
                  <c:v>2.059999942779541</c:v>
                </c:pt>
                <c:pt idx="15">
                  <c:v>1.9800000190734863</c:v>
                </c:pt>
                <c:pt idx="16">
                  <c:v>1.7699999809265137</c:v>
                </c:pt>
                <c:pt idx="17">
                  <c:v>1.9199999570846558</c:v>
                </c:pt>
                <c:pt idx="18">
                  <c:v>1.8999999761581421</c:v>
                </c:pt>
                <c:pt idx="19">
                  <c:v>1.7699999809265137</c:v>
                </c:pt>
                <c:pt idx="20">
                  <c:v>1.8300000429153442</c:v>
                </c:pt>
                <c:pt idx="21">
                  <c:v>1.7300000190734863</c:v>
                </c:pt>
                <c:pt idx="22">
                  <c:v>1.809999942779541</c:v>
                </c:pt>
                <c:pt idx="23">
                  <c:v>0.87000000476837158</c:v>
                </c:pt>
                <c:pt idx="24">
                  <c:v>1.7100000381469727</c:v>
                </c:pt>
                <c:pt idx="25">
                  <c:v>1.6799999475479126</c:v>
                </c:pt>
                <c:pt idx="26">
                  <c:v>0.67000001668930054</c:v>
                </c:pt>
                <c:pt idx="27">
                  <c:v>0.92000001668930054</c:v>
                </c:pt>
                <c:pt idx="28">
                  <c:v>0.93999999761581421</c:v>
                </c:pt>
                <c:pt idx="29">
                  <c:v>1.0199999809265137</c:v>
                </c:pt>
                <c:pt idx="30">
                  <c:v>0.87000000476837158</c:v>
                </c:pt>
                <c:pt idx="31">
                  <c:v>0</c:v>
                </c:pt>
                <c:pt idx="32">
                  <c:v>0.92000001668930054</c:v>
                </c:pt>
                <c:pt idx="33">
                  <c:v>0.87000000476837158</c:v>
                </c:pt>
                <c:pt idx="34">
                  <c:v>0.85000002384185791</c:v>
                </c:pt>
                <c:pt idx="35">
                  <c:v>0.93999999761581421</c:v>
                </c:pt>
                <c:pt idx="36">
                  <c:v>0.82999998331069946</c:v>
                </c:pt>
                <c:pt idx="37">
                  <c:v>0.67000001668930054</c:v>
                </c:pt>
                <c:pt idx="38">
                  <c:v>0.85000002384185791</c:v>
                </c:pt>
                <c:pt idx="39">
                  <c:v>0.67000001668930054</c:v>
                </c:pt>
                <c:pt idx="40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B93-4962-99BB-2305C0CDBC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4751216"/>
        <c:axId val="474750824"/>
      </c:barChart>
      <c:lineChart>
        <c:grouping val="standard"/>
        <c:varyColors val="0"/>
        <c:ser>
          <c:idx val="2"/>
          <c:order val="2"/>
          <c:tx>
            <c:strRef>
              <c:f>'Pivot Tables'!$AW$5</c:f>
              <c:strCache>
                <c:ptCount val="1"/>
                <c:pt idx="0">
                  <c:v>Average</c:v>
                </c:pt>
              </c:strCache>
            </c:strRef>
          </c:tx>
          <c:spPr>
            <a:ln w="2222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'Pivot Tables'!$AT$6:$AT$47</c:f>
              <c:strCache>
                <c:ptCount val="41"/>
                <c:pt idx="0">
                  <c:v>MCKEAN, E</c:v>
                </c:pt>
                <c:pt idx="1">
                  <c:v>WINKLER, E</c:v>
                </c:pt>
                <c:pt idx="2">
                  <c:v>BALDACCHINO, P</c:v>
                </c:pt>
                <c:pt idx="3">
                  <c:v>SCIBERRAS, A</c:v>
                </c:pt>
                <c:pt idx="4">
                  <c:v>FRANKLIN, T</c:v>
                </c:pt>
                <c:pt idx="5">
                  <c:v>HARRIS, A</c:v>
                </c:pt>
                <c:pt idx="6">
                  <c:v>LYNWOOD, B</c:v>
                </c:pt>
                <c:pt idx="7">
                  <c:v>ROWSTHORNE, J</c:v>
                </c:pt>
                <c:pt idx="8">
                  <c:v>DI CATO, L</c:v>
                </c:pt>
                <c:pt idx="9">
                  <c:v>SIERRA, F</c:v>
                </c:pt>
                <c:pt idx="10">
                  <c:v>WARDLE, W</c:v>
                </c:pt>
                <c:pt idx="11">
                  <c:v>COWLING, J</c:v>
                </c:pt>
                <c:pt idx="12">
                  <c:v>BRADBURY, D</c:v>
                </c:pt>
                <c:pt idx="13">
                  <c:v>OXENBRIDGE, P</c:v>
                </c:pt>
                <c:pt idx="14">
                  <c:v>RENWICK, P</c:v>
                </c:pt>
                <c:pt idx="15">
                  <c:v>BLANCH, W</c:v>
                </c:pt>
                <c:pt idx="16">
                  <c:v>GOLSBY, F</c:v>
                </c:pt>
                <c:pt idx="17">
                  <c:v>DOUGLAS, P</c:v>
                </c:pt>
                <c:pt idx="18">
                  <c:v>IVANISEVIC, M</c:v>
                </c:pt>
                <c:pt idx="19">
                  <c:v>MCQUILLAN, R</c:v>
                </c:pt>
                <c:pt idx="20">
                  <c:v>STREVENS, T</c:v>
                </c:pt>
                <c:pt idx="21">
                  <c:v>SIMPSON, M</c:v>
                </c:pt>
                <c:pt idx="22">
                  <c:v>ADAMS, G</c:v>
                </c:pt>
                <c:pt idx="23">
                  <c:v>LEWIS, A</c:v>
                </c:pt>
                <c:pt idx="24">
                  <c:v>TOMKINS, J</c:v>
                </c:pt>
                <c:pt idx="25">
                  <c:v>STEWART, J</c:v>
                </c:pt>
                <c:pt idx="26">
                  <c:v>PROVOST, D</c:v>
                </c:pt>
                <c:pt idx="27">
                  <c:v>SAMUEL, L</c:v>
                </c:pt>
                <c:pt idx="28">
                  <c:v>PENEV, S</c:v>
                </c:pt>
                <c:pt idx="29">
                  <c:v>MAHER, D</c:v>
                </c:pt>
                <c:pt idx="30">
                  <c:v>HENDERSON, W</c:v>
                </c:pt>
                <c:pt idx="31">
                  <c:v>MCEWAN, D</c:v>
                </c:pt>
                <c:pt idx="32">
                  <c:v>TRAJKOVSKI, V</c:v>
                </c:pt>
                <c:pt idx="33">
                  <c:v>SHAMOON, Y</c:v>
                </c:pt>
                <c:pt idx="34">
                  <c:v>MURRAY, J</c:v>
                </c:pt>
                <c:pt idx="35">
                  <c:v>JOHNSTON, A</c:v>
                </c:pt>
                <c:pt idx="36">
                  <c:v>WATSON, S</c:v>
                </c:pt>
                <c:pt idx="37">
                  <c:v>DAVY, K</c:v>
                </c:pt>
                <c:pt idx="38">
                  <c:v>DALEY, G</c:v>
                </c:pt>
                <c:pt idx="39">
                  <c:v>KAPOOR, N</c:v>
                </c:pt>
                <c:pt idx="40">
                  <c:v>LYNN, C</c:v>
                </c:pt>
              </c:strCache>
            </c:strRef>
          </c:cat>
          <c:val>
            <c:numRef>
              <c:f>'Pivot Tables'!$AW$6:$AW$47</c:f>
              <c:numCache>
                <c:formatCode>0.0</c:formatCode>
                <c:ptCount val="41"/>
                <c:pt idx="0">
                  <c:v>2.9407692505763126</c:v>
                </c:pt>
                <c:pt idx="1">
                  <c:v>2.9407692505763126</c:v>
                </c:pt>
                <c:pt idx="2">
                  <c:v>2.9407692505763126</c:v>
                </c:pt>
                <c:pt idx="3">
                  <c:v>2.9407692505763126</c:v>
                </c:pt>
                <c:pt idx="4">
                  <c:v>2.9407692505763126</c:v>
                </c:pt>
                <c:pt idx="5">
                  <c:v>2.9407692505763126</c:v>
                </c:pt>
                <c:pt idx="6">
                  <c:v>2.9407692505763126</c:v>
                </c:pt>
                <c:pt idx="7">
                  <c:v>2.9407692505763126</c:v>
                </c:pt>
                <c:pt idx="8">
                  <c:v>2.9407692505763126</c:v>
                </c:pt>
                <c:pt idx="9">
                  <c:v>2.9407692505763126</c:v>
                </c:pt>
                <c:pt idx="10">
                  <c:v>2.9407692505763126</c:v>
                </c:pt>
                <c:pt idx="11">
                  <c:v>2.9407692505763126</c:v>
                </c:pt>
                <c:pt idx="12">
                  <c:v>2.9407692505763126</c:v>
                </c:pt>
                <c:pt idx="13">
                  <c:v>2.9407692505763126</c:v>
                </c:pt>
                <c:pt idx="14">
                  <c:v>2.9407692505763126</c:v>
                </c:pt>
                <c:pt idx="15">
                  <c:v>2.9407692505763126</c:v>
                </c:pt>
                <c:pt idx="16">
                  <c:v>2.9407692505763126</c:v>
                </c:pt>
                <c:pt idx="17">
                  <c:v>2.9407692505763126</c:v>
                </c:pt>
                <c:pt idx="18">
                  <c:v>2.9407692505763126</c:v>
                </c:pt>
                <c:pt idx="19">
                  <c:v>2.9407692505763126</c:v>
                </c:pt>
                <c:pt idx="20">
                  <c:v>2.9407692505763126</c:v>
                </c:pt>
                <c:pt idx="21">
                  <c:v>2.9407692505763126</c:v>
                </c:pt>
                <c:pt idx="22">
                  <c:v>2.9407692505763126</c:v>
                </c:pt>
                <c:pt idx="23">
                  <c:v>2.9407692505763126</c:v>
                </c:pt>
                <c:pt idx="24">
                  <c:v>2.9407692505763126</c:v>
                </c:pt>
                <c:pt idx="25">
                  <c:v>2.9407692505763126</c:v>
                </c:pt>
                <c:pt idx="26">
                  <c:v>2.9407692505763126</c:v>
                </c:pt>
                <c:pt idx="27">
                  <c:v>2.9407692505763126</c:v>
                </c:pt>
                <c:pt idx="28">
                  <c:v>2.9407692505763126</c:v>
                </c:pt>
                <c:pt idx="29">
                  <c:v>2.9407692505763126</c:v>
                </c:pt>
                <c:pt idx="30">
                  <c:v>2.9407692505763126</c:v>
                </c:pt>
                <c:pt idx="31">
                  <c:v>2.9407692505763126</c:v>
                </c:pt>
                <c:pt idx="32">
                  <c:v>2.9407692505763126</c:v>
                </c:pt>
                <c:pt idx="33">
                  <c:v>2.9407692505763126</c:v>
                </c:pt>
                <c:pt idx="34">
                  <c:v>2.9407692505763126</c:v>
                </c:pt>
                <c:pt idx="35">
                  <c:v>2.9407692505763126</c:v>
                </c:pt>
                <c:pt idx="36">
                  <c:v>2.9407692505763126</c:v>
                </c:pt>
                <c:pt idx="37">
                  <c:v>2.9407692505763126</c:v>
                </c:pt>
                <c:pt idx="38">
                  <c:v>2.9407692505763126</c:v>
                </c:pt>
                <c:pt idx="39">
                  <c:v>2.9407692505763126</c:v>
                </c:pt>
                <c:pt idx="40">
                  <c:v>2.9407692505763126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8B93-4962-99BB-2305C0CDBCF8}"/>
            </c:ext>
          </c:extLst>
        </c:ser>
        <c:ser>
          <c:idx val="3"/>
          <c:order val="3"/>
          <c:tx>
            <c:strRef>
              <c:f>'Pivot Tables'!$AX$5</c:f>
              <c:strCache>
                <c:ptCount val="1"/>
                <c:pt idx="0">
                  <c:v>Avg No Bed Block</c:v>
                </c:pt>
              </c:strCache>
            </c:strRef>
          </c:tx>
          <c:spPr>
            <a:ln w="2222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'Pivot Tables'!$AT$6:$AT$47</c:f>
              <c:strCache>
                <c:ptCount val="41"/>
                <c:pt idx="0">
                  <c:v>MCKEAN, E</c:v>
                </c:pt>
                <c:pt idx="1">
                  <c:v>WINKLER, E</c:v>
                </c:pt>
                <c:pt idx="2">
                  <c:v>BALDACCHINO, P</c:v>
                </c:pt>
                <c:pt idx="3">
                  <c:v>SCIBERRAS, A</c:v>
                </c:pt>
                <c:pt idx="4">
                  <c:v>FRANKLIN, T</c:v>
                </c:pt>
                <c:pt idx="5">
                  <c:v>HARRIS, A</c:v>
                </c:pt>
                <c:pt idx="6">
                  <c:v>LYNWOOD, B</c:v>
                </c:pt>
                <c:pt idx="7">
                  <c:v>ROWSTHORNE, J</c:v>
                </c:pt>
                <c:pt idx="8">
                  <c:v>DI CATO, L</c:v>
                </c:pt>
                <c:pt idx="9">
                  <c:v>SIERRA, F</c:v>
                </c:pt>
                <c:pt idx="10">
                  <c:v>WARDLE, W</c:v>
                </c:pt>
                <c:pt idx="11">
                  <c:v>COWLING, J</c:v>
                </c:pt>
                <c:pt idx="12">
                  <c:v>BRADBURY, D</c:v>
                </c:pt>
                <c:pt idx="13">
                  <c:v>OXENBRIDGE, P</c:v>
                </c:pt>
                <c:pt idx="14">
                  <c:v>RENWICK, P</c:v>
                </c:pt>
                <c:pt idx="15">
                  <c:v>BLANCH, W</c:v>
                </c:pt>
                <c:pt idx="16">
                  <c:v>GOLSBY, F</c:v>
                </c:pt>
                <c:pt idx="17">
                  <c:v>DOUGLAS, P</c:v>
                </c:pt>
                <c:pt idx="18">
                  <c:v>IVANISEVIC, M</c:v>
                </c:pt>
                <c:pt idx="19">
                  <c:v>MCQUILLAN, R</c:v>
                </c:pt>
                <c:pt idx="20">
                  <c:v>STREVENS, T</c:v>
                </c:pt>
                <c:pt idx="21">
                  <c:v>SIMPSON, M</c:v>
                </c:pt>
                <c:pt idx="22">
                  <c:v>ADAMS, G</c:v>
                </c:pt>
                <c:pt idx="23">
                  <c:v>LEWIS, A</c:v>
                </c:pt>
                <c:pt idx="24">
                  <c:v>TOMKINS, J</c:v>
                </c:pt>
                <c:pt idx="25">
                  <c:v>STEWART, J</c:v>
                </c:pt>
                <c:pt idx="26">
                  <c:v>PROVOST, D</c:v>
                </c:pt>
                <c:pt idx="27">
                  <c:v>SAMUEL, L</c:v>
                </c:pt>
                <c:pt idx="28">
                  <c:v>PENEV, S</c:v>
                </c:pt>
                <c:pt idx="29">
                  <c:v>MAHER, D</c:v>
                </c:pt>
                <c:pt idx="30">
                  <c:v>HENDERSON, W</c:v>
                </c:pt>
                <c:pt idx="31">
                  <c:v>MCEWAN, D</c:v>
                </c:pt>
                <c:pt idx="32">
                  <c:v>TRAJKOVSKI, V</c:v>
                </c:pt>
                <c:pt idx="33">
                  <c:v>SHAMOON, Y</c:v>
                </c:pt>
                <c:pt idx="34">
                  <c:v>MURRAY, J</c:v>
                </c:pt>
                <c:pt idx="35">
                  <c:v>JOHNSTON, A</c:v>
                </c:pt>
                <c:pt idx="36">
                  <c:v>WATSON, S</c:v>
                </c:pt>
                <c:pt idx="37">
                  <c:v>DAVY, K</c:v>
                </c:pt>
                <c:pt idx="38">
                  <c:v>DALEY, G</c:v>
                </c:pt>
                <c:pt idx="39">
                  <c:v>KAPOOR, N</c:v>
                </c:pt>
                <c:pt idx="40">
                  <c:v>LYNN, C</c:v>
                </c:pt>
              </c:strCache>
            </c:strRef>
          </c:cat>
          <c:val>
            <c:numRef>
              <c:f>'Pivot Tables'!$AX$6:$AX$47</c:f>
              <c:numCache>
                <c:formatCode>0.0</c:formatCode>
                <c:ptCount val="41"/>
                <c:pt idx="0">
                  <c:v>2.5096153731529531</c:v>
                </c:pt>
                <c:pt idx="1">
                  <c:v>2.5096153731529531</c:v>
                </c:pt>
                <c:pt idx="2">
                  <c:v>2.5096153731529531</c:v>
                </c:pt>
                <c:pt idx="3">
                  <c:v>2.5096153731529531</c:v>
                </c:pt>
                <c:pt idx="4">
                  <c:v>2.5096153731529531</c:v>
                </c:pt>
                <c:pt idx="5">
                  <c:v>2.5096153731529531</c:v>
                </c:pt>
                <c:pt idx="6">
                  <c:v>2.5096153731529531</c:v>
                </c:pt>
                <c:pt idx="7">
                  <c:v>2.5096153731529531</c:v>
                </c:pt>
                <c:pt idx="8">
                  <c:v>2.5096153731529531</c:v>
                </c:pt>
                <c:pt idx="9">
                  <c:v>2.5096153731529531</c:v>
                </c:pt>
                <c:pt idx="10">
                  <c:v>2.5096153731529531</c:v>
                </c:pt>
                <c:pt idx="11">
                  <c:v>2.5096153731529531</c:v>
                </c:pt>
                <c:pt idx="12">
                  <c:v>2.5096153731529531</c:v>
                </c:pt>
                <c:pt idx="13">
                  <c:v>2.5096153731529531</c:v>
                </c:pt>
                <c:pt idx="14">
                  <c:v>2.5096153731529531</c:v>
                </c:pt>
                <c:pt idx="15">
                  <c:v>2.5096153731529531</c:v>
                </c:pt>
                <c:pt idx="16">
                  <c:v>2.5096153731529531</c:v>
                </c:pt>
                <c:pt idx="17">
                  <c:v>2.5096153731529531</c:v>
                </c:pt>
                <c:pt idx="18">
                  <c:v>2.5096153731529531</c:v>
                </c:pt>
                <c:pt idx="19">
                  <c:v>2.5096153731529531</c:v>
                </c:pt>
                <c:pt idx="20">
                  <c:v>2.5096153731529531</c:v>
                </c:pt>
                <c:pt idx="21">
                  <c:v>2.5096153731529531</c:v>
                </c:pt>
                <c:pt idx="22">
                  <c:v>2.5096153731529531</c:v>
                </c:pt>
                <c:pt idx="23">
                  <c:v>2.5096153731529531</c:v>
                </c:pt>
                <c:pt idx="24">
                  <c:v>2.5096153731529531</c:v>
                </c:pt>
                <c:pt idx="25">
                  <c:v>2.5096153731529531</c:v>
                </c:pt>
                <c:pt idx="26">
                  <c:v>2.5096153731529531</c:v>
                </c:pt>
                <c:pt idx="27">
                  <c:v>2.5096153731529531</c:v>
                </c:pt>
                <c:pt idx="28">
                  <c:v>2.5096153731529531</c:v>
                </c:pt>
                <c:pt idx="29">
                  <c:v>2.5096153731529531</c:v>
                </c:pt>
                <c:pt idx="30">
                  <c:v>2.5096153731529531</c:v>
                </c:pt>
                <c:pt idx="31">
                  <c:v>2.5096153731529531</c:v>
                </c:pt>
                <c:pt idx="32">
                  <c:v>2.5096153731529531</c:v>
                </c:pt>
                <c:pt idx="33">
                  <c:v>2.5096153731529531</c:v>
                </c:pt>
                <c:pt idx="34">
                  <c:v>2.5096153731529531</c:v>
                </c:pt>
                <c:pt idx="35">
                  <c:v>2.5096153731529531</c:v>
                </c:pt>
                <c:pt idx="36">
                  <c:v>2.5096153731529531</c:v>
                </c:pt>
                <c:pt idx="37">
                  <c:v>2.5096153731529531</c:v>
                </c:pt>
                <c:pt idx="38">
                  <c:v>2.5096153731529531</c:v>
                </c:pt>
                <c:pt idx="39">
                  <c:v>2.5096153731529531</c:v>
                </c:pt>
                <c:pt idx="40">
                  <c:v>2.5096153731529531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8B93-4962-99BB-2305C0CDBCF8}"/>
            </c:ext>
          </c:extLst>
        </c:ser>
        <c:ser>
          <c:idx val="4"/>
          <c:order val="4"/>
          <c:tx>
            <c:strRef>
              <c:f>'Pivot Tables'!$AY$5</c:f>
              <c:strCache>
                <c:ptCount val="1"/>
                <c:pt idx="0">
                  <c:v>Historical Avg</c:v>
                </c:pt>
              </c:strCache>
            </c:strRef>
          </c:tx>
          <c:spPr>
            <a:ln w="22225" cap="rnd">
              <a:solidFill>
                <a:srgbClr val="7030A0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'Pivot Tables'!$AT$6:$AT$47</c:f>
              <c:strCache>
                <c:ptCount val="41"/>
                <c:pt idx="0">
                  <c:v>MCKEAN, E</c:v>
                </c:pt>
                <c:pt idx="1">
                  <c:v>WINKLER, E</c:v>
                </c:pt>
                <c:pt idx="2">
                  <c:v>BALDACCHINO, P</c:v>
                </c:pt>
                <c:pt idx="3">
                  <c:v>SCIBERRAS, A</c:v>
                </c:pt>
                <c:pt idx="4">
                  <c:v>FRANKLIN, T</c:v>
                </c:pt>
                <c:pt idx="5">
                  <c:v>HARRIS, A</c:v>
                </c:pt>
                <c:pt idx="6">
                  <c:v>LYNWOOD, B</c:v>
                </c:pt>
                <c:pt idx="7">
                  <c:v>ROWSTHORNE, J</c:v>
                </c:pt>
                <c:pt idx="8">
                  <c:v>DI CATO, L</c:v>
                </c:pt>
                <c:pt idx="9">
                  <c:v>SIERRA, F</c:v>
                </c:pt>
                <c:pt idx="10">
                  <c:v>WARDLE, W</c:v>
                </c:pt>
                <c:pt idx="11">
                  <c:v>COWLING, J</c:v>
                </c:pt>
                <c:pt idx="12">
                  <c:v>BRADBURY, D</c:v>
                </c:pt>
                <c:pt idx="13">
                  <c:v>OXENBRIDGE, P</c:v>
                </c:pt>
                <c:pt idx="14">
                  <c:v>RENWICK, P</c:v>
                </c:pt>
                <c:pt idx="15">
                  <c:v>BLANCH, W</c:v>
                </c:pt>
                <c:pt idx="16">
                  <c:v>GOLSBY, F</c:v>
                </c:pt>
                <c:pt idx="17">
                  <c:v>DOUGLAS, P</c:v>
                </c:pt>
                <c:pt idx="18">
                  <c:v>IVANISEVIC, M</c:v>
                </c:pt>
                <c:pt idx="19">
                  <c:v>MCQUILLAN, R</c:v>
                </c:pt>
                <c:pt idx="20">
                  <c:v>STREVENS, T</c:v>
                </c:pt>
                <c:pt idx="21">
                  <c:v>SIMPSON, M</c:v>
                </c:pt>
                <c:pt idx="22">
                  <c:v>ADAMS, G</c:v>
                </c:pt>
                <c:pt idx="23">
                  <c:v>LEWIS, A</c:v>
                </c:pt>
                <c:pt idx="24">
                  <c:v>TOMKINS, J</c:v>
                </c:pt>
                <c:pt idx="25">
                  <c:v>STEWART, J</c:v>
                </c:pt>
                <c:pt idx="26">
                  <c:v>PROVOST, D</c:v>
                </c:pt>
                <c:pt idx="27">
                  <c:v>SAMUEL, L</c:v>
                </c:pt>
                <c:pt idx="28">
                  <c:v>PENEV, S</c:v>
                </c:pt>
                <c:pt idx="29">
                  <c:v>MAHER, D</c:v>
                </c:pt>
                <c:pt idx="30">
                  <c:v>HENDERSON, W</c:v>
                </c:pt>
                <c:pt idx="31">
                  <c:v>MCEWAN, D</c:v>
                </c:pt>
                <c:pt idx="32">
                  <c:v>TRAJKOVSKI, V</c:v>
                </c:pt>
                <c:pt idx="33">
                  <c:v>SHAMOON, Y</c:v>
                </c:pt>
                <c:pt idx="34">
                  <c:v>MURRAY, J</c:v>
                </c:pt>
                <c:pt idx="35">
                  <c:v>JOHNSTON, A</c:v>
                </c:pt>
                <c:pt idx="36">
                  <c:v>WATSON, S</c:v>
                </c:pt>
                <c:pt idx="37">
                  <c:v>DAVY, K</c:v>
                </c:pt>
                <c:pt idx="38">
                  <c:v>DALEY, G</c:v>
                </c:pt>
                <c:pt idx="39">
                  <c:v>KAPOOR, N</c:v>
                </c:pt>
                <c:pt idx="40">
                  <c:v>LYNN, C</c:v>
                </c:pt>
              </c:strCache>
            </c:strRef>
          </c:cat>
          <c:val>
            <c:numRef>
              <c:f>'Pivot Tables'!$AY$6:$AY$47</c:f>
              <c:numCache>
                <c:formatCode>0.0</c:formatCode>
                <c:ptCount val="41"/>
                <c:pt idx="0">
                  <c:v>2.7</c:v>
                </c:pt>
                <c:pt idx="1">
                  <c:v>2.7</c:v>
                </c:pt>
                <c:pt idx="2">
                  <c:v>2.7</c:v>
                </c:pt>
                <c:pt idx="3">
                  <c:v>2.7</c:v>
                </c:pt>
                <c:pt idx="4">
                  <c:v>2.7</c:v>
                </c:pt>
                <c:pt idx="5">
                  <c:v>2.7</c:v>
                </c:pt>
                <c:pt idx="6">
                  <c:v>2.7</c:v>
                </c:pt>
                <c:pt idx="7">
                  <c:v>2.7</c:v>
                </c:pt>
                <c:pt idx="8">
                  <c:v>2.7</c:v>
                </c:pt>
                <c:pt idx="9">
                  <c:v>2.7</c:v>
                </c:pt>
                <c:pt idx="10">
                  <c:v>2.7</c:v>
                </c:pt>
                <c:pt idx="11">
                  <c:v>2.7</c:v>
                </c:pt>
                <c:pt idx="12">
                  <c:v>2.7</c:v>
                </c:pt>
                <c:pt idx="13">
                  <c:v>2.7</c:v>
                </c:pt>
                <c:pt idx="14">
                  <c:v>2.7</c:v>
                </c:pt>
                <c:pt idx="15">
                  <c:v>2.7</c:v>
                </c:pt>
                <c:pt idx="16">
                  <c:v>2.7</c:v>
                </c:pt>
                <c:pt idx="17">
                  <c:v>2.7</c:v>
                </c:pt>
                <c:pt idx="18">
                  <c:v>2.7</c:v>
                </c:pt>
                <c:pt idx="19">
                  <c:v>2.7</c:v>
                </c:pt>
                <c:pt idx="20">
                  <c:v>2.7</c:v>
                </c:pt>
                <c:pt idx="21">
                  <c:v>2.7</c:v>
                </c:pt>
                <c:pt idx="22">
                  <c:v>2.7</c:v>
                </c:pt>
                <c:pt idx="23">
                  <c:v>2.7</c:v>
                </c:pt>
                <c:pt idx="24">
                  <c:v>2.7</c:v>
                </c:pt>
                <c:pt idx="25">
                  <c:v>2.7</c:v>
                </c:pt>
                <c:pt idx="26">
                  <c:v>2.7</c:v>
                </c:pt>
                <c:pt idx="27">
                  <c:v>2.7</c:v>
                </c:pt>
                <c:pt idx="28">
                  <c:v>2.7</c:v>
                </c:pt>
                <c:pt idx="29">
                  <c:v>2.7</c:v>
                </c:pt>
                <c:pt idx="30">
                  <c:v>2.7</c:v>
                </c:pt>
                <c:pt idx="31">
                  <c:v>2.7</c:v>
                </c:pt>
                <c:pt idx="32">
                  <c:v>2.7</c:v>
                </c:pt>
                <c:pt idx="33">
                  <c:v>2.7</c:v>
                </c:pt>
                <c:pt idx="34">
                  <c:v>2.7</c:v>
                </c:pt>
                <c:pt idx="35">
                  <c:v>2.7</c:v>
                </c:pt>
                <c:pt idx="36">
                  <c:v>2.7</c:v>
                </c:pt>
                <c:pt idx="37">
                  <c:v>2.7</c:v>
                </c:pt>
                <c:pt idx="38">
                  <c:v>2.7</c:v>
                </c:pt>
                <c:pt idx="39">
                  <c:v>2.7</c:v>
                </c:pt>
                <c:pt idx="40">
                  <c:v>2.7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8B93-4962-99BB-2305C0CDBCF8}"/>
            </c:ext>
          </c:extLst>
        </c:ser>
        <c:ser>
          <c:idx val="5"/>
          <c:order val="5"/>
          <c:tx>
            <c:strRef>
              <c:f>'Pivot Tables'!$AZ$5</c:f>
              <c:strCache>
                <c:ptCount val="1"/>
                <c:pt idx="0">
                  <c:v>3 Days</c:v>
                </c:pt>
              </c:strCache>
            </c:strRef>
          </c:tx>
          <c:spPr>
            <a:ln w="22225" cap="rnd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'Pivot Tables'!$AT$6:$AT$47</c:f>
              <c:strCache>
                <c:ptCount val="41"/>
                <c:pt idx="0">
                  <c:v>MCKEAN, E</c:v>
                </c:pt>
                <c:pt idx="1">
                  <c:v>WINKLER, E</c:v>
                </c:pt>
                <c:pt idx="2">
                  <c:v>BALDACCHINO, P</c:v>
                </c:pt>
                <c:pt idx="3">
                  <c:v>SCIBERRAS, A</c:v>
                </c:pt>
                <c:pt idx="4">
                  <c:v>FRANKLIN, T</c:v>
                </c:pt>
                <c:pt idx="5">
                  <c:v>HARRIS, A</c:v>
                </c:pt>
                <c:pt idx="6">
                  <c:v>LYNWOOD, B</c:v>
                </c:pt>
                <c:pt idx="7">
                  <c:v>ROWSTHORNE, J</c:v>
                </c:pt>
                <c:pt idx="8">
                  <c:v>DI CATO, L</c:v>
                </c:pt>
                <c:pt idx="9">
                  <c:v>SIERRA, F</c:v>
                </c:pt>
                <c:pt idx="10">
                  <c:v>WARDLE, W</c:v>
                </c:pt>
                <c:pt idx="11">
                  <c:v>COWLING, J</c:v>
                </c:pt>
                <c:pt idx="12">
                  <c:v>BRADBURY, D</c:v>
                </c:pt>
                <c:pt idx="13">
                  <c:v>OXENBRIDGE, P</c:v>
                </c:pt>
                <c:pt idx="14">
                  <c:v>RENWICK, P</c:v>
                </c:pt>
                <c:pt idx="15">
                  <c:v>BLANCH, W</c:v>
                </c:pt>
                <c:pt idx="16">
                  <c:v>GOLSBY, F</c:v>
                </c:pt>
                <c:pt idx="17">
                  <c:v>DOUGLAS, P</c:v>
                </c:pt>
                <c:pt idx="18">
                  <c:v>IVANISEVIC, M</c:v>
                </c:pt>
                <c:pt idx="19">
                  <c:v>MCQUILLAN, R</c:v>
                </c:pt>
                <c:pt idx="20">
                  <c:v>STREVENS, T</c:v>
                </c:pt>
                <c:pt idx="21">
                  <c:v>SIMPSON, M</c:v>
                </c:pt>
                <c:pt idx="22">
                  <c:v>ADAMS, G</c:v>
                </c:pt>
                <c:pt idx="23">
                  <c:v>LEWIS, A</c:v>
                </c:pt>
                <c:pt idx="24">
                  <c:v>TOMKINS, J</c:v>
                </c:pt>
                <c:pt idx="25">
                  <c:v>STEWART, J</c:v>
                </c:pt>
                <c:pt idx="26">
                  <c:v>PROVOST, D</c:v>
                </c:pt>
                <c:pt idx="27">
                  <c:v>SAMUEL, L</c:v>
                </c:pt>
                <c:pt idx="28">
                  <c:v>PENEV, S</c:v>
                </c:pt>
                <c:pt idx="29">
                  <c:v>MAHER, D</c:v>
                </c:pt>
                <c:pt idx="30">
                  <c:v>HENDERSON, W</c:v>
                </c:pt>
                <c:pt idx="31">
                  <c:v>MCEWAN, D</c:v>
                </c:pt>
                <c:pt idx="32">
                  <c:v>TRAJKOVSKI, V</c:v>
                </c:pt>
                <c:pt idx="33">
                  <c:v>SHAMOON, Y</c:v>
                </c:pt>
                <c:pt idx="34">
                  <c:v>MURRAY, J</c:v>
                </c:pt>
                <c:pt idx="35">
                  <c:v>JOHNSTON, A</c:v>
                </c:pt>
                <c:pt idx="36">
                  <c:v>WATSON, S</c:v>
                </c:pt>
                <c:pt idx="37">
                  <c:v>DAVY, K</c:v>
                </c:pt>
                <c:pt idx="38">
                  <c:v>DALEY, G</c:v>
                </c:pt>
                <c:pt idx="39">
                  <c:v>KAPOOR, N</c:v>
                </c:pt>
                <c:pt idx="40">
                  <c:v>LYNN, C</c:v>
                </c:pt>
              </c:strCache>
            </c:strRef>
          </c:cat>
          <c:val>
            <c:numRef>
              <c:f>'Pivot Tables'!$AZ$6:$AZ$47</c:f>
              <c:numCache>
                <c:formatCode>0.0</c:formatCode>
                <c:ptCount val="41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8B93-4962-99BB-2305C0CDBC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4750040"/>
        <c:axId val="474750432"/>
      </c:lineChart>
      <c:catAx>
        <c:axId val="474750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Patient</a:t>
                </a:r>
              </a:p>
            </c:rich>
          </c:tx>
          <c:layout>
            <c:manualLayout>
              <c:xMode val="edge"/>
              <c:yMode val="edge"/>
              <c:x val="0.47231832918717859"/>
              <c:y val="0.889484471142123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750432"/>
        <c:crosses val="autoZero"/>
        <c:auto val="1"/>
        <c:lblAlgn val="ctr"/>
        <c:lblOffset val="100"/>
        <c:noMultiLvlLbl val="0"/>
      </c:catAx>
      <c:valAx>
        <c:axId val="4747504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ICU days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750040"/>
        <c:crosses val="autoZero"/>
        <c:crossBetween val="between"/>
      </c:valAx>
      <c:valAx>
        <c:axId val="474750824"/>
        <c:scaling>
          <c:orientation val="minMax"/>
        </c:scaling>
        <c:delete val="0"/>
        <c:axPos val="r"/>
        <c:numFmt formatCode="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751216"/>
        <c:crosses val="max"/>
        <c:crossBetween val="between"/>
      </c:valAx>
      <c:catAx>
        <c:axId val="4747512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747508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[MMPresTemplate.xlsm]Pivot Tables!PivotTable3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rgbClr val="7030A0"/>
            </a:solidFill>
            <a:prstDash val="dash"/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bg1">
                <a:lumMod val="85000"/>
              </a:schemeClr>
            </a:solidFill>
            <a:prstDash val="dash"/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rgbClr val="7030A0"/>
            </a:solidFill>
            <a:prstDash val="dash"/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bg1">
                <a:lumMod val="85000"/>
              </a:schemeClr>
            </a:solidFill>
            <a:prstDash val="dash"/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rgbClr val="7030A0"/>
            </a:solidFill>
            <a:prstDash val="dash"/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bg1">
                <a:lumMod val="85000"/>
              </a:schemeClr>
            </a:solidFill>
            <a:prstDash val="dash"/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5194103212345981E-2"/>
          <c:y val="6.4211501204820706E-2"/>
          <c:w val="0.89406096515163325"/>
          <c:h val="0.570940473945715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Tables'!$BS$5</c:f>
              <c:strCache>
                <c:ptCount val="1"/>
                <c:pt idx="0">
                  <c:v>PostOp LOS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Tables'!$BR$6:$BR$32</c:f>
              <c:strCache>
                <c:ptCount val="26"/>
                <c:pt idx="0">
                  <c:v>SCOLES, M</c:v>
                </c:pt>
                <c:pt idx="1">
                  <c:v>CANAVAN, S</c:v>
                </c:pt>
                <c:pt idx="2">
                  <c:v>THORN, S</c:v>
                </c:pt>
                <c:pt idx="3">
                  <c:v>FELLOWS, D</c:v>
                </c:pt>
                <c:pt idx="4">
                  <c:v>NICHOLLS, G</c:v>
                </c:pt>
                <c:pt idx="5">
                  <c:v>BRIGGS, B</c:v>
                </c:pt>
                <c:pt idx="6">
                  <c:v>DANN, C</c:v>
                </c:pt>
                <c:pt idx="7">
                  <c:v>MAGUIRE, E</c:v>
                </c:pt>
                <c:pt idx="8">
                  <c:v>ERICKSON, L</c:v>
                </c:pt>
                <c:pt idx="9">
                  <c:v>HUNTER, R</c:v>
                </c:pt>
                <c:pt idx="10">
                  <c:v>BRACKEN, K</c:v>
                </c:pt>
                <c:pt idx="11">
                  <c:v>BRADY, D</c:v>
                </c:pt>
                <c:pt idx="12">
                  <c:v>MAHER, D</c:v>
                </c:pt>
                <c:pt idx="13">
                  <c:v>LATHAM, I</c:v>
                </c:pt>
                <c:pt idx="14">
                  <c:v>REID, P</c:v>
                </c:pt>
                <c:pt idx="15">
                  <c:v>BARNES, J</c:v>
                </c:pt>
                <c:pt idx="16">
                  <c:v>KASS, P</c:v>
                </c:pt>
                <c:pt idx="17">
                  <c:v>WHAN, S</c:v>
                </c:pt>
                <c:pt idx="18">
                  <c:v>DROUGH, S</c:v>
                </c:pt>
                <c:pt idx="19">
                  <c:v>STEYNS, J</c:v>
                </c:pt>
                <c:pt idx="20">
                  <c:v>MOTTRAM, I</c:v>
                </c:pt>
                <c:pt idx="21">
                  <c:v>BAILEY, G</c:v>
                </c:pt>
                <c:pt idx="22">
                  <c:v>BUCHANAN, M</c:v>
                </c:pt>
                <c:pt idx="23">
                  <c:v>CAPPLE, J</c:v>
                </c:pt>
                <c:pt idx="24">
                  <c:v>FREWEN, J</c:v>
                </c:pt>
                <c:pt idx="25">
                  <c:v>DOWNEY, N</c:v>
                </c:pt>
              </c:strCache>
            </c:strRef>
          </c:cat>
          <c:val>
            <c:numRef>
              <c:f>'Pivot Tables'!$BS$6:$BS$32</c:f>
              <c:numCache>
                <c:formatCode>0</c:formatCode>
                <c:ptCount val="26"/>
                <c:pt idx="0">
                  <c:v>17</c:v>
                </c:pt>
                <c:pt idx="1">
                  <c:v>15</c:v>
                </c:pt>
                <c:pt idx="2">
                  <c:v>14</c:v>
                </c:pt>
                <c:pt idx="3">
                  <c:v>13</c:v>
                </c:pt>
                <c:pt idx="4">
                  <c:v>12</c:v>
                </c:pt>
                <c:pt idx="5">
                  <c:v>11</c:v>
                </c:pt>
                <c:pt idx="6">
                  <c:v>11</c:v>
                </c:pt>
                <c:pt idx="7">
                  <c:v>9</c:v>
                </c:pt>
                <c:pt idx="8">
                  <c:v>8</c:v>
                </c:pt>
                <c:pt idx="9">
                  <c:v>8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5</c:v>
                </c:pt>
                <c:pt idx="24">
                  <c:v>5</c:v>
                </c:pt>
                <c:pt idx="25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776-4D5C-9046-D6B9825213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8065920"/>
        <c:axId val="347283152"/>
      </c:barChart>
      <c:lineChart>
        <c:grouping val="standard"/>
        <c:varyColors val="0"/>
        <c:ser>
          <c:idx val="1"/>
          <c:order val="1"/>
          <c:tx>
            <c:strRef>
              <c:f>'Pivot Tables'!$BT$5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'Pivot Tables'!$BR$6:$BR$32</c:f>
              <c:strCache>
                <c:ptCount val="26"/>
                <c:pt idx="0">
                  <c:v>SCOLES, M</c:v>
                </c:pt>
                <c:pt idx="1">
                  <c:v>CANAVAN, S</c:v>
                </c:pt>
                <c:pt idx="2">
                  <c:v>THORN, S</c:v>
                </c:pt>
                <c:pt idx="3">
                  <c:v>FELLOWS, D</c:v>
                </c:pt>
                <c:pt idx="4">
                  <c:v>NICHOLLS, G</c:v>
                </c:pt>
                <c:pt idx="5">
                  <c:v>BRIGGS, B</c:v>
                </c:pt>
                <c:pt idx="6">
                  <c:v>DANN, C</c:v>
                </c:pt>
                <c:pt idx="7">
                  <c:v>MAGUIRE, E</c:v>
                </c:pt>
                <c:pt idx="8">
                  <c:v>ERICKSON, L</c:v>
                </c:pt>
                <c:pt idx="9">
                  <c:v>HUNTER, R</c:v>
                </c:pt>
                <c:pt idx="10">
                  <c:v>BRACKEN, K</c:v>
                </c:pt>
                <c:pt idx="11">
                  <c:v>BRADY, D</c:v>
                </c:pt>
                <c:pt idx="12">
                  <c:v>MAHER, D</c:v>
                </c:pt>
                <c:pt idx="13">
                  <c:v>LATHAM, I</c:v>
                </c:pt>
                <c:pt idx="14">
                  <c:v>REID, P</c:v>
                </c:pt>
                <c:pt idx="15">
                  <c:v>BARNES, J</c:v>
                </c:pt>
                <c:pt idx="16">
                  <c:v>KASS, P</c:v>
                </c:pt>
                <c:pt idx="17">
                  <c:v>WHAN, S</c:v>
                </c:pt>
                <c:pt idx="18">
                  <c:v>DROUGH, S</c:v>
                </c:pt>
                <c:pt idx="19">
                  <c:v>STEYNS, J</c:v>
                </c:pt>
                <c:pt idx="20">
                  <c:v>MOTTRAM, I</c:v>
                </c:pt>
                <c:pt idx="21">
                  <c:v>BAILEY, G</c:v>
                </c:pt>
                <c:pt idx="22">
                  <c:v>BUCHANAN, M</c:v>
                </c:pt>
                <c:pt idx="23">
                  <c:v>CAPPLE, J</c:v>
                </c:pt>
                <c:pt idx="24">
                  <c:v>FREWEN, J</c:v>
                </c:pt>
                <c:pt idx="25">
                  <c:v>DOWNEY, N</c:v>
                </c:pt>
              </c:strCache>
            </c:strRef>
          </c:cat>
          <c:val>
            <c:numRef>
              <c:f>'Pivot Tables'!$BT$6:$BT$32</c:f>
              <c:numCache>
                <c:formatCode>0</c:formatCode>
                <c:ptCount val="26"/>
                <c:pt idx="0">
                  <c:v>8.2307692307692299</c:v>
                </c:pt>
                <c:pt idx="1">
                  <c:v>8.2307692307692299</c:v>
                </c:pt>
                <c:pt idx="2">
                  <c:v>8.2307692307692299</c:v>
                </c:pt>
                <c:pt idx="3">
                  <c:v>8.2307692307692299</c:v>
                </c:pt>
                <c:pt idx="4">
                  <c:v>8.2307692307692299</c:v>
                </c:pt>
                <c:pt idx="5">
                  <c:v>8.2307692307692299</c:v>
                </c:pt>
                <c:pt idx="6">
                  <c:v>8.2307692307692299</c:v>
                </c:pt>
                <c:pt idx="7">
                  <c:v>8.2307692307692299</c:v>
                </c:pt>
                <c:pt idx="8">
                  <c:v>8.2307692307692299</c:v>
                </c:pt>
                <c:pt idx="9">
                  <c:v>8.2307692307692299</c:v>
                </c:pt>
                <c:pt idx="10">
                  <c:v>8.2307692307692299</c:v>
                </c:pt>
                <c:pt idx="11">
                  <c:v>8.2307692307692299</c:v>
                </c:pt>
                <c:pt idx="12">
                  <c:v>8.2307692307692299</c:v>
                </c:pt>
                <c:pt idx="13">
                  <c:v>8.2307692307692299</c:v>
                </c:pt>
                <c:pt idx="14">
                  <c:v>8.2307692307692299</c:v>
                </c:pt>
                <c:pt idx="15">
                  <c:v>8.2307692307692299</c:v>
                </c:pt>
                <c:pt idx="16">
                  <c:v>8.2307692307692299</c:v>
                </c:pt>
                <c:pt idx="17">
                  <c:v>8.2307692307692299</c:v>
                </c:pt>
                <c:pt idx="18">
                  <c:v>8.2307692307692299</c:v>
                </c:pt>
                <c:pt idx="19">
                  <c:v>8.2307692307692299</c:v>
                </c:pt>
                <c:pt idx="20">
                  <c:v>8.2307692307692299</c:v>
                </c:pt>
                <c:pt idx="21">
                  <c:v>8.2307692307692299</c:v>
                </c:pt>
                <c:pt idx="22">
                  <c:v>8.2307692307692299</c:v>
                </c:pt>
                <c:pt idx="23">
                  <c:v>8.2307692307692299</c:v>
                </c:pt>
                <c:pt idx="24">
                  <c:v>8.2307692307692299</c:v>
                </c:pt>
                <c:pt idx="25">
                  <c:v>8.2307692307692299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776-4D5C-9046-D6B98252135B}"/>
            </c:ext>
          </c:extLst>
        </c:ser>
        <c:ser>
          <c:idx val="2"/>
          <c:order val="2"/>
          <c:tx>
            <c:strRef>
              <c:f>'Pivot Tables'!$BU$5</c:f>
              <c:strCache>
                <c:ptCount val="1"/>
                <c:pt idx="0">
                  <c:v>Historical Avg</c:v>
                </c:pt>
              </c:strCache>
            </c:strRef>
          </c:tx>
          <c:spPr>
            <a:ln w="28575" cap="rnd">
              <a:solidFill>
                <a:srgbClr val="7030A0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'Pivot Tables'!$BR$6:$BR$32</c:f>
              <c:strCache>
                <c:ptCount val="26"/>
                <c:pt idx="0">
                  <c:v>SCOLES, M</c:v>
                </c:pt>
                <c:pt idx="1">
                  <c:v>CANAVAN, S</c:v>
                </c:pt>
                <c:pt idx="2">
                  <c:v>THORN, S</c:v>
                </c:pt>
                <c:pt idx="3">
                  <c:v>FELLOWS, D</c:v>
                </c:pt>
                <c:pt idx="4">
                  <c:v>NICHOLLS, G</c:v>
                </c:pt>
                <c:pt idx="5">
                  <c:v>BRIGGS, B</c:v>
                </c:pt>
                <c:pt idx="6">
                  <c:v>DANN, C</c:v>
                </c:pt>
                <c:pt idx="7">
                  <c:v>MAGUIRE, E</c:v>
                </c:pt>
                <c:pt idx="8">
                  <c:v>ERICKSON, L</c:v>
                </c:pt>
                <c:pt idx="9">
                  <c:v>HUNTER, R</c:v>
                </c:pt>
                <c:pt idx="10">
                  <c:v>BRACKEN, K</c:v>
                </c:pt>
                <c:pt idx="11">
                  <c:v>BRADY, D</c:v>
                </c:pt>
                <c:pt idx="12">
                  <c:v>MAHER, D</c:v>
                </c:pt>
                <c:pt idx="13">
                  <c:v>LATHAM, I</c:v>
                </c:pt>
                <c:pt idx="14">
                  <c:v>REID, P</c:v>
                </c:pt>
                <c:pt idx="15">
                  <c:v>BARNES, J</c:v>
                </c:pt>
                <c:pt idx="16">
                  <c:v>KASS, P</c:v>
                </c:pt>
                <c:pt idx="17">
                  <c:v>WHAN, S</c:v>
                </c:pt>
                <c:pt idx="18">
                  <c:v>DROUGH, S</c:v>
                </c:pt>
                <c:pt idx="19">
                  <c:v>STEYNS, J</c:v>
                </c:pt>
                <c:pt idx="20">
                  <c:v>MOTTRAM, I</c:v>
                </c:pt>
                <c:pt idx="21">
                  <c:v>BAILEY, G</c:v>
                </c:pt>
                <c:pt idx="22">
                  <c:v>BUCHANAN, M</c:v>
                </c:pt>
                <c:pt idx="23">
                  <c:v>CAPPLE, J</c:v>
                </c:pt>
                <c:pt idx="24">
                  <c:v>FREWEN, J</c:v>
                </c:pt>
                <c:pt idx="25">
                  <c:v>DOWNEY, N</c:v>
                </c:pt>
              </c:strCache>
            </c:strRef>
          </c:cat>
          <c:val>
            <c:numRef>
              <c:f>'Pivot Tables'!$BU$6:$BU$32</c:f>
              <c:numCache>
                <c:formatCode>0</c:formatCode>
                <c:ptCount val="26"/>
                <c:pt idx="0">
                  <c:v>10.1</c:v>
                </c:pt>
                <c:pt idx="1">
                  <c:v>10.1</c:v>
                </c:pt>
                <c:pt idx="2">
                  <c:v>10.1</c:v>
                </c:pt>
                <c:pt idx="3">
                  <c:v>10.1</c:v>
                </c:pt>
                <c:pt idx="4">
                  <c:v>10.1</c:v>
                </c:pt>
                <c:pt idx="5">
                  <c:v>10.1</c:v>
                </c:pt>
                <c:pt idx="6">
                  <c:v>10.1</c:v>
                </c:pt>
                <c:pt idx="7">
                  <c:v>10.1</c:v>
                </c:pt>
                <c:pt idx="8">
                  <c:v>10.1</c:v>
                </c:pt>
                <c:pt idx="9">
                  <c:v>10.1</c:v>
                </c:pt>
                <c:pt idx="10">
                  <c:v>10.1</c:v>
                </c:pt>
                <c:pt idx="11">
                  <c:v>10.1</c:v>
                </c:pt>
                <c:pt idx="12">
                  <c:v>10.1</c:v>
                </c:pt>
                <c:pt idx="13">
                  <c:v>10.1</c:v>
                </c:pt>
                <c:pt idx="14">
                  <c:v>10.1</c:v>
                </c:pt>
                <c:pt idx="15">
                  <c:v>10.1</c:v>
                </c:pt>
                <c:pt idx="16">
                  <c:v>10.1</c:v>
                </c:pt>
                <c:pt idx="17">
                  <c:v>10.1</c:v>
                </c:pt>
                <c:pt idx="18">
                  <c:v>10.1</c:v>
                </c:pt>
                <c:pt idx="19">
                  <c:v>10.1</c:v>
                </c:pt>
                <c:pt idx="20">
                  <c:v>10.1</c:v>
                </c:pt>
                <c:pt idx="21">
                  <c:v>10.1</c:v>
                </c:pt>
                <c:pt idx="22">
                  <c:v>10.1</c:v>
                </c:pt>
                <c:pt idx="23">
                  <c:v>10.1</c:v>
                </c:pt>
                <c:pt idx="24">
                  <c:v>10.1</c:v>
                </c:pt>
                <c:pt idx="25">
                  <c:v>10.1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3776-4D5C-9046-D6B98252135B}"/>
            </c:ext>
          </c:extLst>
        </c:ser>
        <c:ser>
          <c:idx val="3"/>
          <c:order val="3"/>
          <c:tx>
            <c:strRef>
              <c:f>'Pivot Tables'!$BV$5</c:f>
              <c:strCache>
                <c:ptCount val="1"/>
                <c:pt idx="0">
                  <c:v>10 days</c:v>
                </c:pt>
              </c:strCache>
            </c:strRef>
          </c:tx>
          <c:spPr>
            <a:ln w="28575" cap="rnd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'Pivot Tables'!$BR$6:$BR$32</c:f>
              <c:strCache>
                <c:ptCount val="26"/>
                <c:pt idx="0">
                  <c:v>SCOLES, M</c:v>
                </c:pt>
                <c:pt idx="1">
                  <c:v>CANAVAN, S</c:v>
                </c:pt>
                <c:pt idx="2">
                  <c:v>THORN, S</c:v>
                </c:pt>
                <c:pt idx="3">
                  <c:v>FELLOWS, D</c:v>
                </c:pt>
                <c:pt idx="4">
                  <c:v>NICHOLLS, G</c:v>
                </c:pt>
                <c:pt idx="5">
                  <c:v>BRIGGS, B</c:v>
                </c:pt>
                <c:pt idx="6">
                  <c:v>DANN, C</c:v>
                </c:pt>
                <c:pt idx="7">
                  <c:v>MAGUIRE, E</c:v>
                </c:pt>
                <c:pt idx="8">
                  <c:v>ERICKSON, L</c:v>
                </c:pt>
                <c:pt idx="9">
                  <c:v>HUNTER, R</c:v>
                </c:pt>
                <c:pt idx="10">
                  <c:v>BRACKEN, K</c:v>
                </c:pt>
                <c:pt idx="11">
                  <c:v>BRADY, D</c:v>
                </c:pt>
                <c:pt idx="12">
                  <c:v>MAHER, D</c:v>
                </c:pt>
                <c:pt idx="13">
                  <c:v>LATHAM, I</c:v>
                </c:pt>
                <c:pt idx="14">
                  <c:v>REID, P</c:v>
                </c:pt>
                <c:pt idx="15">
                  <c:v>BARNES, J</c:v>
                </c:pt>
                <c:pt idx="16">
                  <c:v>KASS, P</c:v>
                </c:pt>
                <c:pt idx="17">
                  <c:v>WHAN, S</c:v>
                </c:pt>
                <c:pt idx="18">
                  <c:v>DROUGH, S</c:v>
                </c:pt>
                <c:pt idx="19">
                  <c:v>STEYNS, J</c:v>
                </c:pt>
                <c:pt idx="20">
                  <c:v>MOTTRAM, I</c:v>
                </c:pt>
                <c:pt idx="21">
                  <c:v>BAILEY, G</c:v>
                </c:pt>
                <c:pt idx="22">
                  <c:v>BUCHANAN, M</c:v>
                </c:pt>
                <c:pt idx="23">
                  <c:v>CAPPLE, J</c:v>
                </c:pt>
                <c:pt idx="24">
                  <c:v>FREWEN, J</c:v>
                </c:pt>
                <c:pt idx="25">
                  <c:v>DOWNEY, N</c:v>
                </c:pt>
              </c:strCache>
            </c:strRef>
          </c:cat>
          <c:val>
            <c:numRef>
              <c:f>'Pivot Tables'!$BV$6:$BV$32</c:f>
              <c:numCache>
                <c:formatCode>0</c:formatCode>
                <c:ptCount val="26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3776-4D5C-9046-D6B9825213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8065920"/>
        <c:axId val="347283152"/>
      </c:lineChart>
      <c:catAx>
        <c:axId val="438065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Patient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283152"/>
        <c:crosses val="autoZero"/>
        <c:auto val="1"/>
        <c:lblAlgn val="ctr"/>
        <c:lblOffset val="100"/>
        <c:noMultiLvlLbl val="0"/>
      </c:catAx>
      <c:valAx>
        <c:axId val="3472831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Days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065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[MMPresTemplate.xlsm]Pivot Tables!PivotTable3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rgbClr val="7030A0"/>
            </a:solidFill>
            <a:prstDash val="dash"/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bg1">
                <a:lumMod val="85000"/>
              </a:schemeClr>
            </a:solidFill>
            <a:prstDash val="dash"/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rgbClr val="7030A0"/>
            </a:solidFill>
            <a:prstDash val="dash"/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bg1">
                <a:lumMod val="85000"/>
              </a:schemeClr>
            </a:solidFill>
            <a:prstDash val="dash"/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rgbClr val="7030A0"/>
            </a:solidFill>
            <a:prstDash val="dash"/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bg1">
                <a:lumMod val="85000"/>
              </a:schemeClr>
            </a:solidFill>
            <a:prstDash val="dash"/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5194103212345981E-2"/>
          <c:y val="6.4211501204820706E-2"/>
          <c:w val="0.89406096515163325"/>
          <c:h val="0.570940473945715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Tables'!$BS$5</c:f>
              <c:strCache>
                <c:ptCount val="1"/>
                <c:pt idx="0">
                  <c:v>PostOp LOS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Tables'!$BR$6:$BR$47</c:f>
              <c:strCache>
                <c:ptCount val="41"/>
                <c:pt idx="0">
                  <c:v>WINKLER, E</c:v>
                </c:pt>
                <c:pt idx="1">
                  <c:v>RENWICK, P</c:v>
                </c:pt>
                <c:pt idx="2">
                  <c:v>MCKEAN, E</c:v>
                </c:pt>
                <c:pt idx="3">
                  <c:v>SIERRA, F</c:v>
                </c:pt>
                <c:pt idx="4">
                  <c:v>GOLSBY, F</c:v>
                </c:pt>
                <c:pt idx="5">
                  <c:v>SIMPSON, M</c:v>
                </c:pt>
                <c:pt idx="6">
                  <c:v>COWLING, J</c:v>
                </c:pt>
                <c:pt idx="7">
                  <c:v>OXENBRIDGE, P</c:v>
                </c:pt>
                <c:pt idx="8">
                  <c:v>SCIBERRAS, A</c:v>
                </c:pt>
                <c:pt idx="9">
                  <c:v>STEWART, J</c:v>
                </c:pt>
                <c:pt idx="10">
                  <c:v>BLANCH, W</c:v>
                </c:pt>
                <c:pt idx="11">
                  <c:v>JOHNSTON, A</c:v>
                </c:pt>
                <c:pt idx="12">
                  <c:v>MCQUILLAN, R</c:v>
                </c:pt>
                <c:pt idx="13">
                  <c:v>ROWSTHORNE, J</c:v>
                </c:pt>
                <c:pt idx="14">
                  <c:v>MURRAY, J</c:v>
                </c:pt>
                <c:pt idx="15">
                  <c:v>ADAMS, G</c:v>
                </c:pt>
                <c:pt idx="16">
                  <c:v>DI CATO, L</c:v>
                </c:pt>
                <c:pt idx="17">
                  <c:v>DAVY, K</c:v>
                </c:pt>
                <c:pt idx="18">
                  <c:v>STREVENS, T</c:v>
                </c:pt>
                <c:pt idx="19">
                  <c:v>BRADBURY, D</c:v>
                </c:pt>
                <c:pt idx="20">
                  <c:v>LEWIS, A</c:v>
                </c:pt>
                <c:pt idx="21">
                  <c:v>TRAJKOVSKI, V</c:v>
                </c:pt>
                <c:pt idx="22">
                  <c:v>WARDLE, W</c:v>
                </c:pt>
                <c:pt idx="23">
                  <c:v>FRANKLIN, T</c:v>
                </c:pt>
                <c:pt idx="24">
                  <c:v>SHAMOON, Y</c:v>
                </c:pt>
                <c:pt idx="25">
                  <c:v>BALDACCHINO, P</c:v>
                </c:pt>
                <c:pt idx="26">
                  <c:v>HARRIS, A</c:v>
                </c:pt>
                <c:pt idx="27">
                  <c:v>MCEWAN, D</c:v>
                </c:pt>
                <c:pt idx="28">
                  <c:v>LYNWOOD, B</c:v>
                </c:pt>
                <c:pt idx="29">
                  <c:v>DALEY, G</c:v>
                </c:pt>
                <c:pt idx="30">
                  <c:v>TOMKINS, J</c:v>
                </c:pt>
                <c:pt idx="31">
                  <c:v>HENDERSON, W</c:v>
                </c:pt>
                <c:pt idx="32">
                  <c:v>PROVOST, D</c:v>
                </c:pt>
                <c:pt idx="33">
                  <c:v>IVANISEVIC, M</c:v>
                </c:pt>
                <c:pt idx="34">
                  <c:v>SAMUEL, L</c:v>
                </c:pt>
                <c:pt idx="35">
                  <c:v>DOUGLAS, P</c:v>
                </c:pt>
                <c:pt idx="36">
                  <c:v>PENEV, S</c:v>
                </c:pt>
                <c:pt idx="37">
                  <c:v>MAHER, D</c:v>
                </c:pt>
                <c:pt idx="38">
                  <c:v>WATSON, S</c:v>
                </c:pt>
                <c:pt idx="39">
                  <c:v>KAPOOR, N</c:v>
                </c:pt>
                <c:pt idx="40">
                  <c:v>LYNN, C</c:v>
                </c:pt>
              </c:strCache>
            </c:strRef>
          </c:cat>
          <c:val>
            <c:numRef>
              <c:f>'Pivot Tables'!$BS$6:$BS$47</c:f>
              <c:numCache>
                <c:formatCode>0</c:formatCode>
                <c:ptCount val="41"/>
                <c:pt idx="0">
                  <c:v>22</c:v>
                </c:pt>
                <c:pt idx="1">
                  <c:v>17</c:v>
                </c:pt>
                <c:pt idx="2">
                  <c:v>17</c:v>
                </c:pt>
                <c:pt idx="3">
                  <c:v>12</c:v>
                </c:pt>
                <c:pt idx="4">
                  <c:v>11</c:v>
                </c:pt>
                <c:pt idx="5">
                  <c:v>11</c:v>
                </c:pt>
                <c:pt idx="6">
                  <c:v>9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5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776-4D5C-9046-D6B9825213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7820432"/>
        <c:axId val="437820040"/>
      </c:barChart>
      <c:lineChart>
        <c:grouping val="standard"/>
        <c:varyColors val="0"/>
        <c:ser>
          <c:idx val="1"/>
          <c:order val="1"/>
          <c:tx>
            <c:strRef>
              <c:f>'Pivot Tables'!$BT$5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'Pivot Tables'!$BR$6:$BR$47</c:f>
              <c:strCache>
                <c:ptCount val="41"/>
                <c:pt idx="0">
                  <c:v>WINKLER, E</c:v>
                </c:pt>
                <c:pt idx="1">
                  <c:v>RENWICK, P</c:v>
                </c:pt>
                <c:pt idx="2">
                  <c:v>MCKEAN, E</c:v>
                </c:pt>
                <c:pt idx="3">
                  <c:v>SIERRA, F</c:v>
                </c:pt>
                <c:pt idx="4">
                  <c:v>GOLSBY, F</c:v>
                </c:pt>
                <c:pt idx="5">
                  <c:v>SIMPSON, M</c:v>
                </c:pt>
                <c:pt idx="6">
                  <c:v>COWLING, J</c:v>
                </c:pt>
                <c:pt idx="7">
                  <c:v>OXENBRIDGE, P</c:v>
                </c:pt>
                <c:pt idx="8">
                  <c:v>SCIBERRAS, A</c:v>
                </c:pt>
                <c:pt idx="9">
                  <c:v>STEWART, J</c:v>
                </c:pt>
                <c:pt idx="10">
                  <c:v>BLANCH, W</c:v>
                </c:pt>
                <c:pt idx="11">
                  <c:v>JOHNSTON, A</c:v>
                </c:pt>
                <c:pt idx="12">
                  <c:v>MCQUILLAN, R</c:v>
                </c:pt>
                <c:pt idx="13">
                  <c:v>ROWSTHORNE, J</c:v>
                </c:pt>
                <c:pt idx="14">
                  <c:v>MURRAY, J</c:v>
                </c:pt>
                <c:pt idx="15">
                  <c:v>ADAMS, G</c:v>
                </c:pt>
                <c:pt idx="16">
                  <c:v>DI CATO, L</c:v>
                </c:pt>
                <c:pt idx="17">
                  <c:v>DAVY, K</c:v>
                </c:pt>
                <c:pt idx="18">
                  <c:v>STREVENS, T</c:v>
                </c:pt>
                <c:pt idx="19">
                  <c:v>BRADBURY, D</c:v>
                </c:pt>
                <c:pt idx="20">
                  <c:v>LEWIS, A</c:v>
                </c:pt>
                <c:pt idx="21">
                  <c:v>TRAJKOVSKI, V</c:v>
                </c:pt>
                <c:pt idx="22">
                  <c:v>WARDLE, W</c:v>
                </c:pt>
                <c:pt idx="23">
                  <c:v>FRANKLIN, T</c:v>
                </c:pt>
                <c:pt idx="24">
                  <c:v>SHAMOON, Y</c:v>
                </c:pt>
                <c:pt idx="25">
                  <c:v>BALDACCHINO, P</c:v>
                </c:pt>
                <c:pt idx="26">
                  <c:v>HARRIS, A</c:v>
                </c:pt>
                <c:pt idx="27">
                  <c:v>MCEWAN, D</c:v>
                </c:pt>
                <c:pt idx="28">
                  <c:v>LYNWOOD, B</c:v>
                </c:pt>
                <c:pt idx="29">
                  <c:v>DALEY, G</c:v>
                </c:pt>
                <c:pt idx="30">
                  <c:v>TOMKINS, J</c:v>
                </c:pt>
                <c:pt idx="31">
                  <c:v>HENDERSON, W</c:v>
                </c:pt>
                <c:pt idx="32">
                  <c:v>PROVOST, D</c:v>
                </c:pt>
                <c:pt idx="33">
                  <c:v>IVANISEVIC, M</c:v>
                </c:pt>
                <c:pt idx="34">
                  <c:v>SAMUEL, L</c:v>
                </c:pt>
                <c:pt idx="35">
                  <c:v>DOUGLAS, P</c:v>
                </c:pt>
                <c:pt idx="36">
                  <c:v>PENEV, S</c:v>
                </c:pt>
                <c:pt idx="37">
                  <c:v>MAHER, D</c:v>
                </c:pt>
                <c:pt idx="38">
                  <c:v>WATSON, S</c:v>
                </c:pt>
                <c:pt idx="39">
                  <c:v>KAPOOR, N</c:v>
                </c:pt>
                <c:pt idx="40">
                  <c:v>LYNN, C</c:v>
                </c:pt>
              </c:strCache>
            </c:strRef>
          </c:cat>
          <c:val>
            <c:numRef>
              <c:f>'Pivot Tables'!$BT$6:$BT$47</c:f>
              <c:numCache>
                <c:formatCode>0</c:formatCode>
                <c:ptCount val="41"/>
                <c:pt idx="0">
                  <c:v>8.2307692307692299</c:v>
                </c:pt>
                <c:pt idx="1">
                  <c:v>8.2307692307692299</c:v>
                </c:pt>
                <c:pt idx="2">
                  <c:v>8.2307692307692299</c:v>
                </c:pt>
                <c:pt idx="3">
                  <c:v>8.2307692307692299</c:v>
                </c:pt>
                <c:pt idx="4">
                  <c:v>8.2307692307692299</c:v>
                </c:pt>
                <c:pt idx="5">
                  <c:v>8.2307692307692299</c:v>
                </c:pt>
                <c:pt idx="6">
                  <c:v>8.2307692307692299</c:v>
                </c:pt>
                <c:pt idx="7">
                  <c:v>8.2307692307692299</c:v>
                </c:pt>
                <c:pt idx="8">
                  <c:v>8.2307692307692299</c:v>
                </c:pt>
                <c:pt idx="9">
                  <c:v>8.2307692307692299</c:v>
                </c:pt>
                <c:pt idx="10">
                  <c:v>8.2307692307692299</c:v>
                </c:pt>
                <c:pt idx="11">
                  <c:v>8.2307692307692299</c:v>
                </c:pt>
                <c:pt idx="12">
                  <c:v>8.2307692307692299</c:v>
                </c:pt>
                <c:pt idx="13">
                  <c:v>8.2307692307692299</c:v>
                </c:pt>
                <c:pt idx="14">
                  <c:v>8.2307692307692299</c:v>
                </c:pt>
                <c:pt idx="15">
                  <c:v>8.2307692307692299</c:v>
                </c:pt>
                <c:pt idx="16">
                  <c:v>8.2307692307692299</c:v>
                </c:pt>
                <c:pt idx="17">
                  <c:v>8.2307692307692299</c:v>
                </c:pt>
                <c:pt idx="18">
                  <c:v>8.2307692307692299</c:v>
                </c:pt>
                <c:pt idx="19">
                  <c:v>8.2307692307692299</c:v>
                </c:pt>
                <c:pt idx="20">
                  <c:v>8.2307692307692299</c:v>
                </c:pt>
                <c:pt idx="21">
                  <c:v>8.2307692307692299</c:v>
                </c:pt>
                <c:pt idx="22">
                  <c:v>8.2307692307692299</c:v>
                </c:pt>
                <c:pt idx="23">
                  <c:v>8.2307692307692299</c:v>
                </c:pt>
                <c:pt idx="24">
                  <c:v>8.2307692307692299</c:v>
                </c:pt>
                <c:pt idx="25">
                  <c:v>8.2307692307692299</c:v>
                </c:pt>
                <c:pt idx="26">
                  <c:v>8.2307692307692299</c:v>
                </c:pt>
                <c:pt idx="27">
                  <c:v>8.2307692307692299</c:v>
                </c:pt>
                <c:pt idx="28">
                  <c:v>8.2307692307692299</c:v>
                </c:pt>
                <c:pt idx="29">
                  <c:v>8.2307692307692299</c:v>
                </c:pt>
                <c:pt idx="30">
                  <c:v>8.2307692307692299</c:v>
                </c:pt>
                <c:pt idx="31">
                  <c:v>8.2307692307692299</c:v>
                </c:pt>
                <c:pt idx="32">
                  <c:v>8.2307692307692299</c:v>
                </c:pt>
                <c:pt idx="33">
                  <c:v>8.2307692307692299</c:v>
                </c:pt>
                <c:pt idx="34">
                  <c:v>8.2307692307692299</c:v>
                </c:pt>
                <c:pt idx="35">
                  <c:v>8.2307692307692299</c:v>
                </c:pt>
                <c:pt idx="36">
                  <c:v>8.2307692307692299</c:v>
                </c:pt>
                <c:pt idx="37">
                  <c:v>8.2307692307692299</c:v>
                </c:pt>
                <c:pt idx="38">
                  <c:v>8.2307692307692299</c:v>
                </c:pt>
                <c:pt idx="39">
                  <c:v>8.2307692307692299</c:v>
                </c:pt>
                <c:pt idx="40">
                  <c:v>8.2307692307692299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776-4D5C-9046-D6B98252135B}"/>
            </c:ext>
          </c:extLst>
        </c:ser>
        <c:ser>
          <c:idx val="2"/>
          <c:order val="2"/>
          <c:tx>
            <c:strRef>
              <c:f>'Pivot Tables'!$BU$5</c:f>
              <c:strCache>
                <c:ptCount val="1"/>
                <c:pt idx="0">
                  <c:v>Historical Avg</c:v>
                </c:pt>
              </c:strCache>
            </c:strRef>
          </c:tx>
          <c:spPr>
            <a:ln w="28575" cap="rnd">
              <a:solidFill>
                <a:srgbClr val="7030A0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'Pivot Tables'!$BR$6:$BR$47</c:f>
              <c:strCache>
                <c:ptCount val="41"/>
                <c:pt idx="0">
                  <c:v>WINKLER, E</c:v>
                </c:pt>
                <c:pt idx="1">
                  <c:v>RENWICK, P</c:v>
                </c:pt>
                <c:pt idx="2">
                  <c:v>MCKEAN, E</c:v>
                </c:pt>
                <c:pt idx="3">
                  <c:v>SIERRA, F</c:v>
                </c:pt>
                <c:pt idx="4">
                  <c:v>GOLSBY, F</c:v>
                </c:pt>
                <c:pt idx="5">
                  <c:v>SIMPSON, M</c:v>
                </c:pt>
                <c:pt idx="6">
                  <c:v>COWLING, J</c:v>
                </c:pt>
                <c:pt idx="7">
                  <c:v>OXENBRIDGE, P</c:v>
                </c:pt>
                <c:pt idx="8">
                  <c:v>SCIBERRAS, A</c:v>
                </c:pt>
                <c:pt idx="9">
                  <c:v>STEWART, J</c:v>
                </c:pt>
                <c:pt idx="10">
                  <c:v>BLANCH, W</c:v>
                </c:pt>
                <c:pt idx="11">
                  <c:v>JOHNSTON, A</c:v>
                </c:pt>
                <c:pt idx="12">
                  <c:v>MCQUILLAN, R</c:v>
                </c:pt>
                <c:pt idx="13">
                  <c:v>ROWSTHORNE, J</c:v>
                </c:pt>
                <c:pt idx="14">
                  <c:v>MURRAY, J</c:v>
                </c:pt>
                <c:pt idx="15">
                  <c:v>ADAMS, G</c:v>
                </c:pt>
                <c:pt idx="16">
                  <c:v>DI CATO, L</c:v>
                </c:pt>
                <c:pt idx="17">
                  <c:v>DAVY, K</c:v>
                </c:pt>
                <c:pt idx="18">
                  <c:v>STREVENS, T</c:v>
                </c:pt>
                <c:pt idx="19">
                  <c:v>BRADBURY, D</c:v>
                </c:pt>
                <c:pt idx="20">
                  <c:v>LEWIS, A</c:v>
                </c:pt>
                <c:pt idx="21">
                  <c:v>TRAJKOVSKI, V</c:v>
                </c:pt>
                <c:pt idx="22">
                  <c:v>WARDLE, W</c:v>
                </c:pt>
                <c:pt idx="23">
                  <c:v>FRANKLIN, T</c:v>
                </c:pt>
                <c:pt idx="24">
                  <c:v>SHAMOON, Y</c:v>
                </c:pt>
                <c:pt idx="25">
                  <c:v>BALDACCHINO, P</c:v>
                </c:pt>
                <c:pt idx="26">
                  <c:v>HARRIS, A</c:v>
                </c:pt>
                <c:pt idx="27">
                  <c:v>MCEWAN, D</c:v>
                </c:pt>
                <c:pt idx="28">
                  <c:v>LYNWOOD, B</c:v>
                </c:pt>
                <c:pt idx="29">
                  <c:v>DALEY, G</c:v>
                </c:pt>
                <c:pt idx="30">
                  <c:v>TOMKINS, J</c:v>
                </c:pt>
                <c:pt idx="31">
                  <c:v>HENDERSON, W</c:v>
                </c:pt>
                <c:pt idx="32">
                  <c:v>PROVOST, D</c:v>
                </c:pt>
                <c:pt idx="33">
                  <c:v>IVANISEVIC, M</c:v>
                </c:pt>
                <c:pt idx="34">
                  <c:v>SAMUEL, L</c:v>
                </c:pt>
                <c:pt idx="35">
                  <c:v>DOUGLAS, P</c:v>
                </c:pt>
                <c:pt idx="36">
                  <c:v>PENEV, S</c:v>
                </c:pt>
                <c:pt idx="37">
                  <c:v>MAHER, D</c:v>
                </c:pt>
                <c:pt idx="38">
                  <c:v>WATSON, S</c:v>
                </c:pt>
                <c:pt idx="39">
                  <c:v>KAPOOR, N</c:v>
                </c:pt>
                <c:pt idx="40">
                  <c:v>LYNN, C</c:v>
                </c:pt>
              </c:strCache>
            </c:strRef>
          </c:cat>
          <c:val>
            <c:numRef>
              <c:f>'Pivot Tables'!$BU$6:$BU$47</c:f>
              <c:numCache>
                <c:formatCode>0</c:formatCode>
                <c:ptCount val="41"/>
                <c:pt idx="0">
                  <c:v>10.1</c:v>
                </c:pt>
                <c:pt idx="1">
                  <c:v>10.1</c:v>
                </c:pt>
                <c:pt idx="2">
                  <c:v>10.1</c:v>
                </c:pt>
                <c:pt idx="3">
                  <c:v>10.1</c:v>
                </c:pt>
                <c:pt idx="4">
                  <c:v>10.1</c:v>
                </c:pt>
                <c:pt idx="5">
                  <c:v>10.1</c:v>
                </c:pt>
                <c:pt idx="6">
                  <c:v>10.1</c:v>
                </c:pt>
                <c:pt idx="7">
                  <c:v>10.1</c:v>
                </c:pt>
                <c:pt idx="8">
                  <c:v>10.1</c:v>
                </c:pt>
                <c:pt idx="9">
                  <c:v>10.1</c:v>
                </c:pt>
                <c:pt idx="10">
                  <c:v>10.1</c:v>
                </c:pt>
                <c:pt idx="11">
                  <c:v>10.1</c:v>
                </c:pt>
                <c:pt idx="12">
                  <c:v>10.1</c:v>
                </c:pt>
                <c:pt idx="13">
                  <c:v>10.1</c:v>
                </c:pt>
                <c:pt idx="14">
                  <c:v>10.1</c:v>
                </c:pt>
                <c:pt idx="15">
                  <c:v>10.1</c:v>
                </c:pt>
                <c:pt idx="16">
                  <c:v>10.1</c:v>
                </c:pt>
                <c:pt idx="17">
                  <c:v>10.1</c:v>
                </c:pt>
                <c:pt idx="18">
                  <c:v>10.1</c:v>
                </c:pt>
                <c:pt idx="19">
                  <c:v>10.1</c:v>
                </c:pt>
                <c:pt idx="20">
                  <c:v>10.1</c:v>
                </c:pt>
                <c:pt idx="21">
                  <c:v>10.1</c:v>
                </c:pt>
                <c:pt idx="22">
                  <c:v>10.1</c:v>
                </c:pt>
                <c:pt idx="23">
                  <c:v>10.1</c:v>
                </c:pt>
                <c:pt idx="24">
                  <c:v>10.1</c:v>
                </c:pt>
                <c:pt idx="25">
                  <c:v>10.1</c:v>
                </c:pt>
                <c:pt idx="26">
                  <c:v>10.1</c:v>
                </c:pt>
                <c:pt idx="27">
                  <c:v>10.1</c:v>
                </c:pt>
                <c:pt idx="28">
                  <c:v>10.1</c:v>
                </c:pt>
                <c:pt idx="29">
                  <c:v>10.1</c:v>
                </c:pt>
                <c:pt idx="30">
                  <c:v>10.1</c:v>
                </c:pt>
                <c:pt idx="31">
                  <c:v>10.1</c:v>
                </c:pt>
                <c:pt idx="32">
                  <c:v>10.1</c:v>
                </c:pt>
                <c:pt idx="33">
                  <c:v>10.1</c:v>
                </c:pt>
                <c:pt idx="34">
                  <c:v>10.1</c:v>
                </c:pt>
                <c:pt idx="35">
                  <c:v>10.1</c:v>
                </c:pt>
                <c:pt idx="36">
                  <c:v>10.1</c:v>
                </c:pt>
                <c:pt idx="37">
                  <c:v>10.1</c:v>
                </c:pt>
                <c:pt idx="38">
                  <c:v>10.1</c:v>
                </c:pt>
                <c:pt idx="39">
                  <c:v>10.1</c:v>
                </c:pt>
                <c:pt idx="40">
                  <c:v>10.1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3776-4D5C-9046-D6B98252135B}"/>
            </c:ext>
          </c:extLst>
        </c:ser>
        <c:ser>
          <c:idx val="3"/>
          <c:order val="3"/>
          <c:tx>
            <c:strRef>
              <c:f>'Pivot Tables'!$BV$5</c:f>
              <c:strCache>
                <c:ptCount val="1"/>
                <c:pt idx="0">
                  <c:v>10 days</c:v>
                </c:pt>
              </c:strCache>
            </c:strRef>
          </c:tx>
          <c:spPr>
            <a:ln w="28575" cap="rnd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'Pivot Tables'!$BR$6:$BR$47</c:f>
              <c:strCache>
                <c:ptCount val="41"/>
                <c:pt idx="0">
                  <c:v>WINKLER, E</c:v>
                </c:pt>
                <c:pt idx="1">
                  <c:v>RENWICK, P</c:v>
                </c:pt>
                <c:pt idx="2">
                  <c:v>MCKEAN, E</c:v>
                </c:pt>
                <c:pt idx="3">
                  <c:v>SIERRA, F</c:v>
                </c:pt>
                <c:pt idx="4">
                  <c:v>GOLSBY, F</c:v>
                </c:pt>
                <c:pt idx="5">
                  <c:v>SIMPSON, M</c:v>
                </c:pt>
                <c:pt idx="6">
                  <c:v>COWLING, J</c:v>
                </c:pt>
                <c:pt idx="7">
                  <c:v>OXENBRIDGE, P</c:v>
                </c:pt>
                <c:pt idx="8">
                  <c:v>SCIBERRAS, A</c:v>
                </c:pt>
                <c:pt idx="9">
                  <c:v>STEWART, J</c:v>
                </c:pt>
                <c:pt idx="10">
                  <c:v>BLANCH, W</c:v>
                </c:pt>
                <c:pt idx="11">
                  <c:v>JOHNSTON, A</c:v>
                </c:pt>
                <c:pt idx="12">
                  <c:v>MCQUILLAN, R</c:v>
                </c:pt>
                <c:pt idx="13">
                  <c:v>ROWSTHORNE, J</c:v>
                </c:pt>
                <c:pt idx="14">
                  <c:v>MURRAY, J</c:v>
                </c:pt>
                <c:pt idx="15">
                  <c:v>ADAMS, G</c:v>
                </c:pt>
                <c:pt idx="16">
                  <c:v>DI CATO, L</c:v>
                </c:pt>
                <c:pt idx="17">
                  <c:v>DAVY, K</c:v>
                </c:pt>
                <c:pt idx="18">
                  <c:v>STREVENS, T</c:v>
                </c:pt>
                <c:pt idx="19">
                  <c:v>BRADBURY, D</c:v>
                </c:pt>
                <c:pt idx="20">
                  <c:v>LEWIS, A</c:v>
                </c:pt>
                <c:pt idx="21">
                  <c:v>TRAJKOVSKI, V</c:v>
                </c:pt>
                <c:pt idx="22">
                  <c:v>WARDLE, W</c:v>
                </c:pt>
                <c:pt idx="23">
                  <c:v>FRANKLIN, T</c:v>
                </c:pt>
                <c:pt idx="24">
                  <c:v>SHAMOON, Y</c:v>
                </c:pt>
                <c:pt idx="25">
                  <c:v>BALDACCHINO, P</c:v>
                </c:pt>
                <c:pt idx="26">
                  <c:v>HARRIS, A</c:v>
                </c:pt>
                <c:pt idx="27">
                  <c:v>MCEWAN, D</c:v>
                </c:pt>
                <c:pt idx="28">
                  <c:v>LYNWOOD, B</c:v>
                </c:pt>
                <c:pt idx="29">
                  <c:v>DALEY, G</c:v>
                </c:pt>
                <c:pt idx="30">
                  <c:v>TOMKINS, J</c:v>
                </c:pt>
                <c:pt idx="31">
                  <c:v>HENDERSON, W</c:v>
                </c:pt>
                <c:pt idx="32">
                  <c:v>PROVOST, D</c:v>
                </c:pt>
                <c:pt idx="33">
                  <c:v>IVANISEVIC, M</c:v>
                </c:pt>
                <c:pt idx="34">
                  <c:v>SAMUEL, L</c:v>
                </c:pt>
                <c:pt idx="35">
                  <c:v>DOUGLAS, P</c:v>
                </c:pt>
                <c:pt idx="36">
                  <c:v>PENEV, S</c:v>
                </c:pt>
                <c:pt idx="37">
                  <c:v>MAHER, D</c:v>
                </c:pt>
                <c:pt idx="38">
                  <c:v>WATSON, S</c:v>
                </c:pt>
                <c:pt idx="39">
                  <c:v>KAPOOR, N</c:v>
                </c:pt>
                <c:pt idx="40">
                  <c:v>LYNN, C</c:v>
                </c:pt>
              </c:strCache>
            </c:strRef>
          </c:cat>
          <c:val>
            <c:numRef>
              <c:f>'Pivot Tables'!$BV$6:$BV$47</c:f>
              <c:numCache>
                <c:formatCode>0</c:formatCode>
                <c:ptCount val="41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10</c:v>
                </c:pt>
                <c:pt idx="36">
                  <c:v>10</c:v>
                </c:pt>
                <c:pt idx="37">
                  <c:v>10</c:v>
                </c:pt>
                <c:pt idx="38">
                  <c:v>10</c:v>
                </c:pt>
                <c:pt idx="39">
                  <c:v>10</c:v>
                </c:pt>
                <c:pt idx="40">
                  <c:v>10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3776-4D5C-9046-D6B9825213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7820432"/>
        <c:axId val="437820040"/>
      </c:lineChart>
      <c:catAx>
        <c:axId val="437820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Patient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820040"/>
        <c:crosses val="autoZero"/>
        <c:auto val="1"/>
        <c:lblAlgn val="ctr"/>
        <c:lblOffset val="100"/>
        <c:noMultiLvlLbl val="0"/>
      </c:catAx>
      <c:valAx>
        <c:axId val="4378200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Days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82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EC921-5285-0244-BD4E-529BEA6EE833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86970-1726-6240-936A-D0C5EEAB4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69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DF55-B75A-4848-BC5D-9E4A4274DC3A}" type="datetimeFigureOut">
              <a:rPr lang="en-AU" smtClean="0"/>
              <a:t>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B7CA-9A55-430B-A6A9-03E8F44FA7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945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DF55-B75A-4848-BC5D-9E4A4274DC3A}" type="datetimeFigureOut">
              <a:rPr lang="en-AU" smtClean="0"/>
              <a:t>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B7CA-9A55-430B-A6A9-03E8F44FA7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302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DF55-B75A-4848-BC5D-9E4A4274DC3A}" type="datetimeFigureOut">
              <a:rPr lang="en-AU" smtClean="0"/>
              <a:t>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B7CA-9A55-430B-A6A9-03E8F44FA796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493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DF55-B75A-4848-BC5D-9E4A4274DC3A}" type="datetimeFigureOut">
              <a:rPr lang="en-AU" smtClean="0"/>
              <a:t>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B7CA-9A55-430B-A6A9-03E8F44FA7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1795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DF55-B75A-4848-BC5D-9E4A4274DC3A}" type="datetimeFigureOut">
              <a:rPr lang="en-AU" smtClean="0"/>
              <a:t>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B7CA-9A55-430B-A6A9-03E8F44FA796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7534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DF55-B75A-4848-BC5D-9E4A4274DC3A}" type="datetimeFigureOut">
              <a:rPr lang="en-AU" smtClean="0"/>
              <a:t>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B7CA-9A55-430B-A6A9-03E8F44FA7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5574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DF55-B75A-4848-BC5D-9E4A4274DC3A}" type="datetimeFigureOut">
              <a:rPr lang="en-AU" smtClean="0"/>
              <a:t>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B7CA-9A55-430B-A6A9-03E8F44FA7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000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DF55-B75A-4848-BC5D-9E4A4274DC3A}" type="datetimeFigureOut">
              <a:rPr lang="en-AU" smtClean="0"/>
              <a:t>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B7CA-9A55-430B-A6A9-03E8F44FA7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236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DF55-B75A-4848-BC5D-9E4A4274DC3A}" type="datetimeFigureOut">
              <a:rPr lang="en-AU" smtClean="0"/>
              <a:t>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B7CA-9A55-430B-A6A9-03E8F44FA7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067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DF55-B75A-4848-BC5D-9E4A4274DC3A}" type="datetimeFigureOut">
              <a:rPr lang="en-AU" smtClean="0"/>
              <a:t>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B7CA-9A55-430B-A6A9-03E8F44FA7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979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DF55-B75A-4848-BC5D-9E4A4274DC3A}" type="datetimeFigureOut">
              <a:rPr lang="en-AU" smtClean="0"/>
              <a:t>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B7CA-9A55-430B-A6A9-03E8F44FA7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15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DF55-B75A-4848-BC5D-9E4A4274DC3A}" type="datetimeFigureOut">
              <a:rPr lang="en-AU" smtClean="0"/>
              <a:t>7/09/2018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B7CA-9A55-430B-A6A9-03E8F44FA7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6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DF55-B75A-4848-BC5D-9E4A4274DC3A}" type="datetimeFigureOut">
              <a:rPr lang="en-AU" smtClean="0"/>
              <a:t>7/09/2018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B7CA-9A55-430B-A6A9-03E8F44FA7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378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DF55-B75A-4848-BC5D-9E4A4274DC3A}" type="datetimeFigureOut">
              <a:rPr lang="en-AU" smtClean="0"/>
              <a:t>7/09/2018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B7CA-9A55-430B-A6A9-03E8F44FA7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851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DF55-B75A-4848-BC5D-9E4A4274DC3A}" type="datetimeFigureOut">
              <a:rPr lang="en-AU" smtClean="0"/>
              <a:t>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B7CA-9A55-430B-A6A9-03E8F44FA7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011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DF55-B75A-4848-BC5D-9E4A4274DC3A}" type="datetimeFigureOut">
              <a:rPr lang="en-AU" smtClean="0"/>
              <a:t>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B7CA-9A55-430B-A6A9-03E8F44FA7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620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FDF55-B75A-4848-BC5D-9E4A4274DC3A}" type="datetimeFigureOut">
              <a:rPr lang="en-AU" smtClean="0"/>
              <a:t>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4FB7CA-9A55-430B-A6A9-03E8F44FA7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800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AD98E32-67DE-4DF8-B680-A41C8F289C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452" y="1827382"/>
            <a:ext cx="4350625" cy="45923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1DEF219-D8AD-4B10-95BC-051A7845D46A}"/>
              </a:ext>
            </a:extLst>
          </p:cNvPr>
          <p:cNvSpPr/>
          <p:nvPr/>
        </p:nvSpPr>
        <p:spPr>
          <a:xfrm>
            <a:off x="619079" y="153106"/>
            <a:ext cx="89948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POWH Cardiac Surgery Data Review</a:t>
            </a:r>
          </a:p>
          <a:p>
            <a:pPr algn="ctr"/>
            <a:r>
              <a:rPr lang="en-US" sz="2800" dirty="0"/>
              <a:t>&amp;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000" dirty="0"/>
              <a:t>Morbidity and Mortality</a:t>
            </a:r>
            <a:endParaRPr lang="en-AU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F8C8D59-9CC7-417D-BF95-78A59C16A0DF}"/>
              </a:ext>
            </a:extLst>
          </p:cNvPr>
          <p:cNvSpPr txBox="1"/>
          <p:nvPr/>
        </p:nvSpPr>
        <p:spPr>
          <a:xfrm>
            <a:off x="3936118" y="6051025"/>
            <a:ext cx="3090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 smtClean="0"/>
              <a:t>April/May 2018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1373468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1B8817-7723-482D-97E8-788A8C89A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21824" cy="683499"/>
          </a:xfrm>
        </p:spPr>
        <p:txBody>
          <a:bodyPr>
            <a:normAutofit/>
          </a:bodyPr>
          <a:lstStyle/>
          <a:p>
            <a:r>
              <a:rPr lang="en-AU" b="1" dirty="0"/>
              <a:t>Inpatient Wait Days 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AB4B9991-D625-4D65-B25D-744C25293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493958"/>
              </p:ext>
            </p:extLst>
          </p:nvPr>
        </p:nvGraphicFramePr>
        <p:xfrm>
          <a:off x="838198" y="1048624"/>
          <a:ext cx="6221628" cy="116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407">
                  <a:extLst>
                    <a:ext uri="{9D8B030D-6E8A-4147-A177-3AD203B41FA5}">
                      <a16:colId xmlns:a16="http://schemas.microsoft.com/office/drawing/2014/main" xmlns="" val="1531185389"/>
                    </a:ext>
                  </a:extLst>
                </a:gridCol>
                <a:gridCol w="1555407">
                  <a:extLst>
                    <a:ext uri="{9D8B030D-6E8A-4147-A177-3AD203B41FA5}">
                      <a16:colId xmlns:a16="http://schemas.microsoft.com/office/drawing/2014/main" xmlns="" val="3168376959"/>
                    </a:ext>
                  </a:extLst>
                </a:gridCol>
                <a:gridCol w="1555407"/>
                <a:gridCol w="1555407">
                  <a:extLst>
                    <a:ext uri="{9D8B030D-6E8A-4147-A177-3AD203B41FA5}">
                      <a16:colId xmlns:a16="http://schemas.microsoft.com/office/drawing/2014/main" xmlns="" val="3316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April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May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Historical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5566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>
                          <a:solidFill>
                            <a:srgbClr val="7030A0"/>
                          </a:solidFill>
                        </a:rPr>
                        <a:t>5.8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90842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Median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3358565784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3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864610"/>
              </p:ext>
            </p:extLst>
          </p:nvPr>
        </p:nvGraphicFramePr>
        <p:xfrm>
          <a:off x="5980670" y="2721632"/>
          <a:ext cx="5546126" cy="3144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lc="http://schemas.openxmlformats.org/drawingml/2006/lockedCanvas" xmlns:a16="http://schemas.microsoft.com/office/drawing/2014/main" xmlns="" xmlns:xdr="http://schemas.openxmlformats.org/drawingml/2006/spreadsheetDrawing" id="{00000000-0008-0000-03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5887828"/>
              </p:ext>
            </p:extLst>
          </p:nvPr>
        </p:nvGraphicFramePr>
        <p:xfrm>
          <a:off x="403864" y="2721632"/>
          <a:ext cx="5346356" cy="3147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xmlns="" id="{783E3DB9-5D4B-4EBA-BD66-0148513B782E}"/>
              </a:ext>
            </a:extLst>
          </p:cNvPr>
          <p:cNvSpPr txBox="1">
            <a:spLocks/>
          </p:cNvSpPr>
          <p:nvPr/>
        </p:nvSpPr>
        <p:spPr>
          <a:xfrm>
            <a:off x="716902" y="2327478"/>
            <a:ext cx="4909541" cy="658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b="1" dirty="0" smtClean="0">
                <a:solidFill>
                  <a:schemeClr val="tx1"/>
                </a:solidFill>
              </a:rPr>
              <a:t>April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783E3DB9-5D4B-4EBA-BD66-0148513B782E}"/>
              </a:ext>
            </a:extLst>
          </p:cNvPr>
          <p:cNvSpPr txBox="1">
            <a:spLocks/>
          </p:cNvSpPr>
          <p:nvPr/>
        </p:nvSpPr>
        <p:spPr>
          <a:xfrm>
            <a:off x="6223896" y="2327478"/>
            <a:ext cx="5386467" cy="658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b="1" dirty="0" smtClean="0">
                <a:solidFill>
                  <a:schemeClr val="tx1"/>
                </a:solidFill>
              </a:rPr>
              <a:t>May</a:t>
            </a:r>
            <a:endParaRPr lang="en-A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45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22D208-C062-4460-B9EA-F0082AEAC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447384" cy="741681"/>
          </a:xfrm>
        </p:spPr>
        <p:txBody>
          <a:bodyPr/>
          <a:lstStyle/>
          <a:p>
            <a:r>
              <a:rPr lang="en-AU" b="1" dirty="0"/>
              <a:t>Inpatient Wait &gt;10days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3C56F23B-9564-48B5-8AEB-3EE6E205C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51902"/>
              </p:ext>
            </p:extLst>
          </p:nvPr>
        </p:nvGraphicFramePr>
        <p:xfrm>
          <a:off x="677335" y="1357084"/>
          <a:ext cx="60117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930">
                  <a:extLst>
                    <a:ext uri="{9D8B030D-6E8A-4147-A177-3AD203B41FA5}">
                      <a16:colId xmlns:a16="http://schemas.microsoft.com/office/drawing/2014/main" xmlns="" val="3168376959"/>
                    </a:ext>
                  </a:extLst>
                </a:gridCol>
                <a:gridCol w="2003930"/>
                <a:gridCol w="2003930">
                  <a:extLst>
                    <a:ext uri="{9D8B030D-6E8A-4147-A177-3AD203B41FA5}">
                      <a16:colId xmlns:a16="http://schemas.microsoft.com/office/drawing/2014/main" xmlns="" val="3316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April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May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Historical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5566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7030A0"/>
                          </a:solidFill>
                        </a:rPr>
                        <a:t> (6.8%)</a:t>
                      </a:r>
                      <a:endParaRPr lang="en-AU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84247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216978C1-55D9-4814-89B7-EB010B6D6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205831"/>
              </p:ext>
            </p:extLst>
          </p:nvPr>
        </p:nvGraphicFramePr>
        <p:xfrm>
          <a:off x="677335" y="2579199"/>
          <a:ext cx="9219501" cy="74351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818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740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267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2678"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Patient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Wait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Pre-Op Issues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b="0" i="0" u="none" strike="noStrike" kern="120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28837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790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856D86-785F-45F9-8516-AB0116D92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040" y="302216"/>
            <a:ext cx="9041363" cy="666721"/>
          </a:xfrm>
        </p:spPr>
        <p:txBody>
          <a:bodyPr>
            <a:normAutofit/>
          </a:bodyPr>
          <a:lstStyle/>
          <a:p>
            <a:r>
              <a:rPr lang="en-AU" b="1" dirty="0"/>
              <a:t>ICU Stay (days) 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68FCC576-E5D7-437C-84D6-E8302E531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6298"/>
              </p:ext>
            </p:extLst>
          </p:nvPr>
        </p:nvGraphicFramePr>
        <p:xfrm>
          <a:off x="1134040" y="1177803"/>
          <a:ext cx="58516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912">
                  <a:extLst>
                    <a:ext uri="{9D8B030D-6E8A-4147-A177-3AD203B41FA5}">
                      <a16:colId xmlns:a16="http://schemas.microsoft.com/office/drawing/2014/main" xmlns="" val="1531185389"/>
                    </a:ext>
                  </a:extLst>
                </a:gridCol>
                <a:gridCol w="1462912">
                  <a:extLst>
                    <a:ext uri="{9D8B030D-6E8A-4147-A177-3AD203B41FA5}">
                      <a16:colId xmlns:a16="http://schemas.microsoft.com/office/drawing/2014/main" xmlns="" val="3168376959"/>
                    </a:ext>
                  </a:extLst>
                </a:gridCol>
                <a:gridCol w="1462912"/>
                <a:gridCol w="1462912">
                  <a:extLst>
                    <a:ext uri="{9D8B030D-6E8A-4147-A177-3AD203B41FA5}">
                      <a16:colId xmlns:a16="http://schemas.microsoft.com/office/drawing/2014/main" xmlns="" val="3316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April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May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Historical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5566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7030A0"/>
                          </a:solidFill>
                        </a:rPr>
                        <a:t>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842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Median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7030A0"/>
                          </a:solidFill>
                        </a:rPr>
                        <a:t>1.9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3358565784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lc="http://schemas.openxmlformats.org/drawingml/2006/lockedCanvas" xmlns:a16="http://schemas.microsoft.com/office/drawing/2014/main" xmlns="" xmlns:xdr="http://schemas.openxmlformats.org/drawingml/2006/spreadsheetDrawing" id="{00000000-0008-0000-03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5347509"/>
              </p:ext>
            </p:extLst>
          </p:nvPr>
        </p:nvGraphicFramePr>
        <p:xfrm>
          <a:off x="419934" y="2499189"/>
          <a:ext cx="9177147" cy="4234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xmlns="" id="{783E3DB9-5D4B-4EBA-BD66-0148513B782E}"/>
              </a:ext>
            </a:extLst>
          </p:cNvPr>
          <p:cNvSpPr txBox="1">
            <a:spLocks/>
          </p:cNvSpPr>
          <p:nvPr/>
        </p:nvSpPr>
        <p:spPr>
          <a:xfrm>
            <a:off x="1134040" y="2290323"/>
            <a:ext cx="4909541" cy="658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b="1" dirty="0" smtClean="0">
                <a:solidFill>
                  <a:schemeClr val="tx1"/>
                </a:solidFill>
              </a:rPr>
              <a:t>April</a:t>
            </a:r>
            <a:endParaRPr lang="en-A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996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856D86-785F-45F9-8516-AB0116D92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040" y="302216"/>
            <a:ext cx="9041363" cy="666721"/>
          </a:xfrm>
        </p:spPr>
        <p:txBody>
          <a:bodyPr>
            <a:normAutofit/>
          </a:bodyPr>
          <a:lstStyle/>
          <a:p>
            <a:r>
              <a:rPr lang="en-AU" b="1" dirty="0"/>
              <a:t>ICU Stay (days) 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68FCC576-E5D7-437C-84D6-E8302E531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6298"/>
              </p:ext>
            </p:extLst>
          </p:nvPr>
        </p:nvGraphicFramePr>
        <p:xfrm>
          <a:off x="1134040" y="1177803"/>
          <a:ext cx="58516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912">
                  <a:extLst>
                    <a:ext uri="{9D8B030D-6E8A-4147-A177-3AD203B41FA5}">
                      <a16:colId xmlns:a16="http://schemas.microsoft.com/office/drawing/2014/main" xmlns="" val="1531185389"/>
                    </a:ext>
                  </a:extLst>
                </a:gridCol>
                <a:gridCol w="1462912">
                  <a:extLst>
                    <a:ext uri="{9D8B030D-6E8A-4147-A177-3AD203B41FA5}">
                      <a16:colId xmlns:a16="http://schemas.microsoft.com/office/drawing/2014/main" xmlns="" val="3168376959"/>
                    </a:ext>
                  </a:extLst>
                </a:gridCol>
                <a:gridCol w="1462912"/>
                <a:gridCol w="1462912">
                  <a:extLst>
                    <a:ext uri="{9D8B030D-6E8A-4147-A177-3AD203B41FA5}">
                      <a16:colId xmlns:a16="http://schemas.microsoft.com/office/drawing/2014/main" xmlns="" val="3316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April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May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Historical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5566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7030A0"/>
                          </a:solidFill>
                        </a:rPr>
                        <a:t>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842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Median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7030A0"/>
                          </a:solidFill>
                        </a:rPr>
                        <a:t>1.9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3358565784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xmlns="" id="{783E3DB9-5D4B-4EBA-BD66-0148513B782E}"/>
              </a:ext>
            </a:extLst>
          </p:cNvPr>
          <p:cNvSpPr txBox="1">
            <a:spLocks/>
          </p:cNvSpPr>
          <p:nvPr/>
        </p:nvSpPr>
        <p:spPr>
          <a:xfrm>
            <a:off x="1134040" y="2290323"/>
            <a:ext cx="4909541" cy="658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b="1" dirty="0" smtClean="0">
                <a:solidFill>
                  <a:schemeClr val="tx1"/>
                </a:solidFill>
              </a:rPr>
              <a:t>May</a:t>
            </a:r>
            <a:endParaRPr lang="en-AU" sz="2400" dirty="0">
              <a:solidFill>
                <a:schemeClr val="tx1"/>
              </a:solidFill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3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3558834"/>
              </p:ext>
            </p:extLst>
          </p:nvPr>
        </p:nvGraphicFramePr>
        <p:xfrm>
          <a:off x="509457" y="2389177"/>
          <a:ext cx="9054673" cy="4237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1361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432B70-E06C-487F-8E9C-573415640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99" y="187112"/>
            <a:ext cx="8109857" cy="577267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Prolonged ICU stay </a:t>
            </a:r>
            <a:r>
              <a:rPr lang="en-AU" sz="3600" b="1" dirty="0"/>
              <a:t>(&gt;3 days)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17DF2E5C-570F-4C38-8BE8-F03A4947E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003804"/>
              </p:ext>
            </p:extLst>
          </p:nvPr>
        </p:nvGraphicFramePr>
        <p:xfrm>
          <a:off x="783599" y="846977"/>
          <a:ext cx="63513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845">
                  <a:extLst>
                    <a:ext uri="{9D8B030D-6E8A-4147-A177-3AD203B41FA5}">
                      <a16:colId xmlns:a16="http://schemas.microsoft.com/office/drawing/2014/main" xmlns="" val="2412195431"/>
                    </a:ext>
                  </a:extLst>
                </a:gridCol>
                <a:gridCol w="1587845">
                  <a:extLst>
                    <a:ext uri="{9D8B030D-6E8A-4147-A177-3AD203B41FA5}">
                      <a16:colId xmlns:a16="http://schemas.microsoft.com/office/drawing/2014/main" xmlns="" val="3168376959"/>
                    </a:ext>
                  </a:extLst>
                </a:gridCol>
                <a:gridCol w="1587845"/>
                <a:gridCol w="1587845">
                  <a:extLst>
                    <a:ext uri="{9D8B030D-6E8A-4147-A177-3AD203B41FA5}">
                      <a16:colId xmlns:a16="http://schemas.microsoft.com/office/drawing/2014/main" xmlns="" val="331623768"/>
                    </a:ext>
                  </a:extLst>
                </a:gridCol>
              </a:tblGrid>
              <a:tr h="340741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April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May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Historical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55662769"/>
                  </a:ext>
                </a:extLst>
              </a:tr>
              <a:tr h="340741"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 (19.23%)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5 (12.2%)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7030A0"/>
                          </a:solidFill>
                        </a:rPr>
                        <a:t> (6.8%)</a:t>
                      </a:r>
                      <a:endParaRPr lang="en-AU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842478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E51EB8AF-14F6-4D0F-8D4E-BEBE68165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866642"/>
              </p:ext>
            </p:extLst>
          </p:nvPr>
        </p:nvGraphicFramePr>
        <p:xfrm>
          <a:off x="783599" y="1743693"/>
          <a:ext cx="8828315" cy="466811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309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27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19092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15813"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Patient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ICU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ICU Issues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089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AU" sz="1800" b="1" i="0" u="sng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April</a:t>
                      </a:r>
                      <a:endParaRPr lang="en-AU" sz="1800" b="1" i="0" u="sng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AU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A66AC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</a:tr>
              <a:tr h="300891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FELLOWS, D (ZA) AVR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Varying degrees of Heart Block, Aortic root abscess, Hypertension, Dysphagia, Right and left lower leg and ankle pain.</a:t>
                      </a:r>
                      <a:endParaRPr kumimoji="0" lang="en-AU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A66AC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0891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DANN, C (HW) CABG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100" b="0" i="0" u="none" strike="noStrike" baseline="0" dirty="0" smtClean="0">
                          <a:latin typeface="+mj-lt"/>
                        </a:rPr>
                        <a:t>R sided pleural effusion: Remained intubated, Started on </a:t>
                      </a:r>
                      <a:r>
                        <a:rPr lang="en-AU" sz="1100" b="0" i="0" u="none" strike="noStrike" baseline="0" dirty="0" err="1" smtClean="0">
                          <a:latin typeface="+mj-lt"/>
                        </a:rPr>
                        <a:t>tazocin</a:t>
                      </a:r>
                      <a:endParaRPr lang="en-AU" sz="1100" b="0" i="0" u="none" strike="noStrike" baseline="0" dirty="0" smtClean="0">
                        <a:latin typeface="+mj-lt"/>
                      </a:endParaRPr>
                    </a:p>
                    <a:p>
                      <a:pPr algn="l"/>
                      <a:r>
                        <a:rPr lang="en-AU" sz="1100" b="0" i="0" u="none" strike="noStrike" baseline="0" dirty="0" smtClean="0">
                          <a:latin typeface="+mj-lt"/>
                        </a:rPr>
                        <a:t>Bilateral PTX (R&gt;L), L lobe collapse</a:t>
                      </a:r>
                      <a:endParaRPr lang="en-AU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="" xmlns:a16="http://schemas.microsoft.com/office/drawing/2014/main" val="2006982413"/>
                  </a:ext>
                </a:extLst>
              </a:tr>
              <a:tr h="300891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HUNTER, R (PG) AVR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baseline="0" dirty="0" smtClean="0">
                          <a:latin typeface="+mj-lt"/>
                        </a:rPr>
                        <a:t>VF arrest in ICU; re-intubated</a:t>
                      </a:r>
                      <a:endParaRPr lang="en-AU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="" xmlns:a16="http://schemas.microsoft.com/office/drawing/2014/main" val="844372338"/>
                  </a:ext>
                </a:extLst>
              </a:tr>
              <a:tr h="300891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NICHOLLS, G (PG) MVR/TVrep/LAAO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Right sided pneumothorax: Stable and No O</a:t>
                      </a:r>
                      <a:r>
                        <a:rPr lang="en-AU" sz="1100" b="0" i="0" u="none" strike="noStrike" baseline="-25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2 </a:t>
                      </a:r>
                      <a:r>
                        <a:rPr lang="en-AU" sz="1100" b="0" i="0" u="none" strike="noStrik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requirement,</a:t>
                      </a:r>
                    </a:p>
                    <a:p>
                      <a:pPr algn="l" fontAlgn="b"/>
                      <a:r>
                        <a:rPr lang="en-AU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AV dissociation: Remained paced at 70 throughout admission, </a:t>
                      </a:r>
                      <a:r>
                        <a:rPr lang="en-AU" sz="11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haemodynamically</a:t>
                      </a:r>
                      <a:r>
                        <a:rPr lang="en-AU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stable.</a:t>
                      </a:r>
                      <a:endParaRPr lang="en-AU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="" xmlns:a16="http://schemas.microsoft.com/office/drawing/2014/main" val="2165431957"/>
                  </a:ext>
                </a:extLst>
              </a:tr>
              <a:tr h="300891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ERICKSON, L (PG) CABG/MVR/LAAO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Ongoing AF</a:t>
                      </a:r>
                      <a:endParaRPr lang="en-AU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089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AU" sz="1800" b="1" i="0" u="sng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May</a:t>
                      </a:r>
                      <a:endParaRPr lang="en-AU" sz="1800" b="1" i="0" u="sng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AU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</a:tr>
              <a:tr h="300891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MCKEAN, E </a:t>
                      </a:r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(HW) AA Repair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 MCA territory infarct; Hypoxic respiratory failure; Fluid overload; Hypernatremia; </a:t>
                      </a:r>
                      <a:r>
                        <a:rPr lang="en-AU" sz="11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Delerium</a:t>
                      </a:r>
                      <a:r>
                        <a:rPr lang="en-AU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; AF</a:t>
                      </a:r>
                      <a:endParaRPr lang="en-AU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300891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WINKLER, E </a:t>
                      </a:r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(ZA) CABG/AVR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Serratia</a:t>
                      </a:r>
                      <a:r>
                        <a:rPr lang="en-AU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AU" sz="11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marcescens</a:t>
                      </a:r>
                      <a:r>
                        <a:rPr lang="en-AU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sepsis; R hemiparesis; fulminant hepatic failure ?ischaemic; AF;</a:t>
                      </a:r>
                      <a:r>
                        <a:rPr lang="en-AU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AKI</a:t>
                      </a:r>
                      <a:endParaRPr lang="en-AU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300891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SCIBERRAS, A </a:t>
                      </a:r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(ZA) CABG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Low cardiac output state post op; Tachycardia</a:t>
                      </a:r>
                      <a:endParaRPr lang="en-AU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300891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FRANKLIN, T </a:t>
                      </a:r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(PG) CABG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Pre-existing lung disease, Fluid overload, Anaemia (Polycythaemia </a:t>
                      </a:r>
                      <a:r>
                        <a:rPr lang="en-AU" sz="11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Rubra</a:t>
                      </a:r>
                      <a:r>
                        <a:rPr lang="en-AU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Vera), Critical Peripheral Vascular disease,</a:t>
                      </a:r>
                      <a:r>
                        <a:rPr lang="en-AU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Oozing form proximal graft site and haematoma, </a:t>
                      </a:r>
                      <a:r>
                        <a:rPr lang="en-AU" sz="11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Hypophosphataemia</a:t>
                      </a:r>
                      <a:endParaRPr lang="en-AU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300891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BALDACCHINO, P </a:t>
                      </a:r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(HW) CABG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COPD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xmlns="" id="{783E3DB9-5D4B-4EBA-BD66-0148513B782E}"/>
              </a:ext>
            </a:extLst>
          </p:cNvPr>
          <p:cNvSpPr txBox="1">
            <a:spLocks/>
          </p:cNvSpPr>
          <p:nvPr/>
        </p:nvSpPr>
        <p:spPr>
          <a:xfrm>
            <a:off x="7134980" y="1212737"/>
            <a:ext cx="8464420" cy="658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000" b="1" dirty="0" smtClean="0">
                <a:solidFill>
                  <a:schemeClr val="tx1"/>
                </a:solidFill>
              </a:rPr>
              <a:t>*Bed Block Unknown</a:t>
            </a:r>
            <a:endParaRPr lang="en-A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534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648A6B-54F6-481E-B7D8-05CD70962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126" y="327803"/>
            <a:ext cx="7783286" cy="5865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Post-op LOS (days)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24D03267-C6E3-45F2-B9BC-979110C11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635950"/>
              </p:ext>
            </p:extLst>
          </p:nvPr>
        </p:nvGraphicFramePr>
        <p:xfrm>
          <a:off x="1007361" y="1129004"/>
          <a:ext cx="63407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198">
                  <a:extLst>
                    <a:ext uri="{9D8B030D-6E8A-4147-A177-3AD203B41FA5}">
                      <a16:colId xmlns:a16="http://schemas.microsoft.com/office/drawing/2014/main" xmlns="" val="1531185389"/>
                    </a:ext>
                  </a:extLst>
                </a:gridCol>
                <a:gridCol w="1585198">
                  <a:extLst>
                    <a:ext uri="{9D8B030D-6E8A-4147-A177-3AD203B41FA5}">
                      <a16:colId xmlns:a16="http://schemas.microsoft.com/office/drawing/2014/main" xmlns="" val="3168376959"/>
                    </a:ext>
                  </a:extLst>
                </a:gridCol>
                <a:gridCol w="1585198"/>
                <a:gridCol w="1585198">
                  <a:extLst>
                    <a:ext uri="{9D8B030D-6E8A-4147-A177-3AD203B41FA5}">
                      <a16:colId xmlns:a16="http://schemas.microsoft.com/office/drawing/2014/main" xmlns="" val="3316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April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May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Historical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5566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7030A0"/>
                          </a:solidFill>
                        </a:rPr>
                        <a:t>10.1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842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Median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3358565784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lc="http://schemas.openxmlformats.org/drawingml/2006/lockedCanvas" xmlns:a16="http://schemas.microsoft.com/office/drawing/2014/main" xmlns="" xmlns:xdr="http://schemas.openxmlformats.org/drawingml/2006/spreadsheetDrawing" id="{00000000-0008-0000-03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71246"/>
              </p:ext>
            </p:extLst>
          </p:nvPr>
        </p:nvGraphicFramePr>
        <p:xfrm>
          <a:off x="469310" y="2456128"/>
          <a:ext cx="7850905" cy="4245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xmlns="" id="{783E3DB9-5D4B-4EBA-BD66-0148513B782E}"/>
              </a:ext>
            </a:extLst>
          </p:cNvPr>
          <p:cNvSpPr txBox="1">
            <a:spLocks/>
          </p:cNvSpPr>
          <p:nvPr/>
        </p:nvSpPr>
        <p:spPr>
          <a:xfrm>
            <a:off x="1007361" y="2241524"/>
            <a:ext cx="4909541" cy="658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b="1" dirty="0" smtClean="0">
                <a:solidFill>
                  <a:schemeClr val="tx1"/>
                </a:solidFill>
              </a:rPr>
              <a:t>April</a:t>
            </a:r>
            <a:endParaRPr lang="en-A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531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648A6B-54F6-481E-B7D8-05CD70962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126" y="327803"/>
            <a:ext cx="7783286" cy="5865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Post-op LOS (days)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24D03267-C6E3-45F2-B9BC-979110C11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635950"/>
              </p:ext>
            </p:extLst>
          </p:nvPr>
        </p:nvGraphicFramePr>
        <p:xfrm>
          <a:off x="1007361" y="1129004"/>
          <a:ext cx="63407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198">
                  <a:extLst>
                    <a:ext uri="{9D8B030D-6E8A-4147-A177-3AD203B41FA5}">
                      <a16:colId xmlns:a16="http://schemas.microsoft.com/office/drawing/2014/main" xmlns="" val="1531185389"/>
                    </a:ext>
                  </a:extLst>
                </a:gridCol>
                <a:gridCol w="1585198">
                  <a:extLst>
                    <a:ext uri="{9D8B030D-6E8A-4147-A177-3AD203B41FA5}">
                      <a16:colId xmlns:a16="http://schemas.microsoft.com/office/drawing/2014/main" xmlns="" val="3168376959"/>
                    </a:ext>
                  </a:extLst>
                </a:gridCol>
                <a:gridCol w="1585198"/>
                <a:gridCol w="1585198">
                  <a:extLst>
                    <a:ext uri="{9D8B030D-6E8A-4147-A177-3AD203B41FA5}">
                      <a16:colId xmlns:a16="http://schemas.microsoft.com/office/drawing/2014/main" xmlns="" val="3316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April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May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Historical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5566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7030A0"/>
                          </a:solidFill>
                        </a:rPr>
                        <a:t>10.1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842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Median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3358565784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3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7028894"/>
              </p:ext>
            </p:extLst>
          </p:nvPr>
        </p:nvGraphicFramePr>
        <p:xfrm>
          <a:off x="290669" y="2456128"/>
          <a:ext cx="8935710" cy="4216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xmlns="" id="{783E3DB9-5D4B-4EBA-BD66-0148513B782E}"/>
              </a:ext>
            </a:extLst>
          </p:cNvPr>
          <p:cNvSpPr txBox="1">
            <a:spLocks/>
          </p:cNvSpPr>
          <p:nvPr/>
        </p:nvSpPr>
        <p:spPr>
          <a:xfrm>
            <a:off x="1007361" y="2241524"/>
            <a:ext cx="4909541" cy="658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b="1" dirty="0" smtClean="0">
                <a:solidFill>
                  <a:schemeClr val="tx1"/>
                </a:solidFill>
              </a:rPr>
              <a:t>May</a:t>
            </a:r>
            <a:endParaRPr lang="en-A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037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4BEE55-A251-4A04-853E-BAD92764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674" y="515304"/>
            <a:ext cx="8596668" cy="752669"/>
          </a:xfrm>
        </p:spPr>
        <p:txBody>
          <a:bodyPr>
            <a:normAutofit/>
          </a:bodyPr>
          <a:lstStyle/>
          <a:p>
            <a:r>
              <a:rPr lang="en-US" sz="2800" b="1" dirty="0"/>
              <a:t>Prolonged Post-op LOS </a:t>
            </a:r>
            <a:r>
              <a:rPr lang="en-US" sz="2800" dirty="0"/>
              <a:t>(&gt;10days)</a:t>
            </a:r>
            <a:endParaRPr lang="en-AU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A9ABF645-1D81-4DD4-A6FE-86EFA177A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410805"/>
              </p:ext>
            </p:extLst>
          </p:nvPr>
        </p:nvGraphicFramePr>
        <p:xfrm>
          <a:off x="6410868" y="358786"/>
          <a:ext cx="54186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22">
                  <a:extLst>
                    <a:ext uri="{9D8B030D-6E8A-4147-A177-3AD203B41FA5}">
                      <a16:colId xmlns:a16="http://schemas.microsoft.com/office/drawing/2014/main" xmlns="" val="3168376959"/>
                    </a:ext>
                  </a:extLst>
                </a:gridCol>
                <a:gridCol w="1806222"/>
                <a:gridCol w="1806222">
                  <a:extLst>
                    <a:ext uri="{9D8B030D-6E8A-4147-A177-3AD203B41FA5}">
                      <a16:colId xmlns:a16="http://schemas.microsoft.com/office/drawing/2014/main" xmlns="" val="3316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April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May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Historical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5566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 (29.6%)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6 (14.6%)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7030A0"/>
                          </a:solidFill>
                        </a:rPr>
                        <a:t> (26.1%)</a:t>
                      </a:r>
                      <a:endParaRPr lang="en-AU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84247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85203137-77F5-499B-B1D9-3DFFED7DB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677963"/>
              </p:ext>
            </p:extLst>
          </p:nvPr>
        </p:nvGraphicFramePr>
        <p:xfrm>
          <a:off x="603193" y="1193833"/>
          <a:ext cx="11226341" cy="548326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897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32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751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15813"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Patient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PO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PO Issues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0891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i="0" u="sng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AU" sz="1200" b="0" i="0" u="none" strike="noStrike" kern="120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300891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SCOLES, M (HW) AVR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pt-BR" sz="1200" b="0" i="0" u="none" strike="noStrike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Coeliac Trunk Stenosis Incidentally found, Patient Asymptomatic, ongoing monitoring but nil intervention required; Back Pain; Hyponatraema; Thrombocytopenia – Warfarin Ceased; TGA and Microinfarcts </a:t>
                      </a:r>
                      <a:endParaRPr lang="en-AU" sz="1200" b="0" i="0" u="none" strike="noStrike" kern="120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528837294"/>
                  </a:ext>
                </a:extLst>
              </a:tr>
              <a:tr h="300891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CANAVAN, S (JR) CABG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Fevers/</a:t>
                      </a:r>
                      <a:r>
                        <a:rPr lang="en-AU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bibasal</a:t>
                      </a:r>
                      <a:r>
                        <a:rPr lang="en-A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collapse – Treated 3 days </a:t>
                      </a:r>
                      <a:r>
                        <a:rPr lang="en-AU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Tazocin</a:t>
                      </a:r>
                      <a:r>
                        <a:rPr lang="en-A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, 5 days Augmentin Duo Forte</a:t>
                      </a:r>
                      <a:r>
                        <a:rPr lang="en-AU" sz="1200" b="0" i="0" u="none" strike="noStrike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, Since resolved; Fluid Overload; Superficial long saphenous vein thrombus + DVT + Pulmonary emboli; Posterior Neck Skin Lesions; Hyperglycaemia</a:t>
                      </a:r>
                      <a:endParaRPr lang="en-AU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463181246"/>
                  </a:ext>
                </a:extLst>
              </a:tr>
              <a:tr h="300891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THORN, S (PG) ASD/AF </a:t>
                      </a:r>
                      <a:r>
                        <a:rPr lang="en-AU" sz="1400" b="1" i="0" u="none" strike="noStrike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Surg</a:t>
                      </a:r>
                      <a:endParaRPr lang="en-AU" sz="14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Post operative conduction / Bradycardia with episodes of rapid AF; Fluid overload; Chest Pain</a:t>
                      </a:r>
                      <a:endParaRPr lang="en-AU" sz="1200" b="0" i="0" u="none" strike="noStrike" kern="120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596268344"/>
                  </a:ext>
                </a:extLst>
              </a:tr>
              <a:tr h="300891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FELLOWS, D (ZA) AVR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Low CO state; Anaemia; Fluid overload; Electrolyte replacement; Glycaemic control, Insulin/Dextrose Infusion in CTICU; Post-operative pain; AF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081225035"/>
                  </a:ext>
                </a:extLst>
              </a:tr>
              <a:tr h="300891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NICHOLLS, G (PG) MVR/</a:t>
                      </a:r>
                      <a:r>
                        <a:rPr lang="en-AU" sz="1400" b="1" i="0" u="none" strike="noStrike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TVrep</a:t>
                      </a:r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/LAAO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AU" sz="1200" b="0" i="0" u="none" strike="noStrike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 sided pneumothorax; AV dissociation; Pleural effusions; fevers - Commenced on </a:t>
                      </a:r>
                      <a:r>
                        <a:rPr lang="en-AU" sz="1200" b="0" i="0" u="none" strike="noStrike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cephazolin</a:t>
                      </a:r>
                      <a:r>
                        <a:rPr lang="en-AU" sz="1200" b="0" i="0" u="none" strike="noStrike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in ICU, fevers have resolved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4828194"/>
                  </a:ext>
                </a:extLst>
              </a:tr>
              <a:tr h="300891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BRIGGS, B (ZA) CABG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Ongoing AF with RVR</a:t>
                      </a:r>
                      <a:r>
                        <a:rPr lang="en-AU" sz="1200" b="0" i="0" u="none" strike="noStrike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– IV amiodarone, Initial jump from 1.6 to 2.3 INR on 5mg warfarin dose; Fluid overload; Atelectasis; Wound dehiscence </a:t>
                      </a:r>
                      <a:endParaRPr lang="en-AU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737837195"/>
                  </a:ext>
                </a:extLst>
              </a:tr>
              <a:tr h="300891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DANN, C (HW) CABG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Hypoxic Respiratory Failure – </a:t>
                      </a:r>
                      <a:r>
                        <a:rPr lang="en-AU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Reintubated</a:t>
                      </a:r>
                      <a:r>
                        <a:rPr lang="en-A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16/4/18 and extubated 17/4/18; Pneumothorax; Pleural effusions; Chronic Back Pain;</a:t>
                      </a:r>
                      <a:r>
                        <a:rPr lang="en-AU" sz="1200" b="0" i="0" u="none" strike="noStrike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T2DM;</a:t>
                      </a:r>
                      <a:endParaRPr lang="en-AU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130203409"/>
                  </a:ext>
                </a:extLst>
              </a:tr>
              <a:tr h="300891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i="0" u="sng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AU" sz="1200" b="0" i="0" u="none" strike="noStrike" kern="120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852918494"/>
                  </a:ext>
                </a:extLst>
              </a:tr>
              <a:tr h="300891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WINKLER, E (ZA) </a:t>
                      </a:r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CABG/AVR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Serratia</a:t>
                      </a:r>
                      <a:r>
                        <a:rPr lang="en-AU" sz="1200" b="0" i="0" u="none" strike="noStrike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b="0" i="0" u="none" strike="noStrike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marcescens</a:t>
                      </a:r>
                      <a:r>
                        <a:rPr lang="en-AU" sz="1200" b="0" i="0" u="none" strike="noStrike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sepsis; Acute kidney injury; Fulminant hepatic failure; Right hemiparesis from cardio-embolic stroke; Passed away – </a:t>
                      </a:r>
                      <a:r>
                        <a:rPr lang="en-AU" sz="1200" b="0" i="0" u="none" strike="noStrike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Multiorgan</a:t>
                      </a:r>
                      <a:r>
                        <a:rPr lang="en-AU" sz="1200" b="0" i="0" u="none" strike="noStrike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failure</a:t>
                      </a:r>
                      <a:endParaRPr lang="en-AU" sz="1200" b="0" i="0" u="none" strike="noStrike" kern="120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760498696"/>
                  </a:ext>
                </a:extLst>
              </a:tr>
              <a:tr h="300891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RENWICK, P (ZA) </a:t>
                      </a:r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CABG/AF </a:t>
                      </a:r>
                      <a:r>
                        <a:rPr lang="en-AU" sz="1400" b="0" i="0" u="none" strike="noStrike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Surg</a:t>
                      </a:r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/LAAO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AF; </a:t>
                      </a:r>
                      <a:r>
                        <a:rPr lang="en-AU" sz="1200" b="0" i="0" u="none" strike="noStrike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Acute kidney injury</a:t>
                      </a:r>
                      <a:endParaRPr lang="en-AU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300891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MCKEAN, E (HW)</a:t>
                      </a:r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AA Repair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 MCA infarct; Dysphagia; Delirium; Aspiration Pneumonia; Difficult fluid balance + Mild AKI; AF</a:t>
                      </a:r>
                      <a:endParaRPr lang="en-AU" sz="1200" b="0" i="0" u="none" strike="noStrike" kern="120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300891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SIERRA, F (HW) </a:t>
                      </a:r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AVR/MVR/</a:t>
                      </a:r>
                      <a:r>
                        <a:rPr lang="en-AU" sz="1400" b="0" i="0" u="none" strike="noStrike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TVrep</a:t>
                      </a:r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/LAAO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AF; HTN; Post-Op Bleeding (4U FFP, 4U PRBC, 6U cryoprecipitate given); pericardial effusion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771718247"/>
                  </a:ext>
                </a:extLst>
              </a:tr>
              <a:tr h="300891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SIMPSON, M (PG) </a:t>
                      </a:r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CABG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AU" sz="1200" b="0" i="0" u="none" strike="noStrike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Atrial Flutter; Sternal Wound Ooze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571858212"/>
                  </a:ext>
                </a:extLst>
              </a:tr>
              <a:tr h="300891">
                <a:tc>
                  <a:txBody>
                    <a:bodyPr/>
                    <a:lstStyle/>
                    <a:p>
                      <a:pPr algn="l" fontAlgn="b"/>
                      <a:r>
                        <a:rPr lang="da-DK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GOLSBY, F (PG) </a:t>
                      </a:r>
                      <a:r>
                        <a:rPr lang="da-DK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MVR/AF Surg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AF; Acute Kidney Injury</a:t>
                      </a:r>
                      <a:endParaRPr lang="en-AU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487263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613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68F8DE-E4B9-4472-B75F-ABF7405D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7355"/>
          </a:xfrm>
        </p:spPr>
        <p:txBody>
          <a:bodyPr/>
          <a:lstStyle/>
          <a:p>
            <a:r>
              <a:rPr lang="en-AU" b="1" dirty="0"/>
              <a:t>Post-op AMI or Cardiac Arrest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01B62E37-B114-4A30-A1D4-772A174CE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032578"/>
              </p:ext>
            </p:extLst>
          </p:nvPr>
        </p:nvGraphicFramePr>
        <p:xfrm>
          <a:off x="671804" y="1448902"/>
          <a:ext cx="7846120" cy="1047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370">
                  <a:extLst>
                    <a:ext uri="{9D8B030D-6E8A-4147-A177-3AD203B41FA5}">
                      <a16:colId xmlns:a16="http://schemas.microsoft.com/office/drawing/2014/main" xmlns="" val="2412195431"/>
                    </a:ext>
                  </a:extLst>
                </a:gridCol>
                <a:gridCol w="1960250">
                  <a:extLst>
                    <a:ext uri="{9D8B030D-6E8A-4147-A177-3AD203B41FA5}">
                      <a16:colId xmlns:a16="http://schemas.microsoft.com/office/drawing/2014/main" xmlns="" val="3168376959"/>
                    </a:ext>
                  </a:extLst>
                </a:gridCol>
                <a:gridCol w="1960250"/>
                <a:gridCol w="1960250">
                  <a:extLst>
                    <a:ext uri="{9D8B030D-6E8A-4147-A177-3AD203B41FA5}">
                      <a16:colId xmlns:a16="http://schemas.microsoft.com/office/drawing/2014/main" xmlns="" val="331623768"/>
                    </a:ext>
                  </a:extLst>
                </a:gridCol>
              </a:tblGrid>
              <a:tr h="340741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April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May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Historical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55662769"/>
                  </a:ext>
                </a:extLst>
              </a:tr>
              <a:tr h="340741">
                <a:tc>
                  <a:txBody>
                    <a:bodyPr/>
                    <a:lstStyle/>
                    <a:p>
                      <a:pPr algn="l"/>
                      <a:r>
                        <a:rPr lang="en-AU" sz="1600" dirty="0"/>
                        <a:t>AMI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0 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0 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7030A0"/>
                          </a:solidFill>
                        </a:rPr>
                        <a:t> (0.4%)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8424785"/>
                  </a:ext>
                </a:extLst>
              </a:tr>
              <a:tr h="340741">
                <a:tc>
                  <a:txBody>
                    <a:bodyPr/>
                    <a:lstStyle/>
                    <a:p>
                      <a:pPr algn="l"/>
                      <a:r>
                        <a:rPr lang="en-AU" sz="1600" dirty="0"/>
                        <a:t>Cardiac Arrest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1</a:t>
                      </a:r>
                      <a:r>
                        <a:rPr lang="en-AU" sz="1600" baseline="0" dirty="0" smtClean="0"/>
                        <a:t> (3.85%)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7030A0"/>
                          </a:solidFill>
                        </a:rPr>
                        <a:t>(1.6%)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2786311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B8E67953-CE1E-4101-9A24-97CF04B58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070617"/>
              </p:ext>
            </p:extLst>
          </p:nvPr>
        </p:nvGraphicFramePr>
        <p:xfrm>
          <a:off x="671804" y="2990419"/>
          <a:ext cx="5192785" cy="74351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818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740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2678"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AMI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PO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52883729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7A94F2DA-DF95-446A-922B-BC09B63CB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6343"/>
              </p:ext>
            </p:extLst>
          </p:nvPr>
        </p:nvGraphicFramePr>
        <p:xfrm>
          <a:off x="671804" y="4495758"/>
          <a:ext cx="9971482" cy="129215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620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514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58032">
                  <a:extLst>
                    <a:ext uri="{9D8B030D-6E8A-4147-A177-3AD203B41FA5}">
                      <a16:colId xmlns:a16="http://schemas.microsoft.com/office/drawing/2014/main" xmlns="" val="3732577170"/>
                    </a:ext>
                  </a:extLst>
                </a:gridCol>
              </a:tblGrid>
              <a:tr h="372678"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Cardiac Arrest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PO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raditional Arabic" panose="02020603050405020304" pitchFamily="18" charset="-78"/>
                        </a:rPr>
                        <a:t>April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AU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HUNTER, R (PG) AVR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VF arrest in CT ICU: CPR commenced for 3 minutes </a:t>
                      </a:r>
                    </a:p>
                    <a:p>
                      <a:pPr algn="l" fontAlgn="b"/>
                      <a:r>
                        <a:rPr lang="en-A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Received DC cardioversion and reverted to sinus rhythm</a:t>
                      </a:r>
                    </a:p>
                    <a:p>
                      <a:pPr algn="l" fontAlgn="b"/>
                      <a:r>
                        <a:rPr lang="en-A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Nil further episodes of arrhythmia since being on ward.</a:t>
                      </a:r>
                      <a:endParaRPr lang="en-AU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528837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069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DAFCCE-B134-4F06-AD8B-C087A57B8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8971"/>
            <a:ext cx="8596668" cy="650033"/>
          </a:xfrm>
        </p:spPr>
        <p:txBody>
          <a:bodyPr/>
          <a:lstStyle/>
          <a:p>
            <a:r>
              <a:rPr lang="en-US" b="1" dirty="0"/>
              <a:t>IABP Use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348741F0-9150-4B6E-B772-05E24CFF6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604331"/>
              </p:ext>
            </p:extLst>
          </p:nvPr>
        </p:nvGraphicFramePr>
        <p:xfrm>
          <a:off x="677332" y="1589625"/>
          <a:ext cx="7148613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368">
                  <a:extLst>
                    <a:ext uri="{9D8B030D-6E8A-4147-A177-3AD203B41FA5}">
                      <a16:colId xmlns:a16="http://schemas.microsoft.com/office/drawing/2014/main" xmlns="" val="2412195431"/>
                    </a:ext>
                  </a:extLst>
                </a:gridCol>
                <a:gridCol w="1730983">
                  <a:extLst>
                    <a:ext uri="{9D8B030D-6E8A-4147-A177-3AD203B41FA5}">
                      <a16:colId xmlns:a16="http://schemas.microsoft.com/office/drawing/2014/main" xmlns="" val="3168376959"/>
                    </a:ext>
                  </a:extLst>
                </a:gridCol>
                <a:gridCol w="1730983"/>
                <a:gridCol w="2238279">
                  <a:extLst>
                    <a:ext uri="{9D8B030D-6E8A-4147-A177-3AD203B41FA5}">
                      <a16:colId xmlns:a16="http://schemas.microsoft.com/office/drawing/2014/main" xmlns="" val="331623768"/>
                    </a:ext>
                  </a:extLst>
                </a:gridCol>
              </a:tblGrid>
              <a:tr h="2879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April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May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Historical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55662769"/>
                  </a:ext>
                </a:extLst>
              </a:tr>
              <a:tr h="268245">
                <a:tc>
                  <a:txBody>
                    <a:bodyPr/>
                    <a:lstStyle/>
                    <a:p>
                      <a:pPr algn="l"/>
                      <a:r>
                        <a:rPr lang="en-AU" sz="1600" b="1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2 (7.7%)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2 (4.9%)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7030A0"/>
                          </a:solidFill>
                        </a:rPr>
                        <a:t>(11.2%)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8424785"/>
                  </a:ext>
                </a:extLst>
              </a:tr>
              <a:tr h="215955">
                <a:tc>
                  <a:txBody>
                    <a:bodyPr/>
                    <a:lstStyle/>
                    <a:p>
                      <a:pPr algn="l"/>
                      <a:r>
                        <a:rPr lang="en-AU" sz="1200" b="1" dirty="0"/>
                        <a:t>By Insertion: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419608"/>
                  </a:ext>
                </a:extLst>
              </a:tr>
              <a:tr h="268245">
                <a:tc>
                  <a:txBody>
                    <a:bodyPr/>
                    <a:lstStyle/>
                    <a:p>
                      <a:pPr lvl="1" algn="l"/>
                      <a:r>
                        <a:rPr lang="en-AU" sz="1200" dirty="0"/>
                        <a:t>Pre-Op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2</a:t>
                      </a:r>
                      <a:r>
                        <a:rPr lang="en-AU" sz="1200" dirty="0" smtClean="0"/>
                        <a:t> (100.0%)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2</a:t>
                      </a:r>
                      <a:r>
                        <a:rPr lang="en-AU" sz="1200" dirty="0" smtClean="0"/>
                        <a:t> (100.0%)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7030A0"/>
                          </a:solidFill>
                        </a:rPr>
                        <a:t>(91.3%)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27863114"/>
                  </a:ext>
                </a:extLst>
              </a:tr>
              <a:tr h="268245">
                <a:tc>
                  <a:txBody>
                    <a:bodyPr/>
                    <a:lstStyle/>
                    <a:p>
                      <a:pPr lvl="1" algn="l"/>
                      <a:r>
                        <a:rPr lang="en-AU" sz="1200" dirty="0"/>
                        <a:t>Intra-Op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7030A0"/>
                          </a:solidFill>
                        </a:rPr>
                        <a:t>(2.6%)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94419988"/>
                  </a:ext>
                </a:extLst>
              </a:tr>
              <a:tr h="268245">
                <a:tc>
                  <a:txBody>
                    <a:bodyPr/>
                    <a:lstStyle/>
                    <a:p>
                      <a:pPr lvl="1" algn="l"/>
                      <a:r>
                        <a:rPr lang="en-AU" sz="1200" dirty="0"/>
                        <a:t>Post-Op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7030A0"/>
                          </a:solidFill>
                        </a:rPr>
                        <a:t>(6.1%)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988791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F9A7AD03-4DC6-49FE-83EA-F0475108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06318"/>
              </p:ext>
            </p:extLst>
          </p:nvPr>
        </p:nvGraphicFramePr>
        <p:xfrm>
          <a:off x="677332" y="3848566"/>
          <a:ext cx="7603541" cy="25136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777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61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6968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36446"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Indication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Patient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Procedure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232"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April</a:t>
                      </a:r>
                      <a:endParaRPr lang="en-AU" sz="1800" b="1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14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b"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344232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Unstable Angina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MAGUIRE, E (JR</a:t>
                      </a:r>
                      <a:r>
                        <a:rPr lang="en-AU" sz="14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AU" sz="14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CABG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528837294"/>
                  </a:ext>
                </a:extLst>
              </a:tr>
              <a:tr h="344232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Unstable Angina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MAHER, D (JR</a:t>
                      </a:r>
                      <a:r>
                        <a:rPr lang="en-AU" sz="14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AU" sz="14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CABG</a:t>
                      </a:r>
                    </a:p>
                  </a:txBody>
                  <a:tcPr marL="0" marR="0" marT="0" marB="0" anchor="ctr"/>
                </a:tc>
              </a:tr>
              <a:tr h="34423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A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May</a:t>
                      </a:r>
                      <a:endParaRPr lang="en-AU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14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b"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344232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For Induction of anaesthesia given Left main disease</a:t>
                      </a:r>
                      <a:endParaRPr lang="en-AU" sz="14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TOMKINS, J (ZA)</a:t>
                      </a:r>
                      <a:endParaRPr lang="en-AU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CABG</a:t>
                      </a:r>
                    </a:p>
                  </a:txBody>
                  <a:tcPr marL="0" marR="0" marT="0" marB="0" anchor="ctr"/>
                </a:tc>
              </a:tr>
              <a:tr h="344232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Haemodynamic Instability</a:t>
                      </a:r>
                      <a:endParaRPr lang="en-AU" sz="14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SCIBERRAS, A (ZA)</a:t>
                      </a:r>
                      <a:endParaRPr lang="en-AU" sz="14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CABG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90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502142-37C8-44EB-91FE-731509EAC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985" y="100480"/>
            <a:ext cx="8669695" cy="717055"/>
          </a:xfrm>
        </p:spPr>
        <p:txBody>
          <a:bodyPr/>
          <a:lstStyle/>
          <a:p>
            <a:r>
              <a:rPr lang="en-AU" b="1" dirty="0"/>
              <a:t>Caseload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2DDAB879-DC4B-4834-A941-ABBCCEFEC9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493067"/>
              </p:ext>
            </p:extLst>
          </p:nvPr>
        </p:nvGraphicFramePr>
        <p:xfrm>
          <a:off x="533985" y="701040"/>
          <a:ext cx="9952784" cy="5518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2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507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390412"/>
                <a:gridCol w="20741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99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56117">
                <a:tc>
                  <a:txBody>
                    <a:bodyPr/>
                    <a:lstStyle/>
                    <a:p>
                      <a:r>
                        <a:rPr lang="en-US" sz="1800" b="1" dirty="0"/>
                        <a:t>Total Cases</a:t>
                      </a:r>
                      <a:endParaRPr lang="en-A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 smtClean="0"/>
                        <a:t>April</a:t>
                      </a:r>
                      <a:endParaRPr lang="en-AU" sz="1400" b="1" dirty="0"/>
                    </a:p>
                    <a:p>
                      <a:pPr algn="ctr"/>
                      <a:r>
                        <a:rPr lang="en-AU" sz="1400" b="1" dirty="0" smtClean="0"/>
                        <a:t>n=26</a:t>
                      </a:r>
                      <a:endParaRPr lang="en-AU" sz="14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April</a:t>
                      </a:r>
                    </a:p>
                    <a:p>
                      <a:pPr algn="ctr"/>
                      <a:r>
                        <a:rPr lang="en-AU" sz="1800" dirty="0" smtClean="0"/>
                        <a:t>Other Surgery Type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 smtClean="0"/>
                        <a:t>May </a:t>
                      </a:r>
                      <a:endParaRPr lang="en-AU" sz="1400" b="1" dirty="0"/>
                    </a:p>
                    <a:p>
                      <a:pPr algn="ctr"/>
                      <a:r>
                        <a:rPr lang="en-AU" sz="1400" b="1" dirty="0"/>
                        <a:t>n = </a:t>
                      </a:r>
                      <a:r>
                        <a:rPr lang="en-AU" sz="1400" b="1" dirty="0" smtClean="0"/>
                        <a:t>41</a:t>
                      </a:r>
                      <a:endParaRPr lang="en-AU" sz="14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May</a:t>
                      </a:r>
                    </a:p>
                    <a:p>
                      <a:pPr algn="ctr"/>
                      <a:r>
                        <a:rPr lang="en-AU" sz="1800" dirty="0" smtClean="0"/>
                        <a:t>Other </a:t>
                      </a:r>
                      <a:r>
                        <a:rPr lang="en-AU" sz="1800" dirty="0"/>
                        <a:t>Surgery </a:t>
                      </a:r>
                      <a:r>
                        <a:rPr lang="en-AU" sz="1800" dirty="0" smtClean="0"/>
                        <a:t>Type </a:t>
                      </a:r>
                      <a:endParaRPr lang="en-AU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4546">
                <a:tc>
                  <a:txBody>
                    <a:bodyPr/>
                    <a:lstStyle/>
                    <a:p>
                      <a:r>
                        <a:rPr lang="en-US" sz="1600" b="1" dirty="0"/>
                        <a:t>CABG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(53.8%</a:t>
                      </a: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A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(58.5%)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4546">
                <a:tc>
                  <a:txBody>
                    <a:bodyPr/>
                    <a:lstStyle/>
                    <a:p>
                      <a:r>
                        <a:rPr lang="en-US" sz="1600" b="1" dirty="0"/>
                        <a:t>Valve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AU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A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(15.4%)</a:t>
                      </a:r>
                      <a:endParaRPr lang="en-A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n-A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(14.6%)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45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1" baseline="0" dirty="0">
                          <a:solidFill>
                            <a:schemeClr val="tx1"/>
                          </a:solidFill>
                        </a:rPr>
                        <a:t>CABG + Valve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(7.7%)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(9.8%)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526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1" dirty="0"/>
                        <a:t>Valve + Other</a:t>
                      </a:r>
                      <a:endParaRPr lang="en-AU" sz="1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A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(7.7%)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100" b="1" baseline="0" dirty="0" smtClean="0">
                          <a:latin typeface="Calibri" panose="020F0502020204030204" pitchFamily="34" charset="0"/>
                        </a:rPr>
                        <a:t>AVR/AA Replace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100" b="1" baseline="0" dirty="0" smtClean="0">
                          <a:latin typeface="Calibri" panose="020F0502020204030204" pitchFamily="34" charset="0"/>
                        </a:rPr>
                        <a:t>MVR/</a:t>
                      </a:r>
                      <a:r>
                        <a:rPr lang="en-AU" sz="1100" b="1" baseline="0" dirty="0" err="1" smtClean="0">
                          <a:latin typeface="Calibri" panose="020F0502020204030204" pitchFamily="34" charset="0"/>
                        </a:rPr>
                        <a:t>TVrep</a:t>
                      </a:r>
                      <a:r>
                        <a:rPr lang="en-AU" sz="1100" b="1" baseline="0" dirty="0" smtClean="0">
                          <a:latin typeface="Calibri" panose="020F0502020204030204" pitchFamily="34" charset="0"/>
                        </a:rPr>
                        <a:t>/LAAO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(7.3%)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100" b="1" baseline="0" dirty="0" smtClean="0">
                          <a:latin typeface="Calibri" panose="020F0502020204030204" pitchFamily="34" charset="0"/>
                        </a:rPr>
                        <a:t>AVR/MVR/</a:t>
                      </a:r>
                      <a:r>
                        <a:rPr lang="en-AU" sz="1100" b="1" baseline="0" dirty="0" err="1" smtClean="0">
                          <a:latin typeface="Calibri" panose="020F0502020204030204" pitchFamily="34" charset="0"/>
                        </a:rPr>
                        <a:t>TVrep</a:t>
                      </a:r>
                      <a:r>
                        <a:rPr lang="en-AU" sz="1100" b="1" baseline="0" dirty="0" smtClean="0">
                          <a:latin typeface="Calibri" panose="020F0502020204030204" pitchFamily="34" charset="0"/>
                        </a:rPr>
                        <a:t>/LAAO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100" b="1" baseline="0" dirty="0" smtClean="0">
                          <a:latin typeface="Calibri" panose="020F0502020204030204" pitchFamily="34" charset="0"/>
                        </a:rPr>
                        <a:t>AVR/MVR/LAAO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100" b="1" baseline="0" dirty="0" smtClean="0">
                          <a:latin typeface="Calibri" panose="020F0502020204030204" pitchFamily="34" charset="0"/>
                        </a:rPr>
                        <a:t>MVR/AF </a:t>
                      </a:r>
                      <a:r>
                        <a:rPr lang="en-AU" sz="1100" b="1" baseline="0" dirty="0" err="1" smtClean="0">
                          <a:latin typeface="Calibri" panose="020F0502020204030204" pitchFamily="34" charset="0"/>
                        </a:rPr>
                        <a:t>Surg</a:t>
                      </a:r>
                      <a:endParaRPr lang="en-AU" sz="1100" b="1" baseline="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4546">
                <a:tc>
                  <a:txBody>
                    <a:bodyPr/>
                    <a:lstStyle/>
                    <a:p>
                      <a:r>
                        <a:rPr lang="en-AU" sz="1600" b="1" dirty="0"/>
                        <a:t>CABG + Other </a:t>
                      </a:r>
                      <a:endParaRPr lang="en-AU" sz="11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(3.8%)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CABG/MVR/LAAO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(7.3%)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55587" lvl="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AU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CABG/AF </a:t>
                      </a:r>
                      <a:r>
                        <a:rPr lang="en-AU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Surg</a:t>
                      </a:r>
                      <a:r>
                        <a:rPr lang="en-AU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/LAAO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333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1" baseline="0" dirty="0">
                          <a:solidFill>
                            <a:schemeClr val="tx1"/>
                          </a:solidFill>
                        </a:rPr>
                        <a:t>CABG + Valve + 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(3.8%)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100" b="1" dirty="0" smtClean="0">
                          <a:latin typeface="Calibri" panose="020F0502020204030204" pitchFamily="34" charset="0"/>
                        </a:rPr>
                        <a:t>CABG/MVR/LAAO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79388" indent="-179388" algn="l">
                        <a:buFont typeface="Arial" panose="020B0604020202020204" pitchFamily="34" charset="0"/>
                        <a:buChar char="•"/>
                      </a:pPr>
                      <a:endParaRPr lang="en-AU" sz="11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36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1" baseline="0" dirty="0">
                          <a:solidFill>
                            <a:schemeClr val="tx1"/>
                          </a:solidFill>
                        </a:rPr>
                        <a:t>Other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(7.7%)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9388" indent="-179388">
                        <a:buFont typeface="Arial" panose="020B0604020202020204" pitchFamily="34" charset="0"/>
                        <a:buChar char="•"/>
                      </a:pPr>
                      <a:r>
                        <a:rPr lang="en-AU" sz="1100" b="1" baseline="0" dirty="0" smtClean="0">
                          <a:latin typeface="Calibri" panose="020F0502020204030204" pitchFamily="34" charset="0"/>
                        </a:rPr>
                        <a:t>ASD/AF </a:t>
                      </a:r>
                      <a:r>
                        <a:rPr lang="en-AU" sz="1100" b="1" baseline="0" dirty="0" err="1" smtClean="0">
                          <a:latin typeface="Calibri" panose="020F0502020204030204" pitchFamily="34" charset="0"/>
                        </a:rPr>
                        <a:t>Surg</a:t>
                      </a:r>
                      <a:endParaRPr lang="en-AU" sz="1100" b="1" baseline="0" dirty="0" smtClean="0">
                        <a:latin typeface="Calibri" panose="020F0502020204030204" pitchFamily="34" charset="0"/>
                      </a:endParaRPr>
                    </a:p>
                    <a:p>
                      <a:pPr marL="179388" indent="-179388">
                        <a:buFont typeface="Arial" panose="020B0604020202020204" pitchFamily="34" charset="0"/>
                        <a:buChar char="•"/>
                      </a:pPr>
                      <a:r>
                        <a:rPr lang="en-AU" sz="1100" b="1" baseline="0" dirty="0" smtClean="0">
                          <a:latin typeface="Calibri" panose="020F0502020204030204" pitchFamily="34" charset="0"/>
                        </a:rPr>
                        <a:t>Lead Removal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(2.4%)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100" b="1" baseline="0" dirty="0" smtClean="0">
                          <a:latin typeface="Calibri" panose="020F0502020204030204" pitchFamily="34" charset="0"/>
                        </a:rPr>
                        <a:t>AA Repair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45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1" dirty="0">
                          <a:solidFill>
                            <a:schemeClr val="tx1"/>
                          </a:solidFill>
                        </a:rPr>
                        <a:t>Urgent</a:t>
                      </a:r>
                      <a:endParaRPr lang="en-AU" sz="10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(42.3%)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(41.5%)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16950">
                <a:tc>
                  <a:txBody>
                    <a:bodyPr/>
                    <a:lstStyle/>
                    <a:p>
                      <a:r>
                        <a:rPr lang="en-US" sz="1600" b="1" dirty="0"/>
                        <a:t>Redo Procedure</a:t>
                      </a:r>
                      <a:endParaRPr lang="en-AU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A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(3.8%)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(2.4%)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106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6BDEAB-E166-4F4B-8081-CD524EEF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12" y="440091"/>
            <a:ext cx="8596668" cy="640702"/>
          </a:xfrm>
        </p:spPr>
        <p:txBody>
          <a:bodyPr/>
          <a:lstStyle/>
          <a:p>
            <a:r>
              <a:rPr lang="en-US" b="1" dirty="0"/>
              <a:t>Blood Transfusions 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7BF368AB-1D60-47AB-AD6D-7D3414D19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879625"/>
              </p:ext>
            </p:extLst>
          </p:nvPr>
        </p:nvGraphicFramePr>
        <p:xfrm>
          <a:off x="643812" y="1343608"/>
          <a:ext cx="6969968" cy="1647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240">
                  <a:extLst>
                    <a:ext uri="{9D8B030D-6E8A-4147-A177-3AD203B41FA5}">
                      <a16:colId xmlns:a16="http://schemas.microsoft.com/office/drawing/2014/main" xmlns="" val="2412195431"/>
                    </a:ext>
                  </a:extLst>
                </a:gridCol>
                <a:gridCol w="1478218">
                  <a:extLst>
                    <a:ext uri="{9D8B030D-6E8A-4147-A177-3AD203B41FA5}">
                      <a16:colId xmlns:a16="http://schemas.microsoft.com/office/drawing/2014/main" xmlns="" val="3168376959"/>
                    </a:ext>
                  </a:extLst>
                </a:gridCol>
                <a:gridCol w="1478218"/>
                <a:gridCol w="1667292">
                  <a:extLst>
                    <a:ext uri="{9D8B030D-6E8A-4147-A177-3AD203B41FA5}">
                      <a16:colId xmlns:a16="http://schemas.microsoft.com/office/drawing/2014/main" xmlns="" val="331623768"/>
                    </a:ext>
                  </a:extLst>
                </a:gridCol>
              </a:tblGrid>
              <a:tr h="2879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April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May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Historical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55662769"/>
                  </a:ext>
                </a:extLst>
              </a:tr>
              <a:tr h="268245">
                <a:tc>
                  <a:txBody>
                    <a:bodyPr/>
                    <a:lstStyle/>
                    <a:p>
                      <a:pPr algn="l"/>
                      <a:r>
                        <a:rPr lang="en-AU" sz="1400" b="0" dirty="0"/>
                        <a:t>Received Blood 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/>
                        <a:t>14 (53.9%)</a:t>
                      </a:r>
                      <a:endParaRPr lang="en-AU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/>
                        <a:t>21 (51.22%)</a:t>
                      </a:r>
                      <a:endParaRPr lang="en-AU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7030A0"/>
                          </a:solidFill>
                        </a:rPr>
                        <a:t>(61.8%)</a:t>
                      </a:r>
                      <a:endParaRPr lang="en-AU" sz="1400" b="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8424785"/>
                  </a:ext>
                </a:extLst>
              </a:tr>
              <a:tr h="215955">
                <a:tc>
                  <a:txBody>
                    <a:bodyPr/>
                    <a:lstStyle/>
                    <a:p>
                      <a:pPr algn="l"/>
                      <a:r>
                        <a:rPr lang="en-AU" sz="1400" b="0" dirty="0"/>
                        <a:t>RBC &gt; 4 Units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/>
                        <a:t>1 (3.9%)</a:t>
                      </a:r>
                      <a:endParaRPr lang="en-AU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/>
                        <a:t>1 (2.4%)</a:t>
                      </a:r>
                      <a:endParaRPr lang="en-AU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7030A0"/>
                          </a:solidFill>
                        </a:rPr>
                        <a:t>(13.1%)</a:t>
                      </a:r>
                      <a:endParaRPr lang="en-AU" sz="1400" b="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419608"/>
                  </a:ext>
                </a:extLst>
              </a:tr>
              <a:tr h="268245">
                <a:tc>
                  <a:txBody>
                    <a:bodyPr/>
                    <a:lstStyle/>
                    <a:p>
                      <a:pPr lvl="0" algn="l"/>
                      <a:r>
                        <a:rPr lang="en-AU" sz="1400" b="0" dirty="0"/>
                        <a:t>RBC </a:t>
                      </a:r>
                      <a:r>
                        <a:rPr lang="en-US" sz="1400" b="0" u="none" dirty="0"/>
                        <a:t>&gt; </a:t>
                      </a:r>
                      <a:r>
                        <a:rPr lang="en-AU" sz="1400" b="0" dirty="0"/>
                        <a:t>15 Units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/>
                        <a:t>0</a:t>
                      </a:r>
                      <a:endParaRPr lang="en-AU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/>
                        <a:t>0</a:t>
                      </a:r>
                      <a:endParaRPr lang="en-AU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7030A0"/>
                          </a:solidFill>
                        </a:rPr>
                        <a:t>(0.9%)</a:t>
                      </a:r>
                      <a:endParaRPr lang="en-AU" sz="1400" b="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27863114"/>
                  </a:ext>
                </a:extLst>
              </a:tr>
              <a:tr h="367772">
                <a:tc>
                  <a:txBody>
                    <a:bodyPr/>
                    <a:lstStyle/>
                    <a:p>
                      <a:pPr lvl="0" algn="l"/>
                      <a:r>
                        <a:rPr lang="en-US" sz="1400" b="0" u="none" dirty="0"/>
                        <a:t>Any Blood Prod &gt; 15 units</a:t>
                      </a:r>
                      <a:endParaRPr lang="en-AU" sz="1400" b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/>
                        <a:t>1</a:t>
                      </a:r>
                      <a:r>
                        <a:rPr lang="en-AU" sz="1400" b="0" dirty="0" smtClean="0"/>
                        <a:t> (3.85%)</a:t>
                      </a:r>
                      <a:endParaRPr lang="en-AU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/>
                        <a:t>1</a:t>
                      </a:r>
                      <a:r>
                        <a:rPr lang="en-AU" sz="1400" b="0" dirty="0" smtClean="0"/>
                        <a:t> (2.4%)</a:t>
                      </a:r>
                      <a:endParaRPr lang="en-AU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7030A0"/>
                          </a:solidFill>
                        </a:rPr>
                        <a:t>(6.5%)</a:t>
                      </a:r>
                      <a:endParaRPr lang="en-AU" sz="1400" b="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9441998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29741F4F-5AC2-4B8B-9DC8-ED9699DD7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730358"/>
              </p:ext>
            </p:extLst>
          </p:nvPr>
        </p:nvGraphicFramePr>
        <p:xfrm>
          <a:off x="643812" y="3347661"/>
          <a:ext cx="7940015" cy="289052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449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29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44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44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099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5901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0054">
                <a:tc>
                  <a:txBody>
                    <a:bodyPr/>
                    <a:lstStyle/>
                    <a:p>
                      <a:r>
                        <a:rPr lang="en-AU" sz="1600" dirty="0"/>
                        <a:t>Large</a:t>
                      </a:r>
                      <a:r>
                        <a:rPr lang="en-AU" sz="1600" baseline="0" dirty="0"/>
                        <a:t> transfusion  received 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RBC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FFP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PLT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Cryo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FVII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826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A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Traditional Arabic" panose="02020603050405020304" pitchFamily="18" charset="-78"/>
                        </a:rPr>
                        <a:t>April</a:t>
                      </a:r>
                      <a:endParaRPr lang="en-AU" sz="1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cs typeface="Traditional Arabic" panose="02020603050405020304" pitchFamily="18" charset="-78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AU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AU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AU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AU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AU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082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ERICKSON, L (PG) </a:t>
                      </a:r>
                      <a:r>
                        <a:rPr lang="nl-NL" sz="1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CABG/MVR/LAAO</a:t>
                      </a:r>
                      <a:endParaRPr lang="nl-NL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AU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AU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AU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AU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0826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BRADY, D (ZA) </a:t>
                      </a:r>
                      <a:r>
                        <a:rPr lang="pl-PL" sz="1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CABG/AF Surg/LAAO</a:t>
                      </a:r>
                      <a:endParaRPr lang="pl-PL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AU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AU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AU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0826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CAPPLE, J (HW) </a:t>
                      </a:r>
                      <a:r>
                        <a:rPr lang="pl-PL" sz="1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CABG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140561352"/>
                  </a:ext>
                </a:extLst>
              </a:tr>
              <a:tr h="250826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FELLOWS, D (ZA) </a:t>
                      </a:r>
                      <a:r>
                        <a:rPr lang="en-AU" sz="1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AVR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AU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4096735771"/>
                  </a:ext>
                </a:extLst>
              </a:tr>
              <a:tr h="250826">
                <a:tc gridSpan="6"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raditional Arabic" panose="02020603050405020304" pitchFamily="18" charset="-78"/>
                        </a:rPr>
                        <a:t>May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AU" sz="11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AU" sz="11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AU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AU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AU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940387233"/>
                  </a:ext>
                </a:extLst>
              </a:tr>
              <a:tr h="250826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SIERRA, F (HW) </a:t>
                      </a:r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AVR/MVR/</a:t>
                      </a:r>
                      <a:r>
                        <a:rPr lang="en-AU" sz="1400" b="0" i="0" u="none" strike="noStrike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TVrep</a:t>
                      </a:r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/LAAO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AU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AU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AU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AU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822414960"/>
                  </a:ext>
                </a:extLst>
              </a:tr>
              <a:tr h="250826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MCKEAN, E (HW)</a:t>
                      </a:r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AA Repair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</a:tr>
              <a:tr h="250826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MCQUILLAN, R (ZA)</a:t>
                      </a:r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CABG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417330185"/>
                  </a:ext>
                </a:extLst>
              </a:tr>
              <a:tr h="250826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SCIBERRAS, A (ZA)</a:t>
                      </a:r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CABG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830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09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Reintubation &amp; Return to ICU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7BF368AB-1D60-47AB-AD6D-7D3414D19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337651"/>
              </p:ext>
            </p:extLst>
          </p:nvPr>
        </p:nvGraphicFramePr>
        <p:xfrm>
          <a:off x="677334" y="1411974"/>
          <a:ext cx="5962263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025">
                  <a:extLst>
                    <a:ext uri="{9D8B030D-6E8A-4147-A177-3AD203B41FA5}">
                      <a16:colId xmlns:a16="http://schemas.microsoft.com/office/drawing/2014/main" xmlns="" val="2412195431"/>
                    </a:ext>
                  </a:extLst>
                </a:gridCol>
                <a:gridCol w="1264500">
                  <a:extLst>
                    <a:ext uri="{9D8B030D-6E8A-4147-A177-3AD203B41FA5}">
                      <a16:colId xmlns:a16="http://schemas.microsoft.com/office/drawing/2014/main" xmlns="" val="3168376959"/>
                    </a:ext>
                  </a:extLst>
                </a:gridCol>
                <a:gridCol w="1264500"/>
                <a:gridCol w="1426238">
                  <a:extLst>
                    <a:ext uri="{9D8B030D-6E8A-4147-A177-3AD203B41FA5}">
                      <a16:colId xmlns:a16="http://schemas.microsoft.com/office/drawing/2014/main" xmlns="" val="331623768"/>
                    </a:ext>
                  </a:extLst>
                </a:gridCol>
              </a:tblGrid>
              <a:tr h="2879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April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May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Historical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55662769"/>
                  </a:ext>
                </a:extLst>
              </a:tr>
              <a:tr h="268245">
                <a:tc>
                  <a:txBody>
                    <a:bodyPr/>
                    <a:lstStyle/>
                    <a:p>
                      <a:pPr algn="l"/>
                      <a:r>
                        <a:rPr lang="en-AU" sz="1400" b="1" dirty="0"/>
                        <a:t>Reintubation</a:t>
                      </a:r>
                      <a:endParaRPr lang="en-AU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/>
                        <a:t>1 (3.9%)</a:t>
                      </a:r>
                      <a:endParaRPr lang="en-AU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baseline="0" dirty="0" smtClean="0"/>
                        <a:t>1 (2.44%)</a:t>
                      </a:r>
                      <a:endParaRPr lang="en-AU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>
                          <a:solidFill>
                            <a:srgbClr val="7030A0"/>
                          </a:solidFill>
                        </a:rPr>
                        <a:t>(</a:t>
                      </a:r>
                      <a:r>
                        <a:rPr lang="en-US" sz="1400" dirty="0">
                          <a:solidFill>
                            <a:srgbClr val="7030A0"/>
                          </a:solidFill>
                        </a:rPr>
                        <a:t>2.2%</a:t>
                      </a:r>
                      <a:r>
                        <a:rPr lang="en-AU" sz="1400" b="0" dirty="0">
                          <a:solidFill>
                            <a:srgbClr val="7030A0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8424785"/>
                  </a:ext>
                </a:extLst>
              </a:tr>
              <a:tr h="215955">
                <a:tc>
                  <a:txBody>
                    <a:bodyPr/>
                    <a:lstStyle/>
                    <a:p>
                      <a:pPr algn="l"/>
                      <a:r>
                        <a:rPr lang="en-AU" sz="1400" b="1" dirty="0"/>
                        <a:t>Return</a:t>
                      </a:r>
                      <a:r>
                        <a:rPr lang="en-AU" sz="1400" b="1" baseline="0" dirty="0"/>
                        <a:t> to ICU</a:t>
                      </a:r>
                      <a:r>
                        <a:rPr lang="en-AU" sz="1400" dirty="0"/>
                        <a:t> </a:t>
                      </a:r>
                      <a:endParaRPr lang="en-AU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/>
                        <a:t>0</a:t>
                      </a:r>
                      <a:endParaRPr lang="en-AU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/>
                        <a:t>1 (2.44%)</a:t>
                      </a:r>
                      <a:endParaRPr lang="en-AU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>
                          <a:solidFill>
                            <a:srgbClr val="7030A0"/>
                          </a:solidFill>
                        </a:rPr>
                        <a:t>(2.0%)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4196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F9A7AD03-4DC6-49FE-83EA-F0475108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834953"/>
              </p:ext>
            </p:extLst>
          </p:nvPr>
        </p:nvGraphicFramePr>
        <p:xfrm>
          <a:off x="677334" y="2756712"/>
          <a:ext cx="8834136" cy="171525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0681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16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243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38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Re-intubated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Day 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Reason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7912"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raditional Arabic" panose="02020603050405020304" pitchFamily="18" charset="-78"/>
                        </a:rPr>
                        <a:t>April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AU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327912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DANN, C </a:t>
                      </a:r>
                      <a:r>
                        <a:rPr lang="en-AU" sz="1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(HW) CABG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AU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Hypoxic Respiratory Failure – </a:t>
                      </a:r>
                      <a:r>
                        <a:rPr lang="en-AU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Reintubated</a:t>
                      </a:r>
                      <a:r>
                        <a:rPr lang="en-A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16/4/18 and extubated 17/4/18</a:t>
                      </a:r>
                      <a:endParaRPr lang="en-AU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528837294"/>
                  </a:ext>
                </a:extLst>
              </a:tr>
              <a:tr h="327912"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raditional Arabic" panose="02020603050405020304" pitchFamily="18" charset="-78"/>
                        </a:rPr>
                        <a:t>May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AU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327912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WINKLER, E (ZA) </a:t>
                      </a:r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CABG/AVR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AU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Active Infection;</a:t>
                      </a:r>
                      <a:r>
                        <a:rPr lang="en-AU" sz="1200" b="0" i="0" u="none" strike="noStrike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AU" sz="1200" b="0" i="0" u="none" strike="noStrike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Multiorgan</a:t>
                      </a:r>
                      <a:r>
                        <a:rPr lang="en-AU" sz="1200" b="0" i="0" u="none" strike="noStrike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Failure</a:t>
                      </a:r>
                      <a:endParaRPr lang="en-AU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F9A7AD03-4DC6-49FE-83EA-F0475108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829676"/>
              </p:ext>
            </p:extLst>
          </p:nvPr>
        </p:nvGraphicFramePr>
        <p:xfrm>
          <a:off x="677334" y="4841346"/>
          <a:ext cx="8834136" cy="102158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0681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16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243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38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Return to ICU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Day 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Reason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7912"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raditional Arabic" panose="02020603050405020304" pitchFamily="18" charset="-78"/>
                        </a:rPr>
                        <a:t>May</a:t>
                      </a:r>
                      <a:endParaRPr lang="en-AU" sz="18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raditional Arabic" panose="02020603050405020304" pitchFamily="18" charset="-78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AU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b="0" i="0" u="none" strike="noStrike" kern="120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528837294"/>
                  </a:ext>
                </a:extLst>
              </a:tr>
              <a:tr h="327912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WINKLER, E (ZA) </a:t>
                      </a:r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CABG/AVR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AU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Active Infection;</a:t>
                      </a:r>
                      <a:r>
                        <a:rPr lang="en-AU" sz="1400" b="0" i="0" u="none" strike="noStrike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AU" sz="1400" b="0" i="0" u="none" strike="noStrike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Multiorgan</a:t>
                      </a:r>
                      <a:r>
                        <a:rPr lang="en-AU" sz="1400" b="0" i="0" u="none" strike="noStrike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Failure</a:t>
                      </a:r>
                      <a:endParaRPr lang="en-AU" sz="1400" b="0" i="0" u="none" strike="noStrike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764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8057"/>
            <a:ext cx="8596668" cy="646632"/>
          </a:xfrm>
        </p:spPr>
        <p:txBody>
          <a:bodyPr/>
          <a:lstStyle/>
          <a:p>
            <a:r>
              <a:rPr lang="en-US" b="1" dirty="0"/>
              <a:t>Return to Theatre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A9ABF645-1D81-4DD4-A6FE-86EFA177A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415678"/>
              </p:ext>
            </p:extLst>
          </p:nvPr>
        </p:nvGraphicFramePr>
        <p:xfrm>
          <a:off x="677333" y="985037"/>
          <a:ext cx="737927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757">
                  <a:extLst>
                    <a:ext uri="{9D8B030D-6E8A-4147-A177-3AD203B41FA5}">
                      <a16:colId xmlns:a16="http://schemas.microsoft.com/office/drawing/2014/main" xmlns="" val="3168376959"/>
                    </a:ext>
                  </a:extLst>
                </a:gridCol>
                <a:gridCol w="2459757"/>
                <a:gridCol w="2459757">
                  <a:extLst>
                    <a:ext uri="{9D8B030D-6E8A-4147-A177-3AD203B41FA5}">
                      <a16:colId xmlns:a16="http://schemas.microsoft.com/office/drawing/2014/main" xmlns="" val="3316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April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May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Historical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5566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1 (3.7%)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 smtClean="0">
                          <a:solidFill>
                            <a:srgbClr val="7030A0"/>
                          </a:solidFill>
                        </a:rPr>
                        <a:t>(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5.1%</a:t>
                      </a:r>
                      <a:r>
                        <a:rPr lang="en-AU" sz="1800" b="0" dirty="0">
                          <a:solidFill>
                            <a:srgbClr val="7030A0"/>
                          </a:solidFill>
                        </a:rPr>
                        <a:t>)</a:t>
                      </a:r>
                      <a:endParaRPr lang="en-AU" b="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842478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73092"/>
              </p:ext>
            </p:extLst>
          </p:nvPr>
        </p:nvGraphicFramePr>
        <p:xfrm>
          <a:off x="677333" y="2092195"/>
          <a:ext cx="9910906" cy="60589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7383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60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199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899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093">
                <a:tc>
                  <a:txBody>
                    <a:bodyPr/>
                    <a:lstStyle/>
                    <a:p>
                      <a:r>
                        <a:rPr lang="en-AU" sz="1200" dirty="0"/>
                        <a:t>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Re-op</a:t>
                      </a:r>
                      <a:r>
                        <a:rPr lang="en-AU" sz="1200" baseline="0" dirty="0"/>
                        <a:t> </a:t>
                      </a:r>
                      <a:r>
                        <a:rPr lang="en-AU" sz="1200" dirty="0"/>
                        <a:t>Procedure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Post-op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3992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WINKLER, E (ZA) </a:t>
                      </a:r>
                      <a:r>
                        <a:rPr lang="en-AU" sz="1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CABG/AVR</a:t>
                      </a:r>
                      <a:endParaRPr lang="en-AU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Sternal Wound Wash Out</a:t>
                      </a:r>
                      <a:endParaRPr lang="en-AU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AU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Active Infection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291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15" y="432423"/>
            <a:ext cx="8596668" cy="61244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Infections</a:t>
            </a:r>
            <a:endParaRPr lang="en-A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7BF368AB-1D60-47AB-AD6D-7D3414D19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48088"/>
              </p:ext>
            </p:extLst>
          </p:nvPr>
        </p:nvGraphicFramePr>
        <p:xfrm>
          <a:off x="1190082" y="1480145"/>
          <a:ext cx="695713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922">
                  <a:extLst>
                    <a:ext uri="{9D8B030D-6E8A-4147-A177-3AD203B41FA5}">
                      <a16:colId xmlns:a16="http://schemas.microsoft.com/office/drawing/2014/main" xmlns="" val="2412195431"/>
                    </a:ext>
                  </a:extLst>
                </a:gridCol>
                <a:gridCol w="1475497">
                  <a:extLst>
                    <a:ext uri="{9D8B030D-6E8A-4147-A177-3AD203B41FA5}">
                      <a16:colId xmlns:a16="http://schemas.microsoft.com/office/drawing/2014/main" xmlns="" val="3168376959"/>
                    </a:ext>
                  </a:extLst>
                </a:gridCol>
                <a:gridCol w="1475497"/>
                <a:gridCol w="1664223">
                  <a:extLst>
                    <a:ext uri="{9D8B030D-6E8A-4147-A177-3AD203B41FA5}">
                      <a16:colId xmlns:a16="http://schemas.microsoft.com/office/drawing/2014/main" xmlns="" val="331623768"/>
                    </a:ext>
                  </a:extLst>
                </a:gridCol>
              </a:tblGrid>
              <a:tr h="2879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April 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May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Historical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55662769"/>
                  </a:ext>
                </a:extLst>
              </a:tr>
              <a:tr h="268245">
                <a:tc>
                  <a:txBody>
                    <a:bodyPr/>
                    <a:lstStyle/>
                    <a:p>
                      <a:pPr algn="l"/>
                      <a:r>
                        <a:rPr lang="en-AU" sz="1400" b="1" dirty="0"/>
                        <a:t>Total Patients</a:t>
                      </a:r>
                      <a:endParaRPr lang="en-AU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/>
                        <a:t>1 (3.9%)</a:t>
                      </a:r>
                      <a:endParaRPr lang="en-AU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/>
                        <a:t>3 (7.3%)</a:t>
                      </a:r>
                      <a:endParaRPr lang="en-AU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>
                          <a:solidFill>
                            <a:srgbClr val="7030A0"/>
                          </a:solidFill>
                        </a:rPr>
                        <a:t>(10</a:t>
                      </a:r>
                      <a:r>
                        <a:rPr lang="en-US" sz="1400" dirty="0">
                          <a:solidFill>
                            <a:srgbClr val="7030A0"/>
                          </a:solidFill>
                        </a:rPr>
                        <a:t>.2%</a:t>
                      </a:r>
                      <a:r>
                        <a:rPr lang="en-AU" sz="1400" b="0" dirty="0">
                          <a:solidFill>
                            <a:srgbClr val="7030A0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8424785"/>
                  </a:ext>
                </a:extLst>
              </a:tr>
              <a:tr h="215955">
                <a:tc>
                  <a:txBody>
                    <a:bodyPr/>
                    <a:lstStyle/>
                    <a:p>
                      <a:pPr algn="l"/>
                      <a:r>
                        <a:rPr lang="en-AU" sz="1400" b="1" dirty="0"/>
                        <a:t>Total</a:t>
                      </a:r>
                      <a:r>
                        <a:rPr lang="en-AU" sz="1400" b="1" baseline="0" dirty="0"/>
                        <a:t> Infected Sites</a:t>
                      </a:r>
                      <a:r>
                        <a:rPr lang="en-AU" sz="1400" dirty="0"/>
                        <a:t> </a:t>
                      </a:r>
                      <a:endParaRPr lang="en-AU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/>
                        <a:t>1</a:t>
                      </a:r>
                      <a:endParaRPr lang="en-AU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/>
                        <a:t>3</a:t>
                      </a:r>
                      <a:endParaRPr lang="en-AU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400" b="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4196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288195"/>
              </p:ext>
            </p:extLst>
          </p:nvPr>
        </p:nvGraphicFramePr>
        <p:xfrm>
          <a:off x="1190082" y="2713602"/>
          <a:ext cx="7747972" cy="36880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667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23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52346"/>
                <a:gridCol w="21765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1093">
                <a:tc>
                  <a:txBody>
                    <a:bodyPr/>
                    <a:lstStyle/>
                    <a:p>
                      <a:pPr algn="l"/>
                      <a:r>
                        <a:rPr lang="en-AU" sz="1600" dirty="0"/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April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May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Historical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1093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Superficial</a:t>
                      </a:r>
                      <a:r>
                        <a:rPr lang="en-AU" sz="1400" b="1" i="0" u="none" strike="noStrike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Sternum</a:t>
                      </a:r>
                      <a:endParaRPr lang="en-AU" sz="14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AU" sz="14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AU" sz="14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rgbClr val="7030A0"/>
                          </a:solidFill>
                        </a:rPr>
                        <a:t>(0.7%)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1093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Deep</a:t>
                      </a:r>
                      <a:r>
                        <a:rPr lang="en-AU" sz="1400" b="1" i="0" u="none" strike="noStrike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Sternum</a:t>
                      </a:r>
                      <a:endParaRPr lang="en-AU" sz="14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AU" sz="14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AU" sz="14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rgbClr val="7030A0"/>
                          </a:solidFill>
                        </a:rPr>
                        <a:t>(0.3%)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093">
                <a:tc>
                  <a:txBody>
                    <a:bodyPr/>
                    <a:lstStyle/>
                    <a:p>
                      <a:r>
                        <a:rPr lang="en-AU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AU" sz="14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 </a:t>
                      </a:r>
                      <a:endParaRPr lang="en-AU" sz="14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rgbClr val="7030A0"/>
                          </a:solidFill>
                        </a:rPr>
                        <a:t>(1.4%)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1093">
                <a:tc>
                  <a:txBody>
                    <a:bodyPr/>
                    <a:lstStyle/>
                    <a:p>
                      <a:r>
                        <a:rPr lang="en-AU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Radial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AU" sz="14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AU" sz="14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rgbClr val="7030A0"/>
                          </a:solidFill>
                        </a:rPr>
                        <a:t>(0.0%)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1093">
                <a:tc>
                  <a:txBody>
                    <a:bodyPr/>
                    <a:lstStyle/>
                    <a:p>
                      <a:r>
                        <a:rPr lang="en-AU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IABP/Cannula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AU" sz="14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AU" sz="14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rgbClr val="7030A0"/>
                          </a:solidFill>
                        </a:rPr>
                        <a:t>(0.2%)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1093">
                <a:tc>
                  <a:txBody>
                    <a:bodyPr/>
                    <a:lstStyle/>
                    <a:p>
                      <a:r>
                        <a:rPr lang="en-AU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Septicaemia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AU" sz="14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AU" sz="14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rgbClr val="7030A0"/>
                          </a:solidFill>
                        </a:rPr>
                        <a:t>(0.5%)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1093">
                <a:tc>
                  <a:txBody>
                    <a:bodyPr/>
                    <a:lstStyle/>
                    <a:p>
                      <a:r>
                        <a:rPr lang="en-AU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AU" sz="14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 (2.44%)</a:t>
                      </a:r>
                      <a:endParaRPr lang="en-AU" sz="14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rgbClr val="7030A0"/>
                          </a:solidFill>
                        </a:rPr>
                        <a:t>(1.2%)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1093">
                <a:tc>
                  <a:txBody>
                    <a:bodyPr/>
                    <a:lstStyle/>
                    <a:p>
                      <a:r>
                        <a:rPr lang="en-AU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Pneumonia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 (3.9%)</a:t>
                      </a:r>
                      <a:endParaRPr lang="en-AU" sz="14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 (2.44%)</a:t>
                      </a:r>
                      <a:endParaRPr lang="en-AU" sz="14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rgbClr val="7030A0"/>
                          </a:solidFill>
                        </a:rPr>
                        <a:t>(3.0%)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1093">
                <a:tc>
                  <a:txBody>
                    <a:bodyPr/>
                    <a:lstStyle/>
                    <a:p>
                      <a:r>
                        <a:rPr lang="en-AU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MRSA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AU" sz="14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AU" sz="14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rgbClr val="7030A0"/>
                          </a:solidFill>
                        </a:rPr>
                        <a:t>(1.8%)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1093">
                <a:tc>
                  <a:txBody>
                    <a:bodyPr/>
                    <a:lstStyle/>
                    <a:p>
                      <a:r>
                        <a:rPr lang="en-AU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Sterile</a:t>
                      </a:r>
                      <a:r>
                        <a:rPr lang="en-AU" sz="14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Sternal Dehiscence</a:t>
                      </a:r>
                      <a:endParaRPr lang="en-AU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AU" sz="14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AU" sz="14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rgbClr val="7030A0"/>
                          </a:solidFill>
                        </a:rPr>
                        <a:t>(0.4%)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3591">
                <a:tc>
                  <a:txBody>
                    <a:bodyPr/>
                    <a:lstStyle/>
                    <a:p>
                      <a:r>
                        <a:rPr lang="en-AU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AU" sz="14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 (2.44%)</a:t>
                      </a:r>
                      <a:endParaRPr lang="en-AU" sz="14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 smtClean="0">
                          <a:solidFill>
                            <a:srgbClr val="7030A0"/>
                          </a:solidFill>
                        </a:rPr>
                        <a:t>-</a:t>
                      </a:r>
                      <a:endParaRPr lang="en-AU" sz="1400" b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534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9540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Infection Details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967494"/>
              </p:ext>
            </p:extLst>
          </p:nvPr>
        </p:nvGraphicFramePr>
        <p:xfrm>
          <a:off x="611561" y="1410057"/>
          <a:ext cx="8344431" cy="230963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458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86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077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8480">
                <a:tc>
                  <a:txBody>
                    <a:bodyPr/>
                    <a:lstStyle/>
                    <a:p>
                      <a:r>
                        <a:rPr lang="en-AU" dirty="0"/>
                        <a:t>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Organism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763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A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  <a:endParaRPr lang="en-AU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7637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MAHER, D</a:t>
                      </a:r>
                      <a:r>
                        <a:rPr lang="en-AU" sz="1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(JR) CABG</a:t>
                      </a:r>
                      <a:endParaRPr lang="en-AU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Pneumonia/LRTI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Investigated for post op fevers up to 38.4</a:t>
                      </a:r>
                    </a:p>
                    <a:p>
                      <a:pPr algn="l" fontAlgn="b"/>
                      <a:r>
                        <a:rPr lang="en-AU" sz="1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 signs of infection on CXR, urine MCS or CVC tip culture.</a:t>
                      </a:r>
                      <a:endParaRPr lang="en-AU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763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A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  <a:endParaRPr lang="en-AU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7637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Henderson (ZA) AVR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Pneumonia/LRTI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7637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McKean (HW) AA Repair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UTI</a:t>
                      </a:r>
                      <a:endParaRPr lang="en-AU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Pseudomonas </a:t>
                      </a:r>
                      <a:r>
                        <a:rPr lang="en-AU" sz="14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aeuroginosa</a:t>
                      </a:r>
                      <a:endParaRPr lang="en-AU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7637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r>
                        <a:rPr lang="en-AU" sz="14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inkler </a:t>
                      </a:r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(ZA) CABG/AVR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Other Access Site</a:t>
                      </a:r>
                      <a:endParaRPr lang="en-AU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Serratia</a:t>
                      </a:r>
                      <a:r>
                        <a:rPr lang="en-AU" sz="1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AU" sz="14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marcescens</a:t>
                      </a:r>
                      <a:r>
                        <a:rPr lang="en-AU" sz="1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AU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485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6209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Atrial Fibrillation &amp; Arrhythmias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7BF368AB-1D60-47AB-AD6D-7D3414D19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194933"/>
              </p:ext>
            </p:extLst>
          </p:nvPr>
        </p:nvGraphicFramePr>
        <p:xfrm>
          <a:off x="643812" y="1617073"/>
          <a:ext cx="7437507" cy="1647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624">
                  <a:extLst>
                    <a:ext uri="{9D8B030D-6E8A-4147-A177-3AD203B41FA5}">
                      <a16:colId xmlns:a16="http://schemas.microsoft.com/office/drawing/2014/main" xmlns="" val="2412195431"/>
                    </a:ext>
                  </a:extLst>
                </a:gridCol>
                <a:gridCol w="1577375">
                  <a:extLst>
                    <a:ext uri="{9D8B030D-6E8A-4147-A177-3AD203B41FA5}">
                      <a16:colId xmlns:a16="http://schemas.microsoft.com/office/drawing/2014/main" xmlns="" val="3168376959"/>
                    </a:ext>
                  </a:extLst>
                </a:gridCol>
                <a:gridCol w="1577375"/>
                <a:gridCol w="1779133">
                  <a:extLst>
                    <a:ext uri="{9D8B030D-6E8A-4147-A177-3AD203B41FA5}">
                      <a16:colId xmlns:a16="http://schemas.microsoft.com/office/drawing/2014/main" xmlns="" val="331623768"/>
                    </a:ext>
                  </a:extLst>
                </a:gridCol>
              </a:tblGrid>
              <a:tr h="2879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April 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May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Historical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55662769"/>
                  </a:ext>
                </a:extLst>
              </a:tr>
              <a:tr h="268245">
                <a:tc>
                  <a:txBody>
                    <a:bodyPr/>
                    <a:lstStyle/>
                    <a:p>
                      <a:pPr algn="l"/>
                      <a:r>
                        <a:rPr lang="en-AU" sz="1400" b="0" dirty="0"/>
                        <a:t>New AF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/>
                        <a:t>7 (26.9%)</a:t>
                      </a:r>
                      <a:endParaRPr lang="en-AU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/>
                        <a:t>12 (29.3%)</a:t>
                      </a:r>
                      <a:endParaRPr lang="en-AU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7030A0"/>
                          </a:solidFill>
                        </a:rPr>
                        <a:t>(23.8%</a:t>
                      </a:r>
                      <a:r>
                        <a:rPr lang="en-AU" sz="1400" b="0" dirty="0">
                          <a:solidFill>
                            <a:srgbClr val="7030A0"/>
                          </a:solidFill>
                        </a:rPr>
                        <a:t>)</a:t>
                      </a:r>
                      <a:endParaRPr lang="en-US" sz="14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8424785"/>
                  </a:ext>
                </a:extLst>
              </a:tr>
              <a:tr h="215955">
                <a:tc>
                  <a:txBody>
                    <a:bodyPr/>
                    <a:lstStyle/>
                    <a:p>
                      <a:pPr algn="l"/>
                      <a:r>
                        <a:rPr lang="en-AU" sz="1400" b="0" dirty="0"/>
                        <a:t>Temporary Pacing</a:t>
                      </a:r>
                      <a:r>
                        <a:rPr lang="en-AU" sz="1400" b="0" baseline="0" dirty="0"/>
                        <a:t> (Post-Op)</a:t>
                      </a:r>
                      <a:endParaRPr lang="en-AU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/>
                        <a:t>1 (3.9%)</a:t>
                      </a:r>
                      <a:endParaRPr lang="en-AU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/>
                        <a:t>3 (7.3%)</a:t>
                      </a:r>
                      <a:endParaRPr lang="en-AU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7030A0"/>
                          </a:solidFill>
                        </a:rPr>
                        <a:t>(3.4%)</a:t>
                      </a:r>
                      <a:endParaRPr lang="en-AU" sz="1400" b="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419608"/>
                  </a:ext>
                </a:extLst>
              </a:tr>
              <a:tr h="2682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u="none" dirty="0"/>
                        <a:t>Cardioversion (Post-op)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/>
                        <a:t>1</a:t>
                      </a:r>
                      <a:r>
                        <a:rPr lang="en-AU" sz="1400" b="0" baseline="0" dirty="0" smtClean="0"/>
                        <a:t> (3.9)</a:t>
                      </a:r>
                      <a:endParaRPr lang="en-AU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/>
                        <a:t>1</a:t>
                      </a:r>
                      <a:r>
                        <a:rPr lang="en-AU" sz="1400" b="0" baseline="0" dirty="0" smtClean="0"/>
                        <a:t> (2.44%)</a:t>
                      </a:r>
                      <a:endParaRPr lang="en-AU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rgbClr val="7030A0"/>
                          </a:solidFill>
                        </a:rPr>
                        <a:t>(4.5%)</a:t>
                      </a:r>
                      <a:endParaRPr lang="en-AU" sz="1400" b="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27863114"/>
                  </a:ext>
                </a:extLst>
              </a:tr>
              <a:tr h="367772">
                <a:tc>
                  <a:txBody>
                    <a:bodyPr/>
                    <a:lstStyle/>
                    <a:p>
                      <a:pPr lvl="0" algn="l"/>
                      <a:r>
                        <a:rPr lang="en-AU" sz="1400" b="0" u="none" dirty="0"/>
                        <a:t>PPM Inserted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 smtClean="0"/>
                        <a:t>0</a:t>
                      </a:r>
                      <a:endParaRPr lang="en-AU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 smtClean="0"/>
                        <a:t>1</a:t>
                      </a:r>
                      <a:r>
                        <a:rPr lang="en-AU" sz="1400" b="0" baseline="0" dirty="0" smtClean="0"/>
                        <a:t> (2.44%)</a:t>
                      </a:r>
                      <a:endParaRPr lang="en-AU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rgbClr val="7030A0"/>
                          </a:solidFill>
                        </a:rPr>
                        <a:t>(3.7%)</a:t>
                      </a:r>
                      <a:endParaRPr lang="en-AU" sz="1400" b="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9441998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825455"/>
              </p:ext>
            </p:extLst>
          </p:nvPr>
        </p:nvGraphicFramePr>
        <p:xfrm>
          <a:off x="643810" y="4054930"/>
          <a:ext cx="7437508" cy="1080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2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9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9216"/>
                <a:gridCol w="20818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9582">
                <a:tc>
                  <a:txBody>
                    <a:bodyPr/>
                    <a:lstStyle/>
                    <a:p>
                      <a:r>
                        <a:rPr lang="en-AU" sz="1400" b="1" dirty="0"/>
                        <a:t>Length of Stay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April Mean </a:t>
                      </a:r>
                      <a:r>
                        <a:rPr lang="en-AU" sz="1400" dirty="0"/>
                        <a:t>(days)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May Mean </a:t>
                      </a:r>
                      <a:r>
                        <a:rPr lang="en-AU" sz="1400" dirty="0"/>
                        <a:t>(days)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Historical (days)</a:t>
                      </a:r>
                      <a:r>
                        <a:rPr lang="en-AU" sz="1400" b="1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AU" sz="14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9345">
                <a:tc>
                  <a:txBody>
                    <a:bodyPr/>
                    <a:lstStyle/>
                    <a:p>
                      <a:r>
                        <a:rPr lang="en-AU" sz="1400" b="1" dirty="0"/>
                        <a:t>With</a:t>
                      </a:r>
                      <a:r>
                        <a:rPr lang="en-AU" sz="1400" b="1" baseline="0" dirty="0"/>
                        <a:t> AF</a:t>
                      </a:r>
                      <a:endParaRPr lang="en-A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10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7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7030A0"/>
                          </a:solidFill>
                        </a:rPr>
                        <a:t>13.0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194">
                <a:tc>
                  <a:txBody>
                    <a:bodyPr/>
                    <a:lstStyle/>
                    <a:p>
                      <a:r>
                        <a:rPr lang="en-AU" sz="1400" b="1" dirty="0"/>
                        <a:t>Without 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7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7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7030A0"/>
                          </a:solidFill>
                        </a:rPr>
                        <a:t>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117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1849"/>
            <a:ext cx="8596668" cy="672269"/>
          </a:xfrm>
        </p:spPr>
        <p:txBody>
          <a:bodyPr/>
          <a:lstStyle/>
          <a:p>
            <a:r>
              <a:rPr lang="en-US" b="1" dirty="0"/>
              <a:t>Neurological Events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7BF368AB-1D60-47AB-AD6D-7D3414D19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672613"/>
              </p:ext>
            </p:extLst>
          </p:nvPr>
        </p:nvGraphicFramePr>
        <p:xfrm>
          <a:off x="677334" y="944118"/>
          <a:ext cx="770878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4942">
                  <a:extLst>
                    <a:ext uri="{9D8B030D-6E8A-4147-A177-3AD203B41FA5}">
                      <a16:colId xmlns:a16="http://schemas.microsoft.com/office/drawing/2014/main" xmlns="" val="2412195431"/>
                    </a:ext>
                  </a:extLst>
                </a:gridCol>
                <a:gridCol w="1634909">
                  <a:extLst>
                    <a:ext uri="{9D8B030D-6E8A-4147-A177-3AD203B41FA5}">
                      <a16:colId xmlns:a16="http://schemas.microsoft.com/office/drawing/2014/main" xmlns="" val="3168376959"/>
                    </a:ext>
                  </a:extLst>
                </a:gridCol>
                <a:gridCol w="1634909"/>
                <a:gridCol w="1844024">
                  <a:extLst>
                    <a:ext uri="{9D8B030D-6E8A-4147-A177-3AD203B41FA5}">
                      <a16:colId xmlns:a16="http://schemas.microsoft.com/office/drawing/2014/main" xmlns="" val="331623768"/>
                    </a:ext>
                  </a:extLst>
                </a:gridCol>
              </a:tblGrid>
              <a:tr h="2879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April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May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Historical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55662769"/>
                  </a:ext>
                </a:extLst>
              </a:tr>
              <a:tr h="268245">
                <a:tc>
                  <a:txBody>
                    <a:bodyPr/>
                    <a:lstStyle/>
                    <a:p>
                      <a:r>
                        <a:rPr lang="en-AU" sz="1400" b="1" dirty="0"/>
                        <a:t>Stroke Permanent (&gt;72hrs)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/>
                        <a:t>1 (3.7%)</a:t>
                      </a:r>
                      <a:endParaRPr lang="en-AU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/>
                        <a:t>1 (3.7%)</a:t>
                      </a:r>
                      <a:endParaRPr lang="en-AU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7030A0"/>
                          </a:solidFill>
                        </a:rPr>
                        <a:t>(</a:t>
                      </a:r>
                      <a:r>
                        <a:rPr lang="en-AU" sz="1400" dirty="0">
                          <a:solidFill>
                            <a:srgbClr val="7030A0"/>
                          </a:solidFill>
                        </a:rPr>
                        <a:t>0.6</a:t>
                      </a:r>
                      <a:r>
                        <a:rPr lang="en-US" sz="1400" dirty="0">
                          <a:solidFill>
                            <a:srgbClr val="7030A0"/>
                          </a:solidFill>
                        </a:rPr>
                        <a:t>%</a:t>
                      </a:r>
                      <a:r>
                        <a:rPr lang="en-AU" sz="1400" b="0" dirty="0">
                          <a:solidFill>
                            <a:srgbClr val="7030A0"/>
                          </a:solidFill>
                        </a:rPr>
                        <a:t>)</a:t>
                      </a:r>
                      <a:endParaRPr lang="en-US" sz="14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8424785"/>
                  </a:ext>
                </a:extLst>
              </a:tr>
              <a:tr h="215955">
                <a:tc>
                  <a:txBody>
                    <a:bodyPr/>
                    <a:lstStyle/>
                    <a:p>
                      <a:r>
                        <a:rPr lang="en-AU" sz="1400" b="1" dirty="0"/>
                        <a:t>Stroke Transient (&lt;72hrs)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7030A0"/>
                          </a:solidFill>
                        </a:rPr>
                        <a:t>(0.5%)</a:t>
                      </a:r>
                      <a:endParaRPr lang="en-AU" sz="1400" b="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419608"/>
                  </a:ext>
                </a:extLst>
              </a:tr>
              <a:tr h="268245">
                <a:tc>
                  <a:txBody>
                    <a:bodyPr/>
                    <a:lstStyle/>
                    <a:p>
                      <a:r>
                        <a:rPr lang="en-AU" sz="1400" b="1" dirty="0"/>
                        <a:t>Continuous</a:t>
                      </a:r>
                      <a:r>
                        <a:rPr lang="en-AU" sz="1400" b="1" baseline="0" dirty="0"/>
                        <a:t> Coma (&gt;24hrs)</a:t>
                      </a:r>
                      <a:endParaRPr lang="en-A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rgbClr val="7030A0"/>
                          </a:solidFill>
                        </a:rPr>
                        <a:t>(0.1%)</a:t>
                      </a:r>
                      <a:endParaRPr lang="en-AU" sz="1400" b="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278631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654044"/>
              </p:ext>
            </p:extLst>
          </p:nvPr>
        </p:nvGraphicFramePr>
        <p:xfrm>
          <a:off x="677335" y="2294014"/>
          <a:ext cx="10822688" cy="442766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3649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820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756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4301">
                <a:tc>
                  <a:txBody>
                    <a:bodyPr/>
                    <a:lstStyle/>
                    <a:p>
                      <a:r>
                        <a:rPr lang="en-AU" sz="1400" dirty="0"/>
                        <a:t>Patient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Day Post-Op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Details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916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MCKEAN, E (HW</a:t>
                      </a:r>
                      <a:r>
                        <a:rPr lang="en-AU" sz="1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) AA Repair</a:t>
                      </a:r>
                      <a:endParaRPr lang="en-AU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en-AU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AU" sz="1400" b="0" i="0" u="none" strike="noStrike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Left hemiparesis + neglect noted D1 post op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AU" sz="1400" b="0" i="0" u="none" strike="noStrike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Not a candidate for thrombolysis or clot retrieval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AU" sz="1400" b="0" i="0" u="none" strike="noStrike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CTB - old left cerebellar infarct, mild atrophy, nil acute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AU" sz="1400" b="0" i="0" u="none" strike="noStrike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      MRIB - Multifocal acute infarcts throughout the right cerebral hemisphere, predominantly in the anterior circulation.  Additional foci of infarction in the medial left occipital lobe and left cerebellar hemisphere.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A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2 weeks post stroke without much improvement in 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916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SCOLES, M </a:t>
                      </a:r>
                      <a:r>
                        <a:rPr lang="pl-PL" sz="1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(HW) AVR</a:t>
                      </a:r>
                      <a:endParaRPr lang="pl-PL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13</a:t>
                      </a:r>
                      <a:endParaRPr lang="en-AU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400" b="0" i="0" u="none" strike="noStrike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Episode of acute confusion with repetitive questioning - not orientated to place, year, month, reason for hospital admission. Most consistent with episode of TGA. </a:t>
                      </a:r>
                    </a:p>
                    <a:p>
                      <a:pPr algn="l"/>
                      <a:r>
                        <a:rPr lang="en-A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CT perfusion showed a few punctate foci of diffusion restriction in different vascular territories in both cerebral hemispheres, in keeping with tiny acute infarcts of likely embolic origin.</a:t>
                      </a:r>
                    </a:p>
                    <a:p>
                      <a:pPr algn="l"/>
                      <a:r>
                        <a:rPr lang="en-A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MRI showed tiny foci of DWI enhancement on MRI suggestive of embolic shower potentially related to recent operation.</a:t>
                      </a:r>
                    </a:p>
                    <a:p>
                      <a:pPr algn="l"/>
                      <a:r>
                        <a:rPr lang="en-A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Two perioperative TOEs - decision made not to repeat as would be of minimal clinical value. </a:t>
                      </a:r>
                    </a:p>
                    <a:p>
                      <a:pPr algn="l"/>
                      <a:r>
                        <a:rPr lang="en-A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Reviewed by neurology who has recommended commencing aspirin and testing fasting lipid levels for consideration of statin therapy</a:t>
                      </a:r>
                      <a:endParaRPr lang="en-AU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197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47230"/>
            <a:ext cx="8596668" cy="706452"/>
          </a:xfrm>
        </p:spPr>
        <p:txBody>
          <a:bodyPr/>
          <a:lstStyle/>
          <a:p>
            <a:r>
              <a:rPr lang="en-AU" b="1" dirty="0"/>
              <a:t>Other</a:t>
            </a:r>
            <a:r>
              <a:rPr lang="en-AU" dirty="0"/>
              <a:t> </a:t>
            </a:r>
            <a:r>
              <a:rPr lang="en-AU" b="1" dirty="0"/>
              <a:t>Post-Op</a:t>
            </a:r>
            <a:r>
              <a:rPr lang="en-AU" dirty="0"/>
              <a:t> </a:t>
            </a:r>
            <a:r>
              <a:rPr lang="en-AU" b="1" dirty="0"/>
              <a:t>Complications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7BF368AB-1D60-47AB-AD6D-7D3414D19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018720"/>
              </p:ext>
            </p:extLst>
          </p:nvPr>
        </p:nvGraphicFramePr>
        <p:xfrm>
          <a:off x="677334" y="1292333"/>
          <a:ext cx="7082708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08">
                  <a:extLst>
                    <a:ext uri="{9D8B030D-6E8A-4147-A177-3AD203B41FA5}">
                      <a16:colId xmlns:a16="http://schemas.microsoft.com/office/drawing/2014/main" xmlns="" val="2412195431"/>
                    </a:ext>
                  </a:extLst>
                </a:gridCol>
                <a:gridCol w="1421123">
                  <a:extLst>
                    <a:ext uri="{9D8B030D-6E8A-4147-A177-3AD203B41FA5}">
                      <a16:colId xmlns:a16="http://schemas.microsoft.com/office/drawing/2014/main" xmlns="" val="3168376959"/>
                    </a:ext>
                  </a:extLst>
                </a:gridCol>
                <a:gridCol w="1421123"/>
                <a:gridCol w="1718854">
                  <a:extLst>
                    <a:ext uri="{9D8B030D-6E8A-4147-A177-3AD203B41FA5}">
                      <a16:colId xmlns:a16="http://schemas.microsoft.com/office/drawing/2014/main" xmlns="" val="331623768"/>
                    </a:ext>
                  </a:extLst>
                </a:gridCol>
              </a:tblGrid>
              <a:tr h="2879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April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May</a:t>
                      </a:r>
                      <a:endParaRPr lang="en-A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Historical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55662769"/>
                  </a:ext>
                </a:extLst>
              </a:tr>
              <a:tr h="268245">
                <a:tc>
                  <a:txBody>
                    <a:bodyPr/>
                    <a:lstStyle/>
                    <a:p>
                      <a:pPr algn="l"/>
                      <a:r>
                        <a:rPr lang="en-AU" sz="1400" b="1" dirty="0">
                          <a:latin typeface="Calibri" panose="020F0502020204030204" pitchFamily="34" charset="0"/>
                        </a:rPr>
                        <a:t>Pulmonary:</a:t>
                      </a:r>
                      <a:r>
                        <a:rPr lang="en-AU" sz="1400" b="1" baseline="0" dirty="0">
                          <a:latin typeface="Calibri" panose="020F0502020204030204" pitchFamily="34" charset="0"/>
                        </a:rPr>
                        <a:t> </a:t>
                      </a:r>
                      <a:endParaRPr lang="en-AU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2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2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200" b="0" dirty="0">
                        <a:solidFill>
                          <a:srgbClr val="7030A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8245">
                <a:tc>
                  <a:txBody>
                    <a:bodyPr/>
                    <a:lstStyle/>
                    <a:p>
                      <a:pPr lvl="1" algn="l"/>
                      <a:r>
                        <a:rPr lang="en-AU" sz="1400" b="0" dirty="0">
                          <a:latin typeface="Calibri" panose="020F0502020204030204" pitchFamily="34" charset="0"/>
                        </a:rPr>
                        <a:t>&gt;24hrs Ventilation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AU" sz="14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latin typeface="Calibri" panose="020F0502020204030204" pitchFamily="34" charset="0"/>
                        </a:rPr>
                        <a:t>1 (2.44%)</a:t>
                      </a:r>
                      <a:endParaRPr lang="en-AU" sz="14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</a:rPr>
                        <a:t>(13.2%)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8424785"/>
                  </a:ext>
                </a:extLst>
              </a:tr>
              <a:tr h="215955">
                <a:tc>
                  <a:txBody>
                    <a:bodyPr/>
                    <a:lstStyle/>
                    <a:p>
                      <a:pPr lvl="1" algn="l"/>
                      <a:r>
                        <a:rPr lang="en-AU" sz="1400" b="0" dirty="0">
                          <a:latin typeface="Calibri" panose="020F0502020204030204" pitchFamily="34" charset="0"/>
                        </a:rPr>
                        <a:t>Pneumothorax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AU" sz="1400" b="0" baseline="0" dirty="0" smtClean="0">
                          <a:latin typeface="Calibri" panose="020F0502020204030204" pitchFamily="34" charset="0"/>
                        </a:rPr>
                        <a:t> (7.7%)</a:t>
                      </a:r>
                      <a:endParaRPr lang="en-AU" sz="14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latin typeface="Calibri" panose="020F0502020204030204" pitchFamily="34" charset="0"/>
                        </a:rPr>
                        <a:t>2 (4.88%)</a:t>
                      </a:r>
                      <a:endParaRPr lang="en-AU" sz="14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</a:rPr>
                        <a:t>(2.7%)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419608"/>
                  </a:ext>
                </a:extLst>
              </a:tr>
              <a:tr h="268245">
                <a:tc>
                  <a:txBody>
                    <a:bodyPr/>
                    <a:lstStyle/>
                    <a:p>
                      <a:pPr lvl="1" algn="l"/>
                      <a:r>
                        <a:rPr lang="en-AU" sz="1400" b="0" dirty="0">
                          <a:latin typeface="Calibri" panose="020F0502020204030204" pitchFamily="34" charset="0"/>
                        </a:rPr>
                        <a:t>Pleural Eff req. Drain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latin typeface="Calibri" panose="020F0502020204030204" pitchFamily="34" charset="0"/>
                        </a:rPr>
                        <a:t>1 (3.9%)</a:t>
                      </a:r>
                      <a:endParaRPr lang="en-AU" sz="14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AU" sz="14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</a:rPr>
                        <a:t>(9.7%)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27863114"/>
                  </a:ext>
                </a:extLst>
              </a:tr>
              <a:tr h="268245">
                <a:tc>
                  <a:txBody>
                    <a:bodyPr/>
                    <a:lstStyle/>
                    <a:p>
                      <a:pPr lvl="0" algn="l"/>
                      <a:r>
                        <a:rPr lang="en-AU" sz="1400" b="1" dirty="0">
                          <a:latin typeface="Calibri" panose="020F0502020204030204" pitchFamily="34" charset="0"/>
                        </a:rPr>
                        <a:t>Renal: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4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4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400" b="0" dirty="0">
                        <a:solidFill>
                          <a:srgbClr val="7030A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8245">
                <a:tc>
                  <a:txBody>
                    <a:bodyPr/>
                    <a:lstStyle/>
                    <a:p>
                      <a:pPr lvl="1" algn="l"/>
                      <a:r>
                        <a:rPr lang="en-AU" sz="1400" b="0" dirty="0">
                          <a:latin typeface="Calibri" panose="020F0502020204030204" pitchFamily="34" charset="0"/>
                        </a:rPr>
                        <a:t>New</a:t>
                      </a:r>
                      <a:r>
                        <a:rPr lang="en-AU" sz="1400" b="0" baseline="0" dirty="0">
                          <a:latin typeface="Calibri" panose="020F0502020204030204" pitchFamily="34" charset="0"/>
                        </a:rPr>
                        <a:t> Renal Failure</a:t>
                      </a:r>
                      <a:endParaRPr lang="en-AU" sz="14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AU" sz="1400" b="0" baseline="0" dirty="0" smtClean="0">
                          <a:latin typeface="Calibri" panose="020F0502020204030204" pitchFamily="34" charset="0"/>
                        </a:rPr>
                        <a:t> (3.9%)</a:t>
                      </a:r>
                      <a:endParaRPr lang="en-AU" sz="14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AU" sz="14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</a:rPr>
                        <a:t>(2.4%)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8245">
                <a:tc>
                  <a:txBody>
                    <a:bodyPr/>
                    <a:lstStyle/>
                    <a:p>
                      <a:pPr lvl="1" algn="l"/>
                      <a:r>
                        <a:rPr lang="en-AU" sz="1400" b="0" dirty="0">
                          <a:latin typeface="Calibri" panose="020F0502020204030204" pitchFamily="34" charset="0"/>
                        </a:rPr>
                        <a:t>New Dialysis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AU" sz="14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AU" sz="14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</a:rPr>
                        <a:t>(1.1%)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8245">
                <a:tc>
                  <a:txBody>
                    <a:bodyPr/>
                    <a:lstStyle/>
                    <a:p>
                      <a:pPr lvl="0" algn="l"/>
                      <a:r>
                        <a:rPr lang="en-AU" sz="1400" b="1" dirty="0">
                          <a:latin typeface="Calibri" panose="020F0502020204030204" pitchFamily="34" charset="0"/>
                        </a:rPr>
                        <a:t>Other: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4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4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400" b="0" dirty="0">
                        <a:solidFill>
                          <a:srgbClr val="7030A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8245">
                <a:tc>
                  <a:txBody>
                    <a:bodyPr/>
                    <a:lstStyle/>
                    <a:p>
                      <a:pPr lvl="1"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Acute Limb </a:t>
                      </a:r>
                      <a:r>
                        <a:rPr lang="en-AU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Ischaemia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AU" sz="14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AU" sz="14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</a:rPr>
                        <a:t>(0.4%)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68245">
                <a:tc>
                  <a:txBody>
                    <a:bodyPr/>
                    <a:lstStyle/>
                    <a:p>
                      <a:pPr lvl="1"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Aortic </a:t>
                      </a:r>
                      <a:r>
                        <a:rPr lang="en-AU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Disection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AU" sz="14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AU" sz="14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</a:rPr>
                        <a:t>(0.04%)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68245">
                <a:tc>
                  <a:txBody>
                    <a:bodyPr/>
                    <a:lstStyle/>
                    <a:p>
                      <a:pPr lvl="1"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DVT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AU" sz="1400" b="0" baseline="0" dirty="0" smtClean="0">
                          <a:latin typeface="Calibri" panose="020F0502020204030204" pitchFamily="34" charset="0"/>
                        </a:rPr>
                        <a:t> (3.9%)</a:t>
                      </a:r>
                      <a:endParaRPr lang="en-AU" sz="14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AU" sz="14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</a:rPr>
                        <a:t>(0.4%)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68245">
                <a:tc>
                  <a:txBody>
                    <a:bodyPr/>
                    <a:lstStyle/>
                    <a:p>
                      <a:pPr lvl="1"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Anti-coagulant Complication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AU" sz="14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AU" sz="14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</a:rPr>
                        <a:t>(1.1%)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68245">
                <a:tc>
                  <a:txBody>
                    <a:bodyPr/>
                    <a:lstStyle/>
                    <a:p>
                      <a:pPr lvl="1"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GIT </a:t>
                      </a:r>
                      <a:r>
                        <a:rPr lang="en-AU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Complictaion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AU" sz="14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AU" sz="14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</a:rPr>
                        <a:t>(1.0%)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68245">
                <a:tc>
                  <a:txBody>
                    <a:bodyPr/>
                    <a:lstStyle/>
                    <a:p>
                      <a:pPr lvl="1"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Cardiogenic Shock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AU" sz="14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 smtClean="0">
                          <a:latin typeface="Calibri" panose="020F0502020204030204" pitchFamily="34" charset="0"/>
                        </a:rPr>
                        <a:t>1 (2.44%)</a:t>
                      </a:r>
                      <a:endParaRPr lang="en-AU" sz="14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</a:rPr>
                        <a:t>(1.5%)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68245">
                <a:tc>
                  <a:txBody>
                    <a:bodyPr/>
                    <a:lstStyle/>
                    <a:p>
                      <a:pPr lvl="1"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Multi-Organ Dysfunction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AU" sz="14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AU" sz="14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</a:rPr>
                        <a:t>(1.1%)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333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74819"/>
          </a:xfrm>
        </p:spPr>
        <p:txBody>
          <a:bodyPr>
            <a:normAutofit/>
          </a:bodyPr>
          <a:lstStyle/>
          <a:p>
            <a:r>
              <a:rPr lang="en-AU" b="1" dirty="0"/>
              <a:t>Readmitted &lt;30 days 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A9ABF645-1D81-4DD4-A6FE-86EFA177A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64644"/>
              </p:ext>
            </p:extLst>
          </p:nvPr>
        </p:nvGraphicFramePr>
        <p:xfrm>
          <a:off x="677334" y="1595099"/>
          <a:ext cx="54186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22"/>
                <a:gridCol w="1806222">
                  <a:extLst>
                    <a:ext uri="{9D8B030D-6E8A-4147-A177-3AD203B41FA5}">
                      <a16:colId xmlns:a16="http://schemas.microsoft.com/office/drawing/2014/main" xmlns="" val="3168376959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xmlns="" val="3316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April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May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Historical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5566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  <a:r>
                        <a:rPr lang="en-AU" dirty="0" smtClean="0"/>
                        <a:t> (9.8%)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>
                          <a:solidFill>
                            <a:srgbClr val="7030A0"/>
                          </a:solidFill>
                        </a:rPr>
                        <a:t> (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3.1%</a:t>
                      </a:r>
                      <a:r>
                        <a:rPr lang="en-AU" sz="1800" b="0" dirty="0">
                          <a:solidFill>
                            <a:srgbClr val="7030A0"/>
                          </a:solidFill>
                        </a:rPr>
                        <a:t>)</a:t>
                      </a:r>
                      <a:endParaRPr lang="en-AU" b="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842478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378398"/>
              </p:ext>
            </p:extLst>
          </p:nvPr>
        </p:nvGraphicFramePr>
        <p:xfrm>
          <a:off x="677334" y="3098132"/>
          <a:ext cx="9246304" cy="25603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3125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75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36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52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608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2164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99988">
                <a:tc>
                  <a:txBody>
                    <a:bodyPr/>
                    <a:lstStyle/>
                    <a:p>
                      <a:pPr algn="l"/>
                      <a:r>
                        <a:rPr lang="en-AU" sz="1200" dirty="0">
                          <a:latin typeface="Calibri" panose="020F0502020204030204" pitchFamily="34" charset="0"/>
                        </a:rPr>
                        <a:t>Patient</a:t>
                      </a:r>
                      <a:r>
                        <a:rPr lang="en-AU" sz="1200" baseline="0" dirty="0">
                          <a:latin typeface="Calibri" panose="020F0502020204030204" pitchFamily="34" charset="0"/>
                        </a:rPr>
                        <a:t> </a:t>
                      </a:r>
                      <a:endParaRPr lang="en-AU" sz="12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aseline="0" dirty="0"/>
                        <a:t>PO Day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Facility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LOS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200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200" dirty="0"/>
                        <a:t>Details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988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AU" sz="14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199988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GOLSBY, F (PG) </a:t>
                      </a:r>
                      <a:r>
                        <a:rPr lang="en-AU" sz="1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MVR/AF </a:t>
                      </a:r>
                      <a:r>
                        <a:rPr lang="en-AU" sz="14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Surg</a:t>
                      </a:r>
                      <a:endParaRPr lang="en-AU" sz="1400" b="0" i="0" u="none" strike="noStrike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AU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Bathurst</a:t>
                      </a:r>
                      <a:endParaRPr lang="en-AU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AU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Arrythmia</a:t>
                      </a:r>
                      <a:r>
                        <a:rPr lang="en-AU" sz="1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; Bradycardia</a:t>
                      </a:r>
                      <a:endParaRPr lang="en-AU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Spontaneously</a:t>
                      </a:r>
                      <a:r>
                        <a:rPr lang="en-A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 Reverted to Sinus Overnight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988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MAHER, D </a:t>
                      </a:r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 PG) </a:t>
                      </a:r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CABG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Macksville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SOB, Pulmonary Edema, Hyperglycemia Episode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Sudden SOB admitted</a:t>
                      </a:r>
                      <a:r>
                        <a:rPr lang="en-A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 Via ambulance</a:t>
                      </a:r>
                      <a:endParaRPr lang="en-AU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199988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MCQUILLAN, RE ( </a:t>
                      </a:r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ZA) </a:t>
                      </a:r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CABG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Port Macquarie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Other Non-</a:t>
                      </a:r>
                      <a:r>
                        <a:rPr lang="en-AU" sz="1400" b="0" i="0" u="none" strike="noStrike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Cardic</a:t>
                      </a:r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Reason; Requires Social Support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AU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199988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SIERRA, F (</a:t>
                      </a:r>
                      <a:r>
                        <a:rPr lang="en-AU" sz="1400" b="1" i="0" u="none" strike="noStrike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AU" sz="14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HW</a:t>
                      </a:r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) </a:t>
                      </a:r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AVR/MVR/</a:t>
                      </a:r>
                      <a:r>
                        <a:rPr lang="en-AU" sz="1400" b="0" i="0" u="none" strike="noStrike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TVrep</a:t>
                      </a:r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/LAAO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Wollongong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PleuralEff</a:t>
                      </a:r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; Other Non-</a:t>
                      </a:r>
                      <a:r>
                        <a:rPr lang="en-AU" sz="1400" b="0" i="0" u="none" strike="noStrike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Cardic</a:t>
                      </a:r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Reason;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Drainage confirmed </a:t>
                      </a:r>
                      <a:r>
                        <a:rPr lang="en-AU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CTx</a:t>
                      </a:r>
                      <a:r>
                        <a:rPr lang="en-A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AU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PoW</a:t>
                      </a:r>
                      <a:r>
                        <a:rPr lang="en-A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, Norovirus</a:t>
                      </a:r>
                      <a:endParaRPr lang="en-AU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756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1DEF219-D8AD-4B10-95BC-051A7845D46A}"/>
              </a:ext>
            </a:extLst>
          </p:cNvPr>
          <p:cNvSpPr/>
          <p:nvPr/>
        </p:nvSpPr>
        <p:spPr>
          <a:xfrm>
            <a:off x="74140" y="449669"/>
            <a:ext cx="96959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prstClr val="black"/>
                </a:solidFill>
              </a:rPr>
              <a:t>POWH Cardiac Surgery Data </a:t>
            </a:r>
            <a:r>
              <a:rPr lang="en-US" sz="4000" dirty="0" smtClean="0">
                <a:solidFill>
                  <a:prstClr val="black"/>
                </a:solidFill>
              </a:rPr>
              <a:t>Review:</a:t>
            </a:r>
            <a:r>
              <a:rPr lang="en-US" sz="4400" dirty="0">
                <a:solidFill>
                  <a:prstClr val="black"/>
                </a:solidFill>
              </a:rPr>
              <a:t/>
            </a:r>
            <a:br>
              <a:rPr lang="en-US" sz="4400" dirty="0">
                <a:solidFill>
                  <a:prstClr val="black"/>
                </a:solidFill>
              </a:rPr>
            </a:br>
            <a:r>
              <a:rPr lang="en-US" sz="4400" dirty="0" smtClean="0">
                <a:solidFill>
                  <a:prstClr val="black"/>
                </a:solidFill>
              </a:rPr>
              <a:t>A </a:t>
            </a:r>
            <a:r>
              <a:rPr lang="en-US" sz="4000" dirty="0" smtClean="0">
                <a:solidFill>
                  <a:prstClr val="black"/>
                </a:solidFill>
              </a:rPr>
              <a:t>Review of the </a:t>
            </a:r>
            <a:r>
              <a:rPr lang="en-US" sz="4000" dirty="0">
                <a:solidFill>
                  <a:prstClr val="black"/>
                </a:solidFill>
              </a:rPr>
              <a:t>L</a:t>
            </a:r>
            <a:r>
              <a:rPr lang="en-US" sz="4000" dirty="0" smtClean="0">
                <a:solidFill>
                  <a:prstClr val="black"/>
                </a:solidFill>
              </a:rPr>
              <a:t>ast 20 Deep Sternal Wound Infections at </a:t>
            </a:r>
            <a:r>
              <a:rPr lang="en-US" sz="4000" dirty="0" err="1" smtClean="0">
                <a:solidFill>
                  <a:prstClr val="black"/>
                </a:solidFill>
              </a:rPr>
              <a:t>PoW</a:t>
            </a:r>
            <a:endParaRPr lang="en-US" sz="4000" dirty="0" smtClean="0">
              <a:solidFill>
                <a:prstClr val="black"/>
              </a:solidFill>
            </a:endParaRPr>
          </a:p>
          <a:p>
            <a:pPr algn="ctr"/>
            <a:endParaRPr lang="en-AU" sz="4400" dirty="0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26724"/>
            <a:ext cx="3514268" cy="35142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897" y="2731549"/>
            <a:ext cx="3574316" cy="357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3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CD8844-6C9F-4691-AB2E-7416872B2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035" y="462412"/>
            <a:ext cx="8511075" cy="520118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Caseload Historical 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53DF6016-BA2E-4BD2-A2E3-00335399C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989839"/>
              </p:ext>
            </p:extLst>
          </p:nvPr>
        </p:nvGraphicFramePr>
        <p:xfrm>
          <a:off x="1010035" y="1356547"/>
          <a:ext cx="7943809" cy="463930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821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17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67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7713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1559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81720">
                <a:tc gridSpan="2">
                  <a:txBody>
                    <a:bodyPr/>
                    <a:lstStyle/>
                    <a:p>
                      <a:endParaRPr lang="en-A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 smtClean="0">
                          <a:solidFill>
                            <a:sysClr val="windowText" lastClr="000000"/>
                          </a:solidFill>
                        </a:rPr>
                        <a:t>April</a:t>
                      </a:r>
                      <a:endParaRPr lang="en-AU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 smtClean="0">
                          <a:solidFill>
                            <a:sysClr val="windowText" lastClr="000000"/>
                          </a:solidFill>
                        </a:rPr>
                        <a:t>May</a:t>
                      </a:r>
                      <a:endParaRPr lang="en-AU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>
                          <a:solidFill>
                            <a:srgbClr val="7030A0"/>
                          </a:solidFill>
                        </a:rPr>
                        <a:t>Historical*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1471">
                <a:tc gridSpan="2">
                  <a:txBody>
                    <a:bodyPr/>
                    <a:lstStyle/>
                    <a:p>
                      <a:pPr algn="l"/>
                      <a:r>
                        <a:rPr lang="en-AU" sz="1800" b="1" dirty="0"/>
                        <a:t>Op Status</a:t>
                      </a:r>
                      <a:endParaRPr lang="en-AU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0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353">
                <a:tc>
                  <a:txBody>
                    <a:bodyPr/>
                    <a:lstStyle/>
                    <a:p>
                      <a:pPr algn="l"/>
                      <a:endParaRPr lang="en-AU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dirty="0"/>
                        <a:t>Urgent</a:t>
                      </a:r>
                      <a:endParaRPr lang="en-AU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(42.3%)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(39.0%)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7030A0"/>
                          </a:solidFill>
                        </a:rPr>
                        <a:t>48.2 %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8353">
                <a:tc>
                  <a:txBody>
                    <a:bodyPr/>
                    <a:lstStyle/>
                    <a:p>
                      <a:pPr algn="l"/>
                      <a:endParaRPr lang="en-AU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dirty="0"/>
                        <a:t>Emergency</a:t>
                      </a:r>
                      <a:endParaRPr lang="en-AU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(3.8%)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(2.4%)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7030A0"/>
                          </a:solidFill>
                        </a:rPr>
                        <a:t>3.4 %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1471">
                <a:tc gridSpan="2">
                  <a:txBody>
                    <a:bodyPr/>
                    <a:lstStyle/>
                    <a:p>
                      <a:pPr algn="l"/>
                      <a:r>
                        <a:rPr lang="en-AU" sz="1800" b="1" dirty="0"/>
                        <a:t>Redo</a:t>
                      </a:r>
                      <a:endParaRPr lang="en-AU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(3.8)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A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(2.4%)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rgbClr val="7030A0"/>
                          </a:solidFill>
                        </a:rPr>
                        <a:t>8.7 %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1471">
                <a:tc gridSpan="2">
                  <a:txBody>
                    <a:bodyPr/>
                    <a:lstStyle/>
                    <a:p>
                      <a:pPr algn="l"/>
                      <a:r>
                        <a:rPr lang="en-AU" sz="1800" b="1" dirty="0"/>
                        <a:t>Age</a:t>
                      </a:r>
                      <a:endParaRPr lang="en-AU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8374">
                <a:tc>
                  <a:txBody>
                    <a:bodyPr/>
                    <a:lstStyle/>
                    <a:p>
                      <a:endParaRPr lang="en-AU" sz="20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Mean</a:t>
                      </a:r>
                      <a:endParaRPr lang="en-AU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69.8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rgbClr val="7030A0"/>
                          </a:solidFill>
                        </a:rPr>
                        <a:t>70.0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8374">
                <a:tc>
                  <a:txBody>
                    <a:bodyPr/>
                    <a:lstStyle/>
                    <a:p>
                      <a:endParaRPr lang="en-AU" sz="20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/>
                        <a:t>Median</a:t>
                      </a:r>
                      <a:endParaRPr lang="en-AU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71.3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rgbClr val="7030A0"/>
                          </a:solidFill>
                        </a:rPr>
                        <a:t>68.8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95066">
                <a:tc gridSpan="2">
                  <a:txBody>
                    <a:bodyPr/>
                    <a:lstStyle/>
                    <a:p>
                      <a:pPr algn="l"/>
                      <a:r>
                        <a:rPr lang="en-AU" sz="1600" b="1" dirty="0" err="1"/>
                        <a:t>EuroSCORE</a:t>
                      </a:r>
                      <a:r>
                        <a:rPr lang="en-AU" sz="1600" b="1" dirty="0"/>
                        <a:t> I</a:t>
                      </a:r>
                      <a:r>
                        <a:rPr lang="en-AU" sz="1600" b="1" baseline="0" dirty="0"/>
                        <a:t> Logistic </a:t>
                      </a:r>
                      <a:r>
                        <a:rPr lang="en-AU" sz="1600" b="1" dirty="0"/>
                        <a:t>(%)</a:t>
                      </a:r>
                      <a:endParaRPr lang="en-AU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0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8374">
                <a:tc>
                  <a:txBody>
                    <a:bodyPr/>
                    <a:lstStyle/>
                    <a:p>
                      <a:endParaRPr lang="en-AU" sz="18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Mean</a:t>
                      </a:r>
                      <a:endParaRPr lang="en-AU" sz="16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8.5%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9.9%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rgbClr val="7030A0"/>
                          </a:solidFill>
                        </a:rPr>
                        <a:t>13.9%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8374">
                <a:tc>
                  <a:txBody>
                    <a:bodyPr/>
                    <a:lstStyle/>
                    <a:p>
                      <a:endParaRPr lang="en-AU" sz="18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Median</a:t>
                      </a:r>
                      <a:endParaRPr lang="en-AU" sz="16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7.5%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5.4%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rgbClr val="7030A0"/>
                          </a:solidFill>
                        </a:rPr>
                        <a:t>7%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9BD9B-37D5-432F-A339-62B4F2702951}"/>
              </a:ext>
            </a:extLst>
          </p:cNvPr>
          <p:cNvSpPr txBox="1"/>
          <p:nvPr/>
        </p:nvSpPr>
        <p:spPr>
          <a:xfrm>
            <a:off x="1312549" y="6369869"/>
            <a:ext cx="7164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7030A0"/>
                </a:solidFill>
              </a:rPr>
              <a:t>*Historical values calculated from 10 years of cases (Jan 2006 to Dec 2016)</a:t>
            </a:r>
          </a:p>
        </p:txBody>
      </p:sp>
    </p:spTree>
    <p:extLst>
      <p:ext uri="{BB962C8B-B14F-4D97-AF65-F5344CB8AC3E}">
        <p14:creationId xmlns:p14="http://schemas.microsoft.com/office/powerpoint/2010/main" val="1085708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Sternal Wound Infections (1-5)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145734"/>
              </p:ext>
            </p:extLst>
          </p:nvPr>
        </p:nvGraphicFramePr>
        <p:xfrm>
          <a:off x="677334" y="1375719"/>
          <a:ext cx="10453815" cy="50123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9664"/>
                <a:gridCol w="728388"/>
                <a:gridCol w="708454"/>
                <a:gridCol w="659027"/>
                <a:gridCol w="485057"/>
                <a:gridCol w="579218"/>
                <a:gridCol w="726319"/>
                <a:gridCol w="1257406"/>
                <a:gridCol w="654929"/>
                <a:gridCol w="4065353"/>
              </a:tblGrid>
              <a:tr h="43647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u="none" strike="noStrike" dirty="0" smtClean="0">
                          <a:effectLst/>
                        </a:rPr>
                        <a:t>Pt</a:t>
                      </a:r>
                      <a:r>
                        <a:rPr lang="en-AU" sz="10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AU" sz="1000" b="1" u="none" strike="noStrike" dirty="0" err="1" smtClean="0">
                          <a:effectLst/>
                        </a:rPr>
                        <a:t>LName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u="none" strike="noStrike" dirty="0" smtClean="0">
                          <a:effectLst/>
                        </a:rPr>
                        <a:t>Op Date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u="none" strike="noStrike" dirty="0" err="1" smtClean="0">
                          <a:effectLst/>
                        </a:rPr>
                        <a:t>Inf</a:t>
                      </a:r>
                      <a:r>
                        <a:rPr lang="en-AU" sz="10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AU" sz="1000" b="1" u="none" strike="noStrike" dirty="0" smtClean="0">
                          <a:effectLst/>
                        </a:rPr>
                        <a:t>Category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u="none" strike="noStrike" dirty="0" err="1" smtClean="0">
                          <a:effectLst/>
                        </a:rPr>
                        <a:t>Inf</a:t>
                      </a:r>
                      <a:r>
                        <a:rPr lang="en-AU" sz="1000" b="1" u="none" strike="noStrike" dirty="0" smtClean="0">
                          <a:effectLst/>
                        </a:rPr>
                        <a:t> Site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u="none" strike="noStrike" dirty="0" err="1" smtClean="0">
                          <a:effectLst/>
                        </a:rPr>
                        <a:t>Inf</a:t>
                      </a:r>
                      <a:r>
                        <a:rPr lang="en-AU" sz="1000" b="1" u="none" strike="noStrike" dirty="0" smtClean="0">
                          <a:effectLst/>
                        </a:rPr>
                        <a:t> Depth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u="none" strike="noStrike" dirty="0" err="1" smtClean="0">
                          <a:effectLst/>
                        </a:rPr>
                        <a:t>Inf</a:t>
                      </a:r>
                      <a:r>
                        <a:rPr lang="en-AU" sz="10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AU" sz="1000" b="1" u="none" strike="noStrike" dirty="0" smtClean="0">
                          <a:effectLst/>
                        </a:rPr>
                        <a:t>MCS Positive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u="none" strike="noStrike" dirty="0" err="1" smtClean="0">
                          <a:effectLst/>
                        </a:rPr>
                        <a:t>Inf</a:t>
                      </a:r>
                      <a:r>
                        <a:rPr lang="en-AU" sz="10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AU" sz="1000" b="1" u="none" strike="noStrike" dirty="0" smtClean="0">
                          <a:effectLst/>
                        </a:rPr>
                        <a:t>Date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u="none" strike="noStrike" dirty="0" err="1" smtClean="0">
                          <a:effectLst/>
                        </a:rPr>
                        <a:t>Inf</a:t>
                      </a:r>
                      <a:r>
                        <a:rPr lang="en-AU" sz="10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AU" sz="1000" b="1" u="none" strike="noStrike" dirty="0" smtClean="0">
                          <a:effectLst/>
                        </a:rPr>
                        <a:t>Organism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u="none" strike="noStrike" dirty="0" smtClean="0">
                          <a:effectLst/>
                        </a:rPr>
                        <a:t>Infection Within 30 Days?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u="none" strike="noStrike" dirty="0" err="1" smtClean="0">
                          <a:effectLst/>
                        </a:rPr>
                        <a:t>Inf</a:t>
                      </a:r>
                      <a:r>
                        <a:rPr lang="en-AU" sz="10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AU" sz="1000" b="1" u="none" strike="noStrike" dirty="0" smtClean="0">
                          <a:effectLst/>
                        </a:rPr>
                        <a:t>Comment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</a:tr>
              <a:tr h="384698"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</a:rPr>
                        <a:t>BROWN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</a:rPr>
                        <a:t>25/08/2017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</a:rPr>
                        <a:t>Initial Admission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</a:rPr>
                        <a:t>Sternum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</a:rPr>
                        <a:t>Deep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 smtClean="0">
                          <a:effectLst/>
                        </a:rPr>
                        <a:t>Yes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</a:rPr>
                        <a:t>12/09/2017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MRSA; pseudomonas; VRE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Yes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125" marR="5125" marT="51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1" u="none" strike="noStrike" dirty="0" smtClean="0">
                          <a:effectLst/>
                        </a:rPr>
                        <a:t>Prince of Wales Inpatient</a:t>
                      </a:r>
                      <a:r>
                        <a:rPr lang="en-AU" sz="1000" b="1" u="none" strike="noStrike" baseline="0" dirty="0" smtClean="0">
                          <a:effectLst/>
                        </a:rPr>
                        <a:t>/Operation Admission</a:t>
                      </a:r>
                      <a:r>
                        <a:rPr lang="en-AU" sz="1000" u="none" strike="noStrike" baseline="0" dirty="0" smtClean="0">
                          <a:effectLst/>
                        </a:rPr>
                        <a:t> - Methicillin resistant Staphylococcus aureus (19 days post OP).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</a:tr>
              <a:tr h="115585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</a:rPr>
                        <a:t>NAPTHALI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</a:rPr>
                        <a:t>7/04/2017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</a:rPr>
                        <a:t>Initial Admission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</a:rPr>
                        <a:t>Sternum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</a:rPr>
                        <a:t>Deep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</a:rPr>
                        <a:t>11/04/2017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 err="1">
                          <a:effectLst/>
                        </a:rPr>
                        <a:t>Serratia</a:t>
                      </a:r>
                      <a:r>
                        <a:rPr lang="en-AU" sz="1000" u="none" strike="noStrike" dirty="0">
                          <a:effectLst/>
                        </a:rPr>
                        <a:t> </a:t>
                      </a:r>
                      <a:r>
                        <a:rPr lang="en-AU" sz="1000" u="none" strike="noStrike" dirty="0" err="1">
                          <a:effectLst/>
                        </a:rPr>
                        <a:t>Marcenscens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Yes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125" marR="5125" marT="51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1" u="none" strike="noStrike" dirty="0" smtClean="0">
                          <a:effectLst/>
                        </a:rPr>
                        <a:t>Prince of Wales Inpatient/Operation Admission </a:t>
                      </a:r>
                      <a:r>
                        <a:rPr lang="en-AU" sz="1000" u="none" strike="noStrike" dirty="0" smtClean="0">
                          <a:effectLst/>
                        </a:rPr>
                        <a:t>- </a:t>
                      </a:r>
                      <a:r>
                        <a:rPr lang="en-AU" sz="1000" u="none" strike="noStrike" dirty="0" err="1" smtClean="0">
                          <a:effectLst/>
                        </a:rPr>
                        <a:t>Serratia</a:t>
                      </a:r>
                      <a:r>
                        <a:rPr lang="en-AU" sz="1000" u="none" strike="noStrike" dirty="0" smtClean="0">
                          <a:effectLst/>
                        </a:rPr>
                        <a:t> </a:t>
                      </a:r>
                      <a:r>
                        <a:rPr lang="en-AU" sz="1000" u="none" strike="noStrike" dirty="0" err="1" smtClean="0">
                          <a:effectLst/>
                        </a:rPr>
                        <a:t>marcescens</a:t>
                      </a:r>
                      <a:r>
                        <a:rPr lang="en-AU" sz="1000" u="none" strike="noStrike" dirty="0" smtClean="0">
                          <a:effectLst/>
                        </a:rPr>
                        <a:t> (4 days post OP).</a:t>
                      </a:r>
                    </a:p>
                    <a:p>
                      <a:pPr algn="l" fontAlgn="b"/>
                      <a:r>
                        <a:rPr lang="en-AU" sz="1000" u="none" strike="noStrike" dirty="0" smtClean="0">
                          <a:effectLst/>
                        </a:rPr>
                        <a:t>Sternal </a:t>
                      </a:r>
                      <a:r>
                        <a:rPr lang="en-AU" sz="1000" u="none" strike="noStrike" dirty="0">
                          <a:effectLst/>
                        </a:rPr>
                        <a:t>wound infection</a:t>
                      </a:r>
                      <a:r>
                        <a:rPr lang="en-AU" sz="1000" u="none" strike="noStrike" dirty="0" smtClean="0">
                          <a:effectLst/>
                        </a:rPr>
                        <a:t>:</a:t>
                      </a:r>
                      <a:r>
                        <a:rPr lang="en-AU" sz="1000" u="none" strike="noStrike" dirty="0">
                          <a:effectLst/>
                        </a:rPr>
                        <a:t/>
                      </a:r>
                      <a:br>
                        <a:rPr lang="en-AU" sz="1000" u="none" strike="noStrike" dirty="0">
                          <a:effectLst/>
                        </a:rPr>
                      </a:br>
                      <a:r>
                        <a:rPr lang="en-AU" sz="1000" u="none" strike="noStrike" dirty="0">
                          <a:effectLst/>
                        </a:rPr>
                        <a:t> - Has required multiple washouts.  Pec major advancement flap repair of sternal defect.</a:t>
                      </a:r>
                      <a:br>
                        <a:rPr lang="en-AU" sz="1000" u="none" strike="noStrike" dirty="0">
                          <a:effectLst/>
                        </a:rPr>
                      </a:br>
                      <a:r>
                        <a:rPr lang="en-AU" sz="1000" u="none" strike="noStrike" dirty="0">
                          <a:effectLst/>
                        </a:rPr>
                        <a:t> - CT Chest 19/5: There is a complex fluid density (30 HU) posterior to the sternum extending along its entire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</a:tr>
              <a:tr h="7242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</a:rPr>
                        <a:t>LAPPOS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</a:rPr>
                        <a:t>7/03/2017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</a:rPr>
                        <a:t>Follow Up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</a:rPr>
                        <a:t>Sternum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</a:rPr>
                        <a:t>Deep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</a:rPr>
                        <a:t>4/05/2017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MSSA, E faecalis, C freundii, P mirabilis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No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125" marR="5125" marT="51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1" u="none" strike="noStrike" dirty="0" smtClean="0">
                          <a:effectLst/>
                        </a:rPr>
                        <a:t>Wollongong hospital ED</a:t>
                      </a:r>
                      <a:r>
                        <a:rPr lang="en-AU" sz="1000" b="0" u="none" strike="noStrike" baseline="0" dirty="0" smtClean="0">
                          <a:effectLst/>
                        </a:rPr>
                        <a:t> - </a:t>
                      </a:r>
                      <a:r>
                        <a:rPr lang="en-AU" sz="1000" u="none" strike="noStrike" dirty="0" smtClean="0">
                          <a:effectLst/>
                        </a:rPr>
                        <a:t>Staphylococcus </a:t>
                      </a:r>
                      <a:r>
                        <a:rPr lang="en-AU" sz="1000" u="none" strike="noStrike" dirty="0">
                          <a:effectLst/>
                        </a:rPr>
                        <a:t>aureus bacteraemia noted on </a:t>
                      </a:r>
                      <a:r>
                        <a:rPr lang="en-AU" sz="1000" u="none" strike="noStrike" dirty="0" smtClean="0">
                          <a:effectLst/>
                        </a:rPr>
                        <a:t>3/5/2017 (58 days </a:t>
                      </a:r>
                      <a:r>
                        <a:rPr lang="en-AU" sz="1000" u="none" strike="noStrike" baseline="0" dirty="0" smtClean="0">
                          <a:effectLst/>
                        </a:rPr>
                        <a:t>post OP)</a:t>
                      </a:r>
                      <a:r>
                        <a:rPr lang="en-AU" sz="1000" u="none" strike="noStrike" dirty="0" smtClean="0">
                          <a:effectLst/>
                        </a:rPr>
                        <a:t>.</a:t>
                      </a:r>
                      <a:r>
                        <a:rPr lang="en-AU" sz="1000" u="none" strike="noStrike" dirty="0">
                          <a:effectLst/>
                        </a:rPr>
                        <a:t/>
                      </a:r>
                      <a:br>
                        <a:rPr lang="en-AU" sz="1000" u="none" strike="noStrike" dirty="0">
                          <a:effectLst/>
                        </a:rPr>
                      </a:br>
                      <a:r>
                        <a:rPr lang="en-AU" sz="1000" u="none" strike="noStrike" dirty="0">
                          <a:effectLst/>
                        </a:rPr>
                        <a:t>Bacteraemia review underway likely related to sternal wound infection (CABG - March 2017 at Prince of Wales hospital</a:t>
                      </a:r>
                      <a:r>
                        <a:rPr lang="en-AU" sz="1000" u="none" strike="noStrike" dirty="0" smtClean="0">
                          <a:effectLst/>
                        </a:rPr>
                        <a:t>).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</a:tr>
              <a:tr h="115585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</a:rPr>
                        <a:t>WYRES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</a:rPr>
                        <a:t>17/02/2017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</a:rPr>
                        <a:t>Follow Up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</a:rPr>
                        <a:t>Sternum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</a:rPr>
                        <a:t>Deep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</a:rPr>
                        <a:t>9/04/2017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ESBL; </a:t>
                      </a:r>
                      <a:r>
                        <a:rPr lang="en-AU" sz="1000" u="none" strike="noStrike" dirty="0" err="1">
                          <a:effectLst/>
                        </a:rPr>
                        <a:t>Klebsiella</a:t>
                      </a:r>
                      <a:r>
                        <a:rPr lang="en-AU" sz="1000" u="none" strike="noStrike" dirty="0">
                          <a:effectLst/>
                        </a:rPr>
                        <a:t> pneumonia</a:t>
                      </a:r>
                      <a:r>
                        <a:rPr lang="en-AU" sz="1000" u="none" strike="noStrike" dirty="0" smtClean="0">
                          <a:effectLst/>
                        </a:rPr>
                        <a:t>; Pseudomonas </a:t>
                      </a:r>
                      <a:r>
                        <a:rPr lang="en-AU" sz="1000" u="none" strike="noStrike" dirty="0">
                          <a:effectLst/>
                        </a:rPr>
                        <a:t>aeruginosa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1" u="none" strike="noStrike" dirty="0" smtClean="0">
                          <a:effectLst/>
                        </a:rPr>
                        <a:t>Prince of Wales Inpatient</a:t>
                      </a:r>
                      <a:r>
                        <a:rPr lang="en-AU" sz="1000" b="1" u="none" strike="noStrike" baseline="0" dirty="0" smtClean="0">
                          <a:effectLst/>
                        </a:rPr>
                        <a:t> Readmission</a:t>
                      </a:r>
                      <a:r>
                        <a:rPr lang="en-AU" sz="1000" b="1" u="none" strike="noStrike" dirty="0" smtClean="0">
                          <a:effectLst/>
                        </a:rPr>
                        <a:t> - </a:t>
                      </a:r>
                      <a:r>
                        <a:rPr lang="en-AU" sz="1000" u="none" strike="noStrike" dirty="0" smtClean="0">
                          <a:effectLst/>
                        </a:rPr>
                        <a:t>scanty </a:t>
                      </a:r>
                      <a:r>
                        <a:rPr lang="en-AU" sz="1000" u="none" strike="noStrike" dirty="0">
                          <a:effectLst/>
                        </a:rPr>
                        <a:t>growth of ESBL </a:t>
                      </a:r>
                      <a:r>
                        <a:rPr lang="en-AU" sz="1000" u="none" strike="noStrike" dirty="0" err="1">
                          <a:effectLst/>
                        </a:rPr>
                        <a:t>Klebsiella</a:t>
                      </a:r>
                      <a:r>
                        <a:rPr lang="en-AU" sz="1000" u="none" strike="noStrike" dirty="0">
                          <a:effectLst/>
                        </a:rPr>
                        <a:t> </a:t>
                      </a:r>
                      <a:r>
                        <a:rPr lang="en-AU" sz="1000" u="none" strike="noStrike" dirty="0" smtClean="0">
                          <a:effectLst/>
                        </a:rPr>
                        <a:t>pneumonia (51 days post OP).</a:t>
                      </a:r>
                      <a:r>
                        <a:rPr lang="en-AU" sz="1000" u="none" strike="noStrike" dirty="0">
                          <a:effectLst/>
                        </a:rPr>
                        <a:t/>
                      </a:r>
                      <a:br>
                        <a:rPr lang="en-AU" sz="1000" u="none" strike="noStrike" dirty="0">
                          <a:effectLst/>
                        </a:rPr>
                      </a:br>
                      <a:r>
                        <a:rPr lang="en-AU" sz="1000" u="none" strike="noStrike" dirty="0">
                          <a:effectLst/>
                        </a:rPr>
                        <a:t>o susceptible to </a:t>
                      </a:r>
                      <a:r>
                        <a:rPr lang="en-AU" sz="1000" u="none" strike="noStrike" dirty="0" err="1">
                          <a:effectLst/>
                        </a:rPr>
                        <a:t>tigecycline</a:t>
                      </a:r>
                      <a:r>
                        <a:rPr lang="en-AU" sz="1000" u="none" strike="noStrike" dirty="0">
                          <a:effectLst/>
                        </a:rPr>
                        <a:t> and amikacin </a:t>
                      </a:r>
                      <a:br>
                        <a:rPr lang="en-AU" sz="1000" u="none" strike="noStrike" dirty="0">
                          <a:effectLst/>
                        </a:rPr>
                      </a:br>
                      <a:r>
                        <a:rPr lang="en-AU" sz="1000" u="none" strike="noStrike" dirty="0">
                          <a:effectLst/>
                        </a:rPr>
                        <a:t>o resistant to ampicillin, cefotaxime, </a:t>
                      </a:r>
                      <a:r>
                        <a:rPr lang="en-AU" sz="1000" u="none" strike="noStrike" dirty="0" err="1">
                          <a:effectLst/>
                        </a:rPr>
                        <a:t>ertapenem</a:t>
                      </a:r>
                      <a:r>
                        <a:rPr lang="en-AU" sz="1000" u="none" strike="noStrike" dirty="0">
                          <a:effectLst/>
                        </a:rPr>
                        <a:t>, gentamicin, </a:t>
                      </a:r>
                      <a:r>
                        <a:rPr lang="en-AU" sz="1000" u="none" strike="noStrike" dirty="0" err="1">
                          <a:effectLst/>
                        </a:rPr>
                        <a:t>meropenem</a:t>
                      </a:r>
                      <a:r>
                        <a:rPr lang="en-AU" sz="1000" u="none" strike="noStrike" dirty="0">
                          <a:effectLst/>
                        </a:rPr>
                        <a:t>, </a:t>
                      </a:r>
                      <a:r>
                        <a:rPr lang="en-AU" sz="1000" u="none" strike="noStrike" dirty="0" err="1">
                          <a:effectLst/>
                        </a:rPr>
                        <a:t>tazocin</a:t>
                      </a:r>
                      <a:r>
                        <a:rPr lang="en-AU" sz="1000" u="none" strike="noStrike" dirty="0">
                          <a:effectLst/>
                        </a:rPr>
                        <a:t/>
                      </a:r>
                      <a:br>
                        <a:rPr lang="en-AU" sz="1000" u="none" strike="noStrike" dirty="0">
                          <a:effectLst/>
                        </a:rPr>
                      </a:br>
                      <a:r>
                        <a:rPr lang="en-AU" sz="1000" u="none" strike="noStrike" dirty="0">
                          <a:effectLst/>
                        </a:rPr>
                        <a:t>1. Post (8th) redo washout/vac dressing of infected sternal wound post CABG </a:t>
                      </a:r>
                      <a:br>
                        <a:rPr lang="en-AU" sz="1000" u="none" strike="noStrike" dirty="0">
                          <a:effectLst/>
                        </a:rPr>
                      </a:br>
                      <a:r>
                        <a:rPr lang="en-AU" sz="1000" u="none" strike="noStrike" dirty="0">
                          <a:effectLst/>
                        </a:rPr>
                        <a:t>2. </a:t>
                      </a:r>
                      <a:r>
                        <a:rPr lang="en-AU" sz="1000" u="none" strike="noStrike" dirty="0" err="1">
                          <a:effectLst/>
                        </a:rPr>
                        <a:t>Sepsi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</a:tr>
              <a:tr h="106088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</a:rPr>
                        <a:t>BONEY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</a:rPr>
                        <a:t>4/10/2016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</a:rPr>
                        <a:t>Initial Admission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</a:rPr>
                        <a:t>Sternum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</a:rPr>
                        <a:t>Deep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 smtClean="0">
                          <a:effectLst/>
                        </a:rPr>
                        <a:t>09/10/2016</a:t>
                      </a:r>
                      <a:r>
                        <a:rPr lang="en-AU" sz="1000" u="none" strike="noStrike" dirty="0">
                          <a:effectLst/>
                        </a:rPr>
                        <a:t> 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 err="1">
                          <a:effectLst/>
                        </a:rPr>
                        <a:t>proteus</a:t>
                      </a:r>
                      <a:r>
                        <a:rPr lang="en-AU" sz="1000" u="none" strike="noStrike" dirty="0">
                          <a:effectLst/>
                        </a:rPr>
                        <a:t> </a:t>
                      </a:r>
                      <a:r>
                        <a:rPr lang="en-AU" sz="1000" u="none" strike="noStrike" dirty="0" err="1">
                          <a:effectLst/>
                        </a:rPr>
                        <a:t>miribilis</a:t>
                      </a:r>
                      <a:r>
                        <a:rPr lang="en-AU" sz="1000" u="none" strike="noStrike" dirty="0">
                          <a:effectLst/>
                        </a:rPr>
                        <a:t> &amp; Staph epidermis &amp; Vancomycin Resistant Enterococcus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1" u="none" strike="noStrike" dirty="0" smtClean="0">
                          <a:effectLst/>
                        </a:rPr>
                        <a:t>Prince of Wales Inpatient/Operation Admission </a:t>
                      </a:r>
                      <a:r>
                        <a:rPr lang="en-AU" sz="1000" b="1" u="none" strike="noStrike" dirty="0" smtClean="0">
                          <a:effectLst/>
                          <a:latin typeface="+mj-lt"/>
                        </a:rPr>
                        <a:t>- </a:t>
                      </a:r>
                      <a:r>
                        <a:rPr lang="en-AU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proteus</a:t>
                      </a:r>
                      <a:r>
                        <a:rPr lang="en-AU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AU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miribilis</a:t>
                      </a:r>
                      <a:r>
                        <a:rPr lang="en-AU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&amp; Staph epidermis &amp; Vancomycin Resistant Enterococcus (5 days post OP).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125" marR="5125" marT="51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217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90" y="0"/>
            <a:ext cx="8596668" cy="1320800"/>
          </a:xfrm>
        </p:spPr>
        <p:txBody>
          <a:bodyPr/>
          <a:lstStyle/>
          <a:p>
            <a:r>
              <a:rPr lang="en-AU" dirty="0"/>
              <a:t>Sternal Wound Infections </a:t>
            </a:r>
            <a:r>
              <a:rPr lang="en-AU" dirty="0" smtClean="0"/>
              <a:t>(6-10)</a:t>
            </a:r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594073"/>
              </p:ext>
            </p:extLst>
          </p:nvPr>
        </p:nvGraphicFramePr>
        <p:xfrm>
          <a:off x="302987" y="580355"/>
          <a:ext cx="11516499" cy="6200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165"/>
                <a:gridCol w="820242"/>
                <a:gridCol w="650844"/>
                <a:gridCol w="570604"/>
                <a:gridCol w="543856"/>
                <a:gridCol w="543856"/>
                <a:gridCol w="864820"/>
                <a:gridCol w="1025302"/>
                <a:gridCol w="753042"/>
                <a:gridCol w="4809768"/>
              </a:tblGrid>
              <a:tr h="43198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u="none" strike="noStrike" dirty="0" smtClean="0">
                          <a:effectLst/>
                        </a:rPr>
                        <a:t>Pt</a:t>
                      </a:r>
                      <a:r>
                        <a:rPr lang="en-AU" sz="10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AU" sz="1000" b="1" u="none" strike="noStrike" dirty="0" err="1" smtClean="0">
                          <a:effectLst/>
                        </a:rPr>
                        <a:t>LName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u="none" strike="noStrike" dirty="0" smtClean="0">
                          <a:effectLst/>
                        </a:rPr>
                        <a:t>Op Date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u="none" strike="noStrike" dirty="0" err="1" smtClean="0">
                          <a:effectLst/>
                        </a:rPr>
                        <a:t>Inf</a:t>
                      </a:r>
                      <a:r>
                        <a:rPr lang="en-AU" sz="10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AU" sz="1000" b="1" u="none" strike="noStrike" dirty="0" smtClean="0">
                          <a:effectLst/>
                        </a:rPr>
                        <a:t>Category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u="none" strike="noStrike" dirty="0" err="1" smtClean="0">
                          <a:effectLst/>
                        </a:rPr>
                        <a:t>Inf</a:t>
                      </a:r>
                      <a:r>
                        <a:rPr lang="en-AU" sz="1000" b="1" u="none" strike="noStrike" dirty="0" smtClean="0">
                          <a:effectLst/>
                        </a:rPr>
                        <a:t> Site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u="none" strike="noStrike" dirty="0" err="1" smtClean="0">
                          <a:effectLst/>
                        </a:rPr>
                        <a:t>Inf</a:t>
                      </a:r>
                      <a:r>
                        <a:rPr lang="en-AU" sz="1000" b="1" u="none" strike="noStrike" dirty="0" smtClean="0">
                          <a:effectLst/>
                        </a:rPr>
                        <a:t> Depth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u="none" strike="noStrike" dirty="0" err="1" smtClean="0">
                          <a:effectLst/>
                        </a:rPr>
                        <a:t>Inf</a:t>
                      </a:r>
                      <a:r>
                        <a:rPr lang="en-AU" sz="10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AU" sz="1000" b="1" u="none" strike="noStrike" dirty="0" smtClean="0">
                          <a:effectLst/>
                        </a:rPr>
                        <a:t>MCS Positive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u="none" strike="noStrike" dirty="0" err="1" smtClean="0">
                          <a:effectLst/>
                        </a:rPr>
                        <a:t>Inf</a:t>
                      </a:r>
                      <a:r>
                        <a:rPr lang="en-AU" sz="10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AU" sz="1000" b="1" u="none" strike="noStrike" dirty="0" smtClean="0">
                          <a:effectLst/>
                        </a:rPr>
                        <a:t>Date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u="none" strike="noStrike" dirty="0" err="1" smtClean="0">
                          <a:effectLst/>
                        </a:rPr>
                        <a:t>Inf</a:t>
                      </a:r>
                      <a:r>
                        <a:rPr lang="en-AU" sz="10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AU" sz="1000" b="1" u="none" strike="noStrike" dirty="0" smtClean="0">
                          <a:effectLst/>
                        </a:rPr>
                        <a:t>Organism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u="none" strike="noStrike" dirty="0" smtClean="0">
                          <a:effectLst/>
                        </a:rPr>
                        <a:t>Infection Within 30 Days?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u="none" strike="noStrike" dirty="0" err="1" smtClean="0">
                          <a:effectLst/>
                        </a:rPr>
                        <a:t>Inf</a:t>
                      </a:r>
                      <a:r>
                        <a:rPr lang="en-AU" sz="10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AU" sz="1000" b="1" u="none" strike="noStrike" dirty="0" smtClean="0">
                          <a:effectLst/>
                        </a:rPr>
                        <a:t>Comment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</a:tr>
              <a:tr h="9487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1/07/2016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Follow Up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Sternum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19/08/2016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Staphylococcus capitis 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1" u="none" strike="noStrike" dirty="0" smtClean="0">
                          <a:effectLst/>
                        </a:rPr>
                        <a:t>Prince of Wales Inpatient</a:t>
                      </a:r>
                      <a:r>
                        <a:rPr lang="en-AU" sz="1000" b="1" u="none" strike="noStrike" baseline="0" dirty="0" smtClean="0">
                          <a:effectLst/>
                        </a:rPr>
                        <a:t> Readmission </a:t>
                      </a:r>
                      <a:r>
                        <a:rPr lang="en-AU" sz="1000" b="0" u="none" strike="noStrike" baseline="0" dirty="0" smtClean="0">
                          <a:effectLst/>
                        </a:rPr>
                        <a:t>-</a:t>
                      </a:r>
                      <a:r>
                        <a:rPr lang="en-AU" sz="1000" u="none" strike="noStrike" baseline="0" dirty="0" smtClean="0">
                          <a:effectLst/>
                        </a:rPr>
                        <a:t> </a:t>
                      </a:r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Scanty growth of Staphylococcus capitis (49 days post OP). Swab obtained day of Sternal</a:t>
                      </a:r>
                      <a:r>
                        <a:rPr lang="en-AU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wound Closure Re-OP no results found from Coffs prior to transfer.</a:t>
                      </a:r>
                      <a:endParaRPr lang="en-AU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Readmission Details:</a:t>
                      </a:r>
                    </a:p>
                    <a:p>
                      <a:pPr algn="l" fontAlgn="b"/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Readmitted 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again outside 30 days on 7/8/16 to CHH with sternal wound infection, t/f to POW for </a:t>
                      </a:r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re-sternotomy,</a:t>
                      </a:r>
                      <a:r>
                        <a:rPr lang="en-AU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 additional information from Coffs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9487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7/04/2016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Follow Up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Sternum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29/08/2016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Scanty 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growth of Staphylococcus epidermidis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u="none" strike="noStrike" dirty="0" smtClean="0">
                          <a:effectLst/>
                        </a:rPr>
                        <a:t>Prince of Wales Inpatient Readmission</a:t>
                      </a:r>
                      <a:r>
                        <a:rPr lang="en-AU" sz="10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AU" sz="1000" b="0" u="none" strike="noStrike" baseline="0" dirty="0" smtClean="0">
                          <a:effectLst/>
                        </a:rPr>
                        <a:t>-</a:t>
                      </a:r>
                      <a:r>
                        <a:rPr lang="en-AU" sz="1000" u="none" strike="noStrike" baseline="0" dirty="0" smtClean="0">
                          <a:effectLst/>
                        </a:rPr>
                        <a:t> </a:t>
                      </a:r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Scanty growth of Staphylococcus epidermidis (144 days post OP).</a:t>
                      </a:r>
                      <a:endParaRPr lang="en-AU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pleural 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effusion, severe </a:t>
                      </a:r>
                      <a:r>
                        <a:rPr lang="en-A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deconditoning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seen by GP for sternal wound issues - wound breakdown &amp; ooze despite Abs and community nursing dressings; readmitted outside 30 days x 2, sternal wound </a:t>
                      </a:r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debridement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7527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KEARNEY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14/03/2016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Follow Up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Sternum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18/05/2017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Staph 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Epidermis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u="none" strike="noStrike" dirty="0" smtClean="0">
                          <a:effectLst/>
                        </a:rPr>
                        <a:t>Prince of Wales Inpatient Readmission</a:t>
                      </a:r>
                      <a:r>
                        <a:rPr lang="en-AU" sz="10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AU" sz="1000" b="0" u="none" strike="noStrike" baseline="0" dirty="0" smtClean="0">
                          <a:effectLst/>
                        </a:rPr>
                        <a:t>- </a:t>
                      </a:r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Scanty growth of Staphylococcus epidermidis (430 days days post OP (initial OP)).</a:t>
                      </a:r>
                      <a:endParaRPr lang="en-AU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infection of chest wound skin only; readmitted to POW June 2016 for removal of sternal wires; readmitted again Sep for washout &amp; sternal wire removal; readmitted 28/10/2016 for sternal wound infection. Excision of sinus tract and VAC dressing application 21/11/2016. VAC change of sternal wound 05/12/2016.</a:t>
                      </a:r>
                      <a:b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Symptom free until April</a:t>
                      </a:r>
                      <a:r>
                        <a:rPr lang="en-AU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2017</a:t>
                      </a:r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when re-developed exudate from a sternal wound sinus. Further investigation noted necrotic area of cartilage on bone scan. 18/05/2018</a:t>
                      </a:r>
                      <a:r>
                        <a:rPr lang="en-AU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VAC change of sternal wound. 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10536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SALTMARSH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12/02/2016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Admission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Sternum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26/02/2016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Staph Epidermis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Prince of Wales Inpatient/Operation Admission </a:t>
                      </a:r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 Scanty growth </a:t>
                      </a:r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Staph Epidermis (14 days post OP).</a:t>
                      </a:r>
                      <a:endParaRPr lang="en-AU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Mrs Saltmarsh returned to theatre on 24/02/16 for a sternal wound debridement and VAC dressing.  A PICC line was inserted. Mrs Saltmarsh returned to theatre on 26/02/16 for a further sternal wound debridement. Bone </a:t>
                      </a:r>
                      <a:r>
                        <a:rPr lang="en-AU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cartelage</a:t>
                      </a:r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sternal wound swabs taken intraoperatively were sent for MCS and showed scant staph epidermidis.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79208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STEVENSON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13/11/2015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Follow Up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Sternum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30/01/2016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Methicillin Resistant Staphylococcus aureus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Prince of Wales Inpatient/Operation Readmission </a:t>
                      </a:r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 Methicillin Resistant Staphylococcus aureus (78 days post OP).</a:t>
                      </a:r>
                      <a:b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Sternal wound became infected post CABG in November last year. She returned to POWH for on-going care.</a:t>
                      </a:r>
                      <a:b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Microbiology: MRSA, S. </a:t>
                      </a:r>
                      <a:r>
                        <a:rPr lang="en-AU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lugdunensis</a:t>
                      </a:r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pseudomonas and MRSA </a:t>
                      </a:r>
                      <a:r>
                        <a:rPr lang="en-AU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bacteremia</a:t>
                      </a:r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b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Swabs confirmed MRSA that was sensitive to </a:t>
                      </a:r>
                      <a:r>
                        <a:rPr lang="en-AU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Vancomyocin</a:t>
                      </a:r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133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Sternal Wound Infections </a:t>
            </a:r>
            <a:r>
              <a:rPr lang="en-AU" dirty="0" smtClean="0"/>
              <a:t>(10-15)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796223"/>
              </p:ext>
            </p:extLst>
          </p:nvPr>
        </p:nvGraphicFramePr>
        <p:xfrm>
          <a:off x="677334" y="1270000"/>
          <a:ext cx="10716088" cy="5406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9473"/>
                <a:gridCol w="934441"/>
                <a:gridCol w="636652"/>
                <a:gridCol w="588731"/>
                <a:gridCol w="578380"/>
                <a:gridCol w="560305"/>
                <a:gridCol w="735948"/>
                <a:gridCol w="813816"/>
                <a:gridCol w="740664"/>
                <a:gridCol w="4297678"/>
              </a:tblGrid>
              <a:tr h="73251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u="none" strike="noStrike" dirty="0" smtClean="0">
                          <a:effectLst/>
                        </a:rPr>
                        <a:t>Pt</a:t>
                      </a:r>
                      <a:r>
                        <a:rPr lang="en-AU" sz="10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AU" sz="1000" b="1" u="none" strike="noStrike" dirty="0" err="1" smtClean="0">
                          <a:effectLst/>
                        </a:rPr>
                        <a:t>LName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u="none" strike="noStrike" dirty="0" smtClean="0">
                          <a:effectLst/>
                        </a:rPr>
                        <a:t>Op Date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u="none" strike="noStrike" dirty="0" err="1" smtClean="0">
                          <a:effectLst/>
                        </a:rPr>
                        <a:t>Inf</a:t>
                      </a:r>
                      <a:r>
                        <a:rPr lang="en-AU" sz="10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AU" sz="1000" b="1" u="none" strike="noStrike" dirty="0" smtClean="0">
                          <a:effectLst/>
                        </a:rPr>
                        <a:t>Category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u="none" strike="noStrike" dirty="0" err="1" smtClean="0">
                          <a:effectLst/>
                        </a:rPr>
                        <a:t>Inf</a:t>
                      </a:r>
                      <a:r>
                        <a:rPr lang="en-AU" sz="1000" b="1" u="none" strike="noStrike" dirty="0" smtClean="0">
                          <a:effectLst/>
                        </a:rPr>
                        <a:t> Site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u="none" strike="noStrike" dirty="0" err="1" smtClean="0">
                          <a:effectLst/>
                        </a:rPr>
                        <a:t>Inf</a:t>
                      </a:r>
                      <a:r>
                        <a:rPr lang="en-AU" sz="1000" b="1" u="none" strike="noStrike" dirty="0" smtClean="0">
                          <a:effectLst/>
                        </a:rPr>
                        <a:t> Depth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u="none" strike="noStrike" dirty="0" err="1" smtClean="0">
                          <a:effectLst/>
                        </a:rPr>
                        <a:t>Inf</a:t>
                      </a:r>
                      <a:r>
                        <a:rPr lang="en-AU" sz="10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AU" sz="1000" b="1" u="none" strike="noStrike" dirty="0" smtClean="0">
                          <a:effectLst/>
                        </a:rPr>
                        <a:t>MCS Positive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u="none" strike="noStrike" dirty="0" err="1" smtClean="0">
                          <a:effectLst/>
                        </a:rPr>
                        <a:t>Inf</a:t>
                      </a:r>
                      <a:r>
                        <a:rPr lang="en-AU" sz="10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AU" sz="1000" b="1" u="none" strike="noStrike" dirty="0" smtClean="0">
                          <a:effectLst/>
                        </a:rPr>
                        <a:t>Date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u="none" strike="noStrike" dirty="0" err="1" smtClean="0">
                          <a:effectLst/>
                        </a:rPr>
                        <a:t>Inf</a:t>
                      </a:r>
                      <a:r>
                        <a:rPr lang="en-AU" sz="10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AU" sz="1000" b="1" u="none" strike="noStrike" dirty="0" smtClean="0">
                          <a:effectLst/>
                        </a:rPr>
                        <a:t>Organism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u="none" strike="noStrike" dirty="0" smtClean="0">
                          <a:effectLst/>
                        </a:rPr>
                        <a:t>Infection Within 30 Days?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u="none" strike="noStrike" dirty="0" err="1" smtClean="0">
                          <a:effectLst/>
                        </a:rPr>
                        <a:t>Inf</a:t>
                      </a:r>
                      <a:r>
                        <a:rPr lang="en-AU" sz="10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AU" sz="1000" b="1" u="none" strike="noStrike" dirty="0" smtClean="0">
                          <a:effectLst/>
                        </a:rPr>
                        <a:t>Comment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</a:tr>
              <a:tr h="130556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LAY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7/10/2015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Follow Up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Sternum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Deep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Yes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 smtClean="0">
                          <a:effectLst/>
                          <a:latin typeface="+mj-lt"/>
                        </a:rPr>
                        <a:t> 9/03/2016 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 err="1">
                          <a:effectLst/>
                          <a:latin typeface="+mj-lt"/>
                        </a:rPr>
                        <a:t>Paenibacillus</a:t>
                      </a:r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AU" sz="1000" u="none" strike="noStrike" dirty="0" err="1">
                          <a:effectLst/>
                          <a:latin typeface="+mj-lt"/>
                        </a:rPr>
                        <a:t>urinalis</a:t>
                      </a:r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, Aspergillus fumigatus, Corynebacterium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r>
                        <a:rPr lang="en-AU" sz="1000" b="1" u="none" strike="noStrike" dirty="0" smtClean="0">
                          <a:effectLst/>
                        </a:rPr>
                        <a:t>Prince of Wales Inpatient</a:t>
                      </a:r>
                      <a:r>
                        <a:rPr lang="en-AU" sz="1000" b="1" u="none" strike="noStrike" baseline="0" dirty="0" smtClean="0">
                          <a:effectLst/>
                        </a:rPr>
                        <a:t> Readmission </a:t>
                      </a:r>
                      <a:r>
                        <a:rPr lang="en-AU" sz="1000" b="0" u="none" strike="noStrike" baseline="0" dirty="0" smtClean="0">
                          <a:effectLst/>
                        </a:rPr>
                        <a:t>- Aspergillus fumigatus and Corynebacterium </a:t>
                      </a:r>
                      <a:r>
                        <a:rPr lang="en-AU" sz="1000" b="0" u="none" strike="noStrike" baseline="0" dirty="0" err="1" smtClean="0">
                          <a:effectLst/>
                        </a:rPr>
                        <a:t>tuberculostearicum</a:t>
                      </a:r>
                      <a:r>
                        <a:rPr lang="en-AU" sz="1000" b="0" u="none" strike="noStrike" baseline="0" dirty="0" smtClean="0">
                          <a:effectLst/>
                        </a:rPr>
                        <a:t> (154 days post OP). Additional microbiology report culture positive for </a:t>
                      </a:r>
                      <a:r>
                        <a:rPr lang="en-AU" sz="1000" b="0" u="none" strike="noStrike" baseline="0" dirty="0" err="1" smtClean="0">
                          <a:effectLst/>
                        </a:rPr>
                        <a:t>Paenibacillus</a:t>
                      </a:r>
                      <a:r>
                        <a:rPr lang="en-AU" sz="1000" b="0" u="none" strike="noStrike" baseline="0" dirty="0" smtClean="0">
                          <a:effectLst/>
                        </a:rPr>
                        <a:t> </a:t>
                      </a:r>
                      <a:r>
                        <a:rPr lang="en-AU" sz="1000" b="0" u="none" strike="noStrike" baseline="0" dirty="0" err="1" smtClean="0">
                          <a:effectLst/>
                        </a:rPr>
                        <a:t>urinalis</a:t>
                      </a:r>
                      <a:r>
                        <a:rPr lang="en-AU" sz="1000" b="0" u="none" strike="noStrike" baseline="0" dirty="0" smtClean="0">
                          <a:effectLst/>
                        </a:rPr>
                        <a:t>, but states ‘</a:t>
                      </a:r>
                      <a:r>
                        <a:rPr lang="en-AU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Doubtful significance’.</a:t>
                      </a:r>
                      <a:endParaRPr lang="en-AU" sz="1000" b="0" u="none" strike="noStrike" baseline="0" dirty="0" smtClean="0">
                        <a:effectLst/>
                      </a:endParaRPr>
                    </a:p>
                    <a:p>
                      <a:pPr algn="l" fontAlgn="b"/>
                      <a:endParaRPr lang="en-AU" sz="1000" u="none" strike="noStrike" dirty="0" smtClean="0">
                        <a:effectLst/>
                        <a:latin typeface="+mj-lt"/>
                      </a:endParaRPr>
                    </a:p>
                    <a:p>
                      <a:pPr algn="l" fontAlgn="b"/>
                      <a:r>
                        <a:rPr lang="en-AU" sz="1000" u="none" strike="noStrike" dirty="0" smtClean="0">
                          <a:effectLst/>
                          <a:latin typeface="+mj-lt"/>
                        </a:rPr>
                        <a:t>Issues </a:t>
                      </a:r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during admission:</a:t>
                      </a:r>
                      <a:br>
                        <a:rPr lang="en-AU" sz="1000" u="none" strike="noStrike" dirty="0">
                          <a:effectLst/>
                          <a:latin typeface="+mj-lt"/>
                        </a:rPr>
                      </a:br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1. Sternal wound debridement + VAC + reconstruction </a:t>
                      </a:r>
                      <a:br>
                        <a:rPr lang="en-AU" sz="1000" u="none" strike="noStrike" dirty="0">
                          <a:effectLst/>
                          <a:latin typeface="+mj-lt"/>
                        </a:rPr>
                      </a:br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Mr Lay underwent sternal wound debridement on 9/03/16 and was well on the ward postoperatively. He was seen by plastics while admitted who advised removal of sternal wires and r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b"/>
                </a:tc>
              </a:tr>
              <a:tr h="68854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HERBERT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  <a:latin typeface="+mj-lt"/>
                        </a:rPr>
                        <a:t>17/02/2015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Initial Admission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Sternum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Deep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Yes</a:t>
                      </a:r>
                      <a:endParaRPr lang="en-AU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 </a:t>
                      </a:r>
                      <a:r>
                        <a:rPr lang="en-AU" sz="1000" u="none" strike="noStrike" dirty="0" smtClean="0">
                          <a:effectLst/>
                          <a:latin typeface="+mj-lt"/>
                        </a:rPr>
                        <a:t>24/04/2015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 smtClean="0">
                          <a:effectLst/>
                          <a:latin typeface="+mj-lt"/>
                        </a:rPr>
                        <a:t>Candida </a:t>
                      </a:r>
                      <a:r>
                        <a:rPr lang="en-AU" sz="1000" u="none" strike="noStrike" dirty="0" err="1" smtClean="0">
                          <a:effectLst/>
                          <a:latin typeface="+mj-lt"/>
                        </a:rPr>
                        <a:t>albicans</a:t>
                      </a:r>
                      <a:r>
                        <a:rPr lang="en-AU" sz="1000" u="none" strike="noStrike" dirty="0" smtClean="0">
                          <a:effectLst/>
                          <a:latin typeface="+mj-lt"/>
                        </a:rPr>
                        <a:t> 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Yes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Prince of Wales Inpatient/Operation Admission </a:t>
                      </a:r>
                      <a:r>
                        <a:rPr lang="en-AU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AU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light growth of Candida </a:t>
                      </a:r>
                      <a:r>
                        <a:rPr lang="en-AU" sz="1000" b="0" i="0" u="none" strike="noStrike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albicans</a:t>
                      </a:r>
                      <a:r>
                        <a:rPr lang="en-AU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(66 days Post OP).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b"/>
                </a:tc>
              </a:tr>
              <a:tr h="103281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VAN TEEFFELEN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  <a:latin typeface="+mj-lt"/>
                        </a:rPr>
                        <a:t>12/12/2014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  <a:latin typeface="+mj-lt"/>
                        </a:rPr>
                        <a:t>Follow Up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  <a:latin typeface="+mj-lt"/>
                        </a:rPr>
                        <a:t>Sternum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  <a:latin typeface="+mj-lt"/>
                        </a:rPr>
                        <a:t>Deep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Yes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 </a:t>
                      </a:r>
                      <a:r>
                        <a:rPr lang="en-AU" sz="1000" u="none" strike="noStrike" dirty="0" smtClean="0">
                          <a:effectLst/>
                          <a:latin typeface="+mj-lt"/>
                        </a:rPr>
                        <a:t>27/02/2015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 smtClean="0">
                          <a:effectLst/>
                          <a:latin typeface="+mj-lt"/>
                        </a:rPr>
                        <a:t> Staphylococcus aureus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No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u="none" strike="noStrike" dirty="0" smtClean="0">
                          <a:effectLst/>
                        </a:rPr>
                        <a:t>Prince of Wales Inpatient</a:t>
                      </a:r>
                      <a:r>
                        <a:rPr lang="en-AU" sz="1000" b="1" u="none" strike="noStrike" baseline="0" dirty="0" smtClean="0">
                          <a:effectLst/>
                        </a:rPr>
                        <a:t> Readmission </a:t>
                      </a:r>
                      <a:r>
                        <a:rPr lang="en-AU" sz="1000" b="0" u="none" strike="noStrike" baseline="0" dirty="0" smtClean="0">
                          <a:effectLst/>
                        </a:rPr>
                        <a:t>- </a:t>
                      </a:r>
                      <a:r>
                        <a:rPr lang="en-AU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Staphylococcus aureus (77 days post</a:t>
                      </a:r>
                      <a:r>
                        <a:rPr lang="en-AU" sz="10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OP).</a:t>
                      </a:r>
                      <a:endParaRPr lang="en-AU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54" marR="6054" marT="6054" marB="0" anchor="b"/>
                </a:tc>
              </a:tr>
              <a:tr h="68854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EDWARDS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  <a:latin typeface="+mj-lt"/>
                        </a:rPr>
                        <a:t>1/07/2014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  <a:latin typeface="+mj-lt"/>
                        </a:rPr>
                        <a:t>Initial Admission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  <a:latin typeface="+mj-lt"/>
                        </a:rPr>
                        <a:t>Sternum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  <a:latin typeface="+mj-lt"/>
                        </a:rPr>
                        <a:t>Deep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Yes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 </a:t>
                      </a:r>
                      <a:r>
                        <a:rPr lang="en-AU" sz="1000" u="none" strike="noStrike" dirty="0" smtClean="0">
                          <a:effectLst/>
                          <a:latin typeface="+mj-lt"/>
                        </a:rPr>
                        <a:t>26/07/2014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 </a:t>
                      </a:r>
                      <a:r>
                        <a:rPr lang="en-AU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Proteus mirabilis, Enterobacter cloacae 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Yes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Prince of Wales Inpatient/Operation Admission </a:t>
                      </a:r>
                      <a:r>
                        <a:rPr lang="en-AU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AU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000" u="none" strike="noStrike" dirty="0" smtClean="0">
                          <a:effectLst/>
                          <a:latin typeface="+mj-lt"/>
                        </a:rPr>
                        <a:t>Light growth of Proteus mirabilis, Light growth of</a:t>
                      </a:r>
                      <a:r>
                        <a:rPr lang="en-AU" sz="1000" u="none" strike="noStrike" baseline="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AU" sz="1000" u="none" strike="noStrike" dirty="0" smtClean="0">
                          <a:effectLst/>
                          <a:latin typeface="+mj-lt"/>
                        </a:rPr>
                        <a:t>Enterobacter cloacae (25 days post</a:t>
                      </a:r>
                      <a:r>
                        <a:rPr lang="en-AU" sz="1000" u="none" strike="noStrike" baseline="0" dirty="0" smtClean="0">
                          <a:effectLst/>
                          <a:latin typeface="+mj-lt"/>
                        </a:rPr>
                        <a:t> OP)</a:t>
                      </a:r>
                      <a:r>
                        <a:rPr lang="en-AU" sz="1000" u="none" strike="noStrike" dirty="0" smtClean="0">
                          <a:effectLst/>
                          <a:latin typeface="+mj-lt"/>
                        </a:rPr>
                        <a:t>.</a:t>
                      </a:r>
                    </a:p>
                  </a:txBody>
                  <a:tcPr marL="6054" marR="6054" marT="6054" marB="0" anchor="b"/>
                </a:tc>
              </a:tr>
              <a:tr h="73362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CRAIG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  <a:latin typeface="+mj-lt"/>
                        </a:rPr>
                        <a:t>16/04/2014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  <a:latin typeface="+mj-lt"/>
                        </a:rPr>
                        <a:t>Initial Admission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  <a:latin typeface="+mj-lt"/>
                        </a:rPr>
                        <a:t>Sternum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  <a:latin typeface="+mj-lt"/>
                        </a:rPr>
                        <a:t>Deep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Yes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 </a:t>
                      </a:r>
                      <a:r>
                        <a:rPr lang="en-AU" sz="1000" u="none" strike="noStrike" dirty="0" smtClean="0">
                          <a:effectLst/>
                          <a:latin typeface="+mj-lt"/>
                        </a:rPr>
                        <a:t>23/04/2014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 err="1">
                          <a:effectLst/>
                          <a:latin typeface="+mj-lt"/>
                        </a:rPr>
                        <a:t>proteus</a:t>
                      </a:r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 mirabilis &amp; pseudomonas aeruginosa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Yes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 smtClean="0">
                          <a:effectLst/>
                          <a:latin typeface="+mj-lt"/>
                        </a:rPr>
                        <a:t> </a:t>
                      </a:r>
                      <a:r>
                        <a:rPr lang="en-AU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Prince of Wales Inpatient/Operation Admission </a:t>
                      </a:r>
                      <a:r>
                        <a:rPr lang="en-AU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AU" sz="1000" u="none" strike="noStrike" dirty="0" smtClean="0">
                          <a:effectLst/>
                          <a:latin typeface="+mj-lt"/>
                        </a:rPr>
                        <a:t> Light growth of Proteus mirabilis, Scanty growth of</a:t>
                      </a:r>
                      <a:r>
                        <a:rPr lang="en-AU" sz="1000" u="none" strike="noStrike" baseline="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AU" sz="1000" u="none" strike="noStrike" dirty="0" smtClean="0">
                          <a:effectLst/>
                          <a:latin typeface="+mj-lt"/>
                        </a:rPr>
                        <a:t>Pseudomonas aeruginosa (7 days post OP).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99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748" y="313067"/>
            <a:ext cx="8596668" cy="1320800"/>
          </a:xfrm>
        </p:spPr>
        <p:txBody>
          <a:bodyPr/>
          <a:lstStyle/>
          <a:p>
            <a:r>
              <a:rPr lang="en-AU" dirty="0"/>
              <a:t>Sternal Wound Infections </a:t>
            </a:r>
            <a:r>
              <a:rPr lang="en-AU" dirty="0" smtClean="0"/>
              <a:t>(16-20)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835264"/>
              </p:ext>
            </p:extLst>
          </p:nvPr>
        </p:nvGraphicFramePr>
        <p:xfrm>
          <a:off x="576748" y="973467"/>
          <a:ext cx="10953836" cy="57335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9397"/>
                <a:gridCol w="800141"/>
                <a:gridCol w="721008"/>
                <a:gridCol w="580322"/>
                <a:gridCol w="422054"/>
                <a:gridCol w="650665"/>
                <a:gridCol w="754041"/>
                <a:gridCol w="1005840"/>
                <a:gridCol w="642710"/>
                <a:gridCol w="4587658"/>
              </a:tblGrid>
              <a:tr h="73316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u="none" strike="noStrike" dirty="0" smtClean="0">
                          <a:effectLst/>
                        </a:rPr>
                        <a:t>Pt</a:t>
                      </a:r>
                      <a:r>
                        <a:rPr lang="en-AU" sz="10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AU" sz="1000" b="1" u="none" strike="noStrike" dirty="0" err="1" smtClean="0">
                          <a:effectLst/>
                        </a:rPr>
                        <a:t>LName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u="none" strike="noStrike" dirty="0" smtClean="0">
                          <a:effectLst/>
                        </a:rPr>
                        <a:t>Op Date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u="none" strike="noStrike" dirty="0" err="1" smtClean="0">
                          <a:effectLst/>
                        </a:rPr>
                        <a:t>Inf</a:t>
                      </a:r>
                      <a:r>
                        <a:rPr lang="en-AU" sz="10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AU" sz="1000" b="1" u="none" strike="noStrike" dirty="0" smtClean="0">
                          <a:effectLst/>
                        </a:rPr>
                        <a:t>Category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u="none" strike="noStrike" dirty="0" err="1" smtClean="0">
                          <a:effectLst/>
                        </a:rPr>
                        <a:t>Inf</a:t>
                      </a:r>
                      <a:r>
                        <a:rPr lang="en-AU" sz="1000" b="1" u="none" strike="noStrike" dirty="0" smtClean="0">
                          <a:effectLst/>
                        </a:rPr>
                        <a:t> Site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u="none" strike="noStrike" dirty="0" err="1" smtClean="0">
                          <a:effectLst/>
                        </a:rPr>
                        <a:t>Inf</a:t>
                      </a:r>
                      <a:r>
                        <a:rPr lang="en-AU" sz="1000" b="1" u="none" strike="noStrike" dirty="0" smtClean="0">
                          <a:effectLst/>
                        </a:rPr>
                        <a:t> Depth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u="none" strike="noStrike" dirty="0" err="1" smtClean="0">
                          <a:effectLst/>
                        </a:rPr>
                        <a:t>Inf</a:t>
                      </a:r>
                      <a:r>
                        <a:rPr lang="en-AU" sz="10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AU" sz="1000" b="1" u="none" strike="noStrike" dirty="0" smtClean="0">
                          <a:effectLst/>
                        </a:rPr>
                        <a:t>MCS Positive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u="none" strike="noStrike" dirty="0" err="1" smtClean="0">
                          <a:effectLst/>
                        </a:rPr>
                        <a:t>Inf</a:t>
                      </a:r>
                      <a:r>
                        <a:rPr lang="en-AU" sz="10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AU" sz="1000" b="1" u="none" strike="noStrike" dirty="0" smtClean="0">
                          <a:effectLst/>
                        </a:rPr>
                        <a:t>Date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u="none" strike="noStrike" dirty="0" err="1" smtClean="0">
                          <a:effectLst/>
                        </a:rPr>
                        <a:t>Inf</a:t>
                      </a:r>
                      <a:r>
                        <a:rPr lang="en-AU" sz="10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AU" sz="1000" b="1" u="none" strike="noStrike" dirty="0" smtClean="0">
                          <a:effectLst/>
                        </a:rPr>
                        <a:t>Organism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u="none" strike="noStrike" dirty="0" smtClean="0">
                          <a:effectLst/>
                        </a:rPr>
                        <a:t>Infection Within 30 Days?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u="none" strike="noStrike" dirty="0" err="1" smtClean="0">
                          <a:effectLst/>
                        </a:rPr>
                        <a:t>Inf</a:t>
                      </a:r>
                      <a:r>
                        <a:rPr lang="en-AU" sz="10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AU" sz="1000" b="1" u="none" strike="noStrike" dirty="0" smtClean="0">
                          <a:effectLst/>
                        </a:rPr>
                        <a:t>Comment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25" marR="5125" marT="5125" marB="0" anchor="b"/>
                </a:tc>
              </a:tr>
              <a:tr h="1112108"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WARD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15/04/2014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Follow Up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Sternum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  <a:latin typeface="+mj-lt"/>
                        </a:rPr>
                        <a:t>Deep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 smtClean="0">
                          <a:effectLst/>
                          <a:latin typeface="+mj-lt"/>
                        </a:rPr>
                        <a:t>Yes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 smtClean="0">
                          <a:effectLst/>
                          <a:latin typeface="+mj-lt"/>
                        </a:rPr>
                        <a:t>20/05/2014</a:t>
                      </a:r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Staph Aureus 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 smtClean="0">
                          <a:effectLst/>
                          <a:latin typeface="+mj-lt"/>
                        </a:rPr>
                        <a:t>Yes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r>
                        <a:rPr lang="en-AU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Prince of Wales Inpatient Readmission </a:t>
                      </a:r>
                      <a:r>
                        <a:rPr lang="en-AU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AU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Light growth of Staphylococcus aureus (35 days post OP).</a:t>
                      </a:r>
                    </a:p>
                    <a:p>
                      <a:pPr algn="l" fontAlgn="b"/>
                      <a:endParaRPr lang="en-AU" sz="1000" u="none" strike="noStrike" dirty="0" smtClean="0">
                        <a:effectLst/>
                        <a:latin typeface="+mj-lt"/>
                      </a:endParaRPr>
                    </a:p>
                    <a:p>
                      <a:pPr algn="l" fontAlgn="b"/>
                      <a:r>
                        <a:rPr lang="en-AU" sz="1000" u="none" strike="noStrike" dirty="0" smtClean="0">
                          <a:effectLst/>
                          <a:latin typeface="+mj-lt"/>
                        </a:rPr>
                        <a:t>Staph </a:t>
                      </a:r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Aureus chest wound infection req. debridement</a:t>
                      </a:r>
                      <a:br>
                        <a:rPr lang="en-AU" sz="1000" u="none" strike="noStrike" dirty="0">
                          <a:effectLst/>
                          <a:latin typeface="+mj-lt"/>
                        </a:rPr>
                      </a:br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readmitted 16/5/2014</a:t>
                      </a:r>
                      <a:br>
                        <a:rPr lang="en-AU" sz="1000" u="none" strike="noStrike" dirty="0">
                          <a:effectLst/>
                          <a:latin typeface="+mj-lt"/>
                        </a:rPr>
                      </a:br>
                      <a:r>
                        <a:rPr lang="en-AU" sz="1000" u="none" strike="noStrike" dirty="0">
                          <a:effectLst/>
                          <a:latin typeface="+mj-lt"/>
                        </a:rPr>
                        <a:t/>
                      </a:r>
                      <a:br>
                        <a:rPr lang="en-AU" sz="1000" u="none" strike="noStrike" dirty="0">
                          <a:effectLst/>
                          <a:latin typeface="+mj-lt"/>
                        </a:rPr>
                      </a:br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Pre-operative state:</a:t>
                      </a:r>
                      <a:br>
                        <a:rPr lang="en-AU" sz="1000" u="none" strike="noStrike" dirty="0">
                          <a:effectLst/>
                          <a:latin typeface="+mj-lt"/>
                        </a:rPr>
                      </a:br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- The </a:t>
                      </a:r>
                      <a:r>
                        <a:rPr lang="en-AU" sz="1000" u="none" strike="noStrike" dirty="0" err="1">
                          <a:effectLst/>
                          <a:latin typeface="+mj-lt"/>
                        </a:rPr>
                        <a:t>pt</a:t>
                      </a:r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 previously underwent CABG surgery on 15/4/14, following STEMI and thrombolysis in Kempsey on 12/4/14.</a:t>
                      </a:r>
                      <a:br>
                        <a:rPr lang="en-AU" sz="1000" u="none" strike="noStrike" dirty="0">
                          <a:effectLst/>
                          <a:latin typeface="+mj-lt"/>
                        </a:rPr>
                      </a:br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- The </a:t>
                      </a:r>
                      <a:r>
                        <a:rPr lang="en-AU" sz="1000" u="none" strike="noStrike" dirty="0" err="1">
                          <a:effectLst/>
                          <a:latin typeface="+mj-lt"/>
                        </a:rPr>
                        <a:t>pt</a:t>
                      </a:r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 was transferred from Port Macquarie </a:t>
                      </a:r>
                      <a:r>
                        <a:rPr lang="en-AU" sz="1000" u="none" strike="noStrike" dirty="0" err="1">
                          <a:effectLst/>
                          <a:latin typeface="+mj-lt"/>
                        </a:rPr>
                        <a:t>foll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b"/>
                </a:tc>
              </a:tr>
              <a:tr h="50992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GAM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  <a:latin typeface="+mj-lt"/>
                        </a:rPr>
                        <a:t>12/03/2014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Initial Admission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Sternum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Deep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Yes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 smtClean="0">
                          <a:effectLst/>
                          <a:latin typeface="+mj-lt"/>
                        </a:rPr>
                        <a:t>19/03/2014</a:t>
                      </a:r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 err="1">
                          <a:effectLst/>
                          <a:latin typeface="+mj-lt"/>
                        </a:rPr>
                        <a:t>seratia</a:t>
                      </a:r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AU" sz="1000" u="none" strike="noStrike" dirty="0" err="1">
                          <a:effectLst/>
                          <a:latin typeface="+mj-lt"/>
                        </a:rPr>
                        <a:t>marcessens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Yes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Prince of Wales Inpatient/Operation Admission </a:t>
                      </a:r>
                      <a:r>
                        <a:rPr lang="en-AU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AU" sz="1000" u="none" strike="noStrike" dirty="0" smtClean="0">
                          <a:effectLst/>
                          <a:latin typeface="+mj-lt"/>
                        </a:rPr>
                        <a:t>Moderate growth of</a:t>
                      </a:r>
                      <a:r>
                        <a:rPr lang="en-AU" sz="1000" u="none" strike="noStrike" baseline="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AU" sz="1000" u="none" strike="noStrike" dirty="0" err="1" smtClean="0">
                          <a:effectLst/>
                          <a:latin typeface="+mj-lt"/>
                        </a:rPr>
                        <a:t>Serratia</a:t>
                      </a:r>
                      <a:r>
                        <a:rPr lang="en-AU" sz="1000" u="none" strike="noStrike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AU" sz="1000" u="none" strike="noStrike" dirty="0" err="1" smtClean="0">
                          <a:effectLst/>
                          <a:latin typeface="+mj-lt"/>
                        </a:rPr>
                        <a:t>marcescens</a:t>
                      </a:r>
                      <a:r>
                        <a:rPr lang="en-AU" sz="1000" u="none" strike="noStrike" dirty="0" smtClean="0">
                          <a:effectLst/>
                          <a:latin typeface="+mj-lt"/>
                        </a:rPr>
                        <a:t> (7</a:t>
                      </a:r>
                      <a:r>
                        <a:rPr lang="en-AU" sz="1000" u="none" strike="noStrike" baseline="0" dirty="0" smtClean="0">
                          <a:effectLst/>
                          <a:latin typeface="+mj-lt"/>
                        </a:rPr>
                        <a:t> days post OP)</a:t>
                      </a:r>
                      <a:r>
                        <a:rPr lang="en-AU" sz="1000" u="none" strike="noStrike" dirty="0" smtClean="0">
                          <a:effectLst/>
                          <a:latin typeface="+mj-lt"/>
                        </a:rPr>
                        <a:t>. 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b"/>
                </a:tc>
              </a:tr>
              <a:tr h="50992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WEBBER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  <a:latin typeface="+mj-lt"/>
                        </a:rPr>
                        <a:t>5/03/2014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  <a:latin typeface="+mj-lt"/>
                        </a:rPr>
                        <a:t>Initial Admission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  <a:latin typeface="+mj-lt"/>
                        </a:rPr>
                        <a:t>Sternum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  <a:latin typeface="+mj-lt"/>
                        </a:rPr>
                        <a:t>Deep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Yes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 smtClean="0">
                          <a:effectLst/>
                          <a:latin typeface="+mj-lt"/>
                        </a:rPr>
                        <a:t>13/03/2014</a:t>
                      </a:r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 </a:t>
                      </a:r>
                      <a:r>
                        <a:rPr lang="en-AU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coliforms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Yes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Prince of Wales Inpatient/Operation Admission </a:t>
                      </a:r>
                      <a:r>
                        <a:rPr lang="en-AU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H</a:t>
                      </a:r>
                      <a:r>
                        <a:rPr lang="en-AU" sz="1000" u="none" strike="noStrike" dirty="0" smtClean="0">
                          <a:effectLst/>
                          <a:latin typeface="+mj-lt"/>
                        </a:rPr>
                        <a:t>eavy growth of coliforms (8 days post OP).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b"/>
                </a:tc>
              </a:tr>
              <a:tr h="119613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JARRETT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  <a:latin typeface="+mj-lt"/>
                        </a:rPr>
                        <a:t>18/02/2014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  <a:latin typeface="+mj-lt"/>
                        </a:rPr>
                        <a:t>Follow Up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  <a:latin typeface="+mj-lt"/>
                        </a:rPr>
                        <a:t>Sternum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Deep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Yes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 smtClean="0">
                          <a:effectLst/>
                          <a:latin typeface="+mj-lt"/>
                        </a:rPr>
                        <a:t>02/04/2018</a:t>
                      </a:r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Staph Aureus 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No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Prince of Wales Inpatient Readmission </a:t>
                      </a:r>
                      <a:r>
                        <a:rPr lang="en-AU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AU" sz="1000" u="none" strike="noStrike" dirty="0" smtClean="0">
                          <a:effectLst/>
                          <a:latin typeface="+mj-lt"/>
                        </a:rPr>
                        <a:t>Heavy growth of</a:t>
                      </a:r>
                      <a:r>
                        <a:rPr lang="en-AU" sz="1000" u="none" strike="noStrike" baseline="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AU" sz="1000" u="none" strike="noStrike" dirty="0" smtClean="0">
                          <a:effectLst/>
                          <a:latin typeface="+mj-lt"/>
                        </a:rPr>
                        <a:t>Pseudomonas aeruginosa (43</a:t>
                      </a:r>
                      <a:r>
                        <a:rPr lang="en-AU" sz="1000" u="none" strike="noStrike" baseline="0" dirty="0" smtClean="0">
                          <a:effectLst/>
                          <a:latin typeface="+mj-lt"/>
                        </a:rPr>
                        <a:t> days post OP).</a:t>
                      </a:r>
                      <a:endParaRPr lang="en-AU" sz="1000" u="none" strike="noStrike" dirty="0" smtClean="0">
                        <a:effectLst/>
                        <a:latin typeface="+mj-lt"/>
                      </a:endParaRPr>
                    </a:p>
                    <a:p>
                      <a:pPr algn="l" fontAlgn="b"/>
                      <a:r>
                        <a:rPr lang="en-AU" sz="1000" u="none" strike="noStrike" dirty="0" smtClean="0">
                          <a:effectLst/>
                          <a:latin typeface="+mj-lt"/>
                        </a:rPr>
                        <a:t>readmitted </a:t>
                      </a:r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to LBH with staph sternal wound infection 21/3/14 (outside 30 day f/u period)return to POWH for debridement</a:t>
                      </a:r>
                      <a:br>
                        <a:rPr lang="en-AU" sz="1000" u="none" strike="noStrike" dirty="0">
                          <a:effectLst/>
                          <a:latin typeface="+mj-lt"/>
                        </a:rPr>
                      </a:br>
                      <a:r>
                        <a:rPr lang="en-AU" sz="1000" u="none" strike="noStrike" dirty="0">
                          <a:effectLst/>
                          <a:latin typeface="+mj-lt"/>
                        </a:rPr>
                        <a:t/>
                      </a:r>
                      <a:br>
                        <a:rPr lang="en-AU" sz="1000" u="none" strike="noStrike" dirty="0">
                          <a:effectLst/>
                          <a:latin typeface="+mj-lt"/>
                        </a:rPr>
                      </a:br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HPI: </a:t>
                      </a:r>
                      <a:br>
                        <a:rPr lang="en-AU" sz="1000" u="none" strike="noStrike" dirty="0">
                          <a:effectLst/>
                          <a:latin typeface="+mj-lt"/>
                        </a:rPr>
                      </a:br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- about 1 week </a:t>
                      </a:r>
                      <a:r>
                        <a:rPr lang="en-AU" sz="1000" u="none" strike="noStrike" dirty="0" err="1">
                          <a:effectLst/>
                          <a:latin typeface="+mj-lt"/>
                        </a:rPr>
                        <a:t>hx</a:t>
                      </a:r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 of chest wall pain, tenderness and </a:t>
                      </a:r>
                      <a:r>
                        <a:rPr lang="en-AU" sz="1000" u="none" strike="noStrike" dirty="0" err="1">
                          <a:effectLst/>
                          <a:latin typeface="+mj-lt"/>
                        </a:rPr>
                        <a:t>eryhtema</a:t>
                      </a:r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 associated with nausea and lethargy- presented to LBH</a:t>
                      </a:r>
                      <a:br>
                        <a:rPr lang="en-AU" sz="1000" u="none" strike="noStrike" dirty="0">
                          <a:effectLst/>
                          <a:latin typeface="+mj-lt"/>
                        </a:rPr>
                      </a:br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- Sternal </a:t>
                      </a:r>
                      <a:r>
                        <a:rPr lang="en-AU" sz="1000" u="none" strike="noStrike" dirty="0" err="1">
                          <a:effectLst/>
                          <a:latin typeface="+mj-lt"/>
                        </a:rPr>
                        <a:t>wou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b"/>
                </a:tc>
              </a:tr>
              <a:tr h="50992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TRAJANOSKI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  <a:latin typeface="+mj-lt"/>
                        </a:rPr>
                        <a:t>10/02/2014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  <a:latin typeface="+mj-lt"/>
                        </a:rPr>
                        <a:t>Initial Admission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  <a:latin typeface="+mj-lt"/>
                        </a:rPr>
                        <a:t>Sternum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  <a:latin typeface="+mj-lt"/>
                        </a:rPr>
                        <a:t>Deep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Yes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10/03/2014</a:t>
                      </a:r>
                      <a:r>
                        <a:rPr lang="en-AU" sz="10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 smtClean="0">
                          <a:effectLst/>
                          <a:latin typeface="+mj-lt"/>
                        </a:rPr>
                        <a:t>Coliforms,</a:t>
                      </a:r>
                      <a:r>
                        <a:rPr lang="en-AU" sz="1000" u="none" strike="noStrike" baseline="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AU" sz="1000" u="none" strike="noStrike" dirty="0" err="1" smtClean="0">
                          <a:effectLst/>
                          <a:latin typeface="+mj-lt"/>
                        </a:rPr>
                        <a:t>enterobactor</a:t>
                      </a:r>
                      <a:r>
                        <a:rPr lang="en-AU" sz="1000" u="none" strike="noStrike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AU" sz="1000" u="none" strike="noStrike" dirty="0" err="1">
                          <a:effectLst/>
                          <a:latin typeface="+mj-lt"/>
                        </a:rPr>
                        <a:t>asburiae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Yes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Prince of Wales Inpatient/Operation Admission </a:t>
                      </a:r>
                      <a:r>
                        <a:rPr lang="en-AU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AU" sz="1000" u="none" strike="noStrike" dirty="0" smtClean="0">
                          <a:effectLst/>
                          <a:latin typeface="+mj-lt"/>
                        </a:rPr>
                        <a:t>Light mixed growth including coliforms (38 days post OP).</a:t>
                      </a:r>
                    </a:p>
                    <a:p>
                      <a:pPr algn="l" fontAlgn="b"/>
                      <a:r>
                        <a:rPr lang="en-AU" sz="1000" u="none" strike="noStrike" dirty="0" smtClean="0">
                          <a:effectLst/>
                          <a:latin typeface="+mj-lt"/>
                        </a:rPr>
                        <a:t> </a:t>
                      </a:r>
                    </a:p>
                    <a:p>
                      <a:pPr algn="l" fontAlgn="b"/>
                      <a:r>
                        <a:rPr lang="en-AU" sz="1000" u="none" strike="noStrike" dirty="0" smtClean="0">
                          <a:effectLst/>
                          <a:latin typeface="+mj-lt"/>
                        </a:rPr>
                        <a:t>5 negative</a:t>
                      </a:r>
                      <a:r>
                        <a:rPr lang="en-AU" sz="1000" u="none" strike="noStrike" baseline="0" dirty="0" smtClean="0">
                          <a:effectLst/>
                          <a:latin typeface="+mj-lt"/>
                        </a:rPr>
                        <a:t> sternal cultures since 15/02/2014. First positive (10/03/2014) after sternal debridement OP (26/02/2014). </a:t>
                      </a:r>
                      <a:r>
                        <a:rPr lang="en-AU" sz="10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enterobactor</a:t>
                      </a:r>
                      <a:r>
                        <a:rPr lang="en-AU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0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asburiae</a:t>
                      </a:r>
                      <a:r>
                        <a:rPr lang="en-AU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positive (19/03/2014).</a:t>
                      </a:r>
                      <a:endParaRPr lang="en-AU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54" marR="6054" marT="605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95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00A3B9-72E4-4752-A91C-59A05D7AC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0" y="485552"/>
            <a:ext cx="7839269" cy="717054"/>
          </a:xfrm>
        </p:spPr>
        <p:txBody>
          <a:bodyPr>
            <a:normAutofit/>
          </a:bodyPr>
          <a:lstStyle/>
          <a:p>
            <a:r>
              <a:rPr lang="en-AU" b="1" dirty="0"/>
              <a:t>Caseload</a:t>
            </a:r>
            <a:r>
              <a:rPr lang="en-AU" dirty="0"/>
              <a:t> </a:t>
            </a:r>
            <a:r>
              <a:rPr lang="en-AU" b="1" dirty="0"/>
              <a:t>by </a:t>
            </a:r>
            <a:r>
              <a:rPr lang="en-AU" b="1" dirty="0" smtClean="0"/>
              <a:t>Consultant (Combined)</a:t>
            </a:r>
            <a:endParaRPr lang="en-AU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="" xmlns:a16="http://schemas.microsoft.com/office/drawing/2014/main" id="{E8B0E4A0-0CF4-4189-8679-932AF592C0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780663"/>
              </p:ext>
            </p:extLst>
          </p:nvPr>
        </p:nvGraphicFramePr>
        <p:xfrm>
          <a:off x="627850" y="1638649"/>
          <a:ext cx="8640968" cy="405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62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458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8458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8458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8458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8458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3553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008116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1489812">
                <a:tc>
                  <a:txBody>
                    <a:bodyPr/>
                    <a:lstStyle/>
                    <a:p>
                      <a:pPr algn="ctr"/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rgbClr val="FFC000"/>
                          </a:solidFill>
                        </a:rPr>
                        <a:t>CABG</a:t>
                      </a:r>
                      <a:endParaRPr lang="en-AU" sz="19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rgbClr val="FFC000"/>
                          </a:solidFill>
                        </a:rPr>
                        <a:t>CABG</a:t>
                      </a:r>
                      <a:r>
                        <a:rPr lang="en-US" sz="1900" dirty="0"/>
                        <a:t> + </a:t>
                      </a:r>
                      <a:r>
                        <a:rPr lang="en-US" sz="19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Other</a:t>
                      </a:r>
                      <a:endParaRPr lang="en-AU" sz="19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900" b="1" dirty="0">
                          <a:solidFill>
                            <a:srgbClr val="FFFF00"/>
                          </a:solidFill>
                        </a:rPr>
                        <a:t>Valve</a:t>
                      </a:r>
                      <a:r>
                        <a:rPr lang="en-AU" sz="1900" b="1" dirty="0"/>
                        <a:t> </a:t>
                      </a:r>
                      <a:endParaRPr lang="en-AU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900" dirty="0">
                          <a:solidFill>
                            <a:srgbClr val="FFFF00"/>
                          </a:solidFill>
                        </a:rPr>
                        <a:t>Valve</a:t>
                      </a:r>
                      <a:r>
                        <a:rPr lang="en-AU" sz="1900" dirty="0"/>
                        <a:t> +</a:t>
                      </a:r>
                      <a:r>
                        <a:rPr lang="en-AU" sz="1900" baseline="0" dirty="0"/>
                        <a:t> </a:t>
                      </a:r>
                      <a:r>
                        <a:rPr lang="en-AU" sz="1900" baseline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Other</a:t>
                      </a:r>
                      <a:endParaRPr lang="en-AU" sz="19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900" dirty="0">
                          <a:solidFill>
                            <a:srgbClr val="FFC000"/>
                          </a:solidFill>
                        </a:rPr>
                        <a:t>CABG</a:t>
                      </a:r>
                      <a:r>
                        <a:rPr lang="en-AU" sz="1900" dirty="0"/>
                        <a:t> + </a:t>
                      </a:r>
                      <a:r>
                        <a:rPr lang="en-AU" sz="1900" dirty="0">
                          <a:solidFill>
                            <a:srgbClr val="FFFF00"/>
                          </a:solidFill>
                        </a:rPr>
                        <a:t>Valve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rgbClr val="FFC000"/>
                          </a:solidFill>
                        </a:rPr>
                        <a:t>CABG</a:t>
                      </a:r>
                    </a:p>
                    <a:p>
                      <a:pPr algn="ctr"/>
                      <a:r>
                        <a:rPr lang="en-US" sz="1900" dirty="0"/>
                        <a:t>+ </a:t>
                      </a:r>
                      <a:r>
                        <a:rPr lang="en-US" sz="1900" dirty="0">
                          <a:solidFill>
                            <a:srgbClr val="FFFF00"/>
                          </a:solidFill>
                        </a:rPr>
                        <a:t>Valve</a:t>
                      </a:r>
                      <a:r>
                        <a:rPr lang="en-US" sz="1900" dirty="0"/>
                        <a:t> +</a:t>
                      </a:r>
                    </a:p>
                    <a:p>
                      <a:pPr algn="ctr"/>
                      <a:r>
                        <a:rPr lang="en-US" sz="19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Other</a:t>
                      </a:r>
                      <a:endParaRPr lang="en-AU" sz="19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9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TOTAL</a:t>
                      </a:r>
                    </a:p>
                    <a:p>
                      <a:pPr algn="ctr"/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0063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0063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Wolfenden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0063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Akhunji</a:t>
                      </a:r>
                      <a:endParaRPr lang="en-A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0063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710516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31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45DB8167-0CC8-42F7-B421-7D24224E5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32" y="552252"/>
            <a:ext cx="8352455" cy="759000"/>
          </a:xfrm>
        </p:spPr>
        <p:txBody>
          <a:bodyPr/>
          <a:lstStyle/>
          <a:p>
            <a:r>
              <a:rPr lang="en-AU" b="1" dirty="0"/>
              <a:t>Mortalities &lt;30days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4B634D51-7385-420D-B263-F4EF99E39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27161"/>
              </p:ext>
            </p:extLst>
          </p:nvPr>
        </p:nvGraphicFramePr>
        <p:xfrm>
          <a:off x="566832" y="1683834"/>
          <a:ext cx="54186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22">
                  <a:extLst>
                    <a:ext uri="{9D8B030D-6E8A-4147-A177-3AD203B41FA5}">
                      <a16:colId xmlns:a16="http://schemas.microsoft.com/office/drawing/2014/main" xmlns="" val="3168376959"/>
                    </a:ext>
                  </a:extLst>
                </a:gridCol>
                <a:gridCol w="1806222"/>
                <a:gridCol w="1806222">
                  <a:extLst>
                    <a:ext uri="{9D8B030D-6E8A-4147-A177-3AD203B41FA5}">
                      <a16:colId xmlns:a16="http://schemas.microsoft.com/office/drawing/2014/main" xmlns="" val="3316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April 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May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Historical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5566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800" b="0" dirty="0" smtClean="0">
                          <a:solidFill>
                            <a:schemeClr val="tx1"/>
                          </a:solidFill>
                        </a:rPr>
                        <a:t>1 (3.9%)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2</a:t>
                      </a:r>
                      <a:r>
                        <a:rPr lang="en-AU" baseline="0" dirty="0" smtClean="0"/>
                        <a:t> (4.9%)</a:t>
                      </a:r>
                      <a:endParaRPr lang="en-A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7030A0"/>
                          </a:solidFill>
                        </a:rPr>
                        <a:t>(1.5%)</a:t>
                      </a:r>
                      <a:endParaRPr lang="en-AU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842478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5A4338CA-7E9E-42CF-9C76-C65370B4D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465425"/>
              </p:ext>
            </p:extLst>
          </p:nvPr>
        </p:nvGraphicFramePr>
        <p:xfrm>
          <a:off x="566832" y="3170678"/>
          <a:ext cx="7398567" cy="24942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4582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45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157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Patient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PO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Cause of Death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i="0" u="sng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  <a:endParaRPr lang="en-AU" sz="1800" b="1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FELLOWS, D (ZA) </a:t>
                      </a:r>
                      <a:r>
                        <a:rPr lang="en-A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AVR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AU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Sudden</a:t>
                      </a:r>
                      <a:r>
                        <a:rPr lang="en-AU" sz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 tachypnoea; desaturation then arrest?; Pulmonary embolism?; Mucus plugging?</a:t>
                      </a:r>
                      <a:endParaRPr lang="en-AU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AU" sz="1800" b="1" i="0" u="sng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  <a:endParaRPr lang="en-AU" sz="1800" b="1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AU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WINKLER, E </a:t>
                      </a:r>
                      <a:r>
                        <a:rPr lang="en-A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(ZA) CABG/AVR</a:t>
                      </a:r>
                      <a:endParaRPr lang="en-AU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AU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Sepsis</a:t>
                      </a:r>
                      <a:endParaRPr lang="en-AU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LYNN, C </a:t>
                      </a:r>
                      <a:r>
                        <a:rPr lang="en-A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(PG) AVR/MVR</a:t>
                      </a:r>
                      <a:endParaRPr lang="en-AU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0</a:t>
                      </a:r>
                      <a:endParaRPr lang="en-AU" sz="12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AV dehiscence</a:t>
                      </a:r>
                      <a:endParaRPr lang="en-AU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66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F34CB164-284C-4338-A082-07F47F00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352" y="305594"/>
            <a:ext cx="8902960" cy="708666"/>
          </a:xfrm>
        </p:spPr>
        <p:txBody>
          <a:bodyPr>
            <a:noAutofit/>
          </a:bodyPr>
          <a:lstStyle/>
          <a:p>
            <a:r>
              <a:rPr lang="en-AU" b="1" dirty="0"/>
              <a:t>Outpatient Wait Days</a:t>
            </a:r>
            <a:endParaRPr lang="en-AU" sz="2400" dirty="0">
              <a:solidFill>
                <a:srgbClr val="7030A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42B92CF8-BD21-46B6-9FB6-47787D7B6F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5352" y="1124904"/>
          <a:ext cx="54186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22">
                  <a:extLst>
                    <a:ext uri="{9D8B030D-6E8A-4147-A177-3AD203B41FA5}">
                      <a16:colId xmlns="" xmlns:a16="http://schemas.microsoft.com/office/drawing/2014/main" val="1531185389"/>
                    </a:ext>
                  </a:extLst>
                </a:gridCol>
                <a:gridCol w="1806222">
                  <a:extLst>
                    <a:ext uri="{9D8B030D-6E8A-4147-A177-3AD203B41FA5}">
                      <a16:colId xmlns="" xmlns:a16="http://schemas.microsoft.com/office/drawing/2014/main" val="3168376959"/>
                    </a:ext>
                  </a:extLst>
                </a:gridCol>
                <a:gridCol w="1806222">
                  <a:extLst>
                    <a:ext uri="{9D8B030D-6E8A-4147-A177-3AD203B41FA5}">
                      <a16:colId xmlns="" xmlns:a16="http://schemas.microsoft.com/office/drawing/2014/main" val="3316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April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Historical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5566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7030A0"/>
                          </a:solidFill>
                        </a:rPr>
                        <a:t>67.7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0842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Median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7030A0"/>
                          </a:solidFill>
                        </a:rPr>
                        <a:t>68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="" xmlns:a16="http://schemas.microsoft.com/office/drawing/2014/main" val="3358565784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300-00000200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35352" y="2348068"/>
          <a:ext cx="7614378" cy="4423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687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3E3DB9-5D4B-4EBA-BD66-0148513B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056" y="344060"/>
            <a:ext cx="8464420" cy="658332"/>
          </a:xfrm>
        </p:spPr>
        <p:txBody>
          <a:bodyPr>
            <a:normAutofit/>
          </a:bodyPr>
          <a:lstStyle/>
          <a:p>
            <a:r>
              <a:rPr lang="en-AU" b="1" dirty="0"/>
              <a:t>Outpatient Wait &gt;100 days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3D49B3A6-1609-4072-8810-614EB4133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505168"/>
              </p:ext>
            </p:extLst>
          </p:nvPr>
        </p:nvGraphicFramePr>
        <p:xfrm>
          <a:off x="806056" y="1002392"/>
          <a:ext cx="54186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31683769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3316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April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Historical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5566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 (28.57%)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7030A0"/>
                          </a:solidFill>
                        </a:rPr>
                        <a:t> (9.7%)</a:t>
                      </a:r>
                      <a:endParaRPr lang="en-AU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8424785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xmlns="" id="{783E3DB9-5D4B-4EBA-BD66-0148513B782E}"/>
              </a:ext>
            </a:extLst>
          </p:cNvPr>
          <p:cNvSpPr txBox="1">
            <a:spLocks/>
          </p:cNvSpPr>
          <p:nvPr/>
        </p:nvSpPr>
        <p:spPr>
          <a:xfrm>
            <a:off x="806056" y="1734353"/>
            <a:ext cx="8464420" cy="658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000" b="1" dirty="0" smtClean="0">
                <a:solidFill>
                  <a:schemeClr val="tx1"/>
                </a:solidFill>
              </a:rPr>
              <a:t>April</a:t>
            </a:r>
            <a:endParaRPr lang="en-AU" sz="2000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D544274B-1394-4439-85B3-F14B5A6C3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800691"/>
              </p:ext>
            </p:extLst>
          </p:nvPr>
        </p:nvGraphicFramePr>
        <p:xfrm>
          <a:off x="806054" y="2121175"/>
          <a:ext cx="9219394" cy="439621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723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345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1124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3333"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Patient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Wait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Pre-Op Issues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33175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NICHOLLS, G </a:t>
                      </a:r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(PG) MVR/</a:t>
                      </a:r>
                      <a:r>
                        <a:rPr lang="en-AU" sz="1400" b="0" i="0" u="none" strike="noStrike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TVrep</a:t>
                      </a:r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/LAAO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OT – 13/04/2018</a:t>
                      </a:r>
                    </a:p>
                    <a:p>
                      <a:pPr algn="l"/>
                      <a:r>
                        <a:rPr lang="en-A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Planned OT 22/02/2018 aborted.</a:t>
                      </a:r>
                    </a:p>
                    <a:p>
                      <a:pPr algn="l"/>
                      <a:r>
                        <a:rPr lang="en-A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Inadvertent iatrogenic carotid artery puncture right neck under ultrasound, complicated by large haematoma.</a:t>
                      </a:r>
                    </a:p>
                    <a:p>
                      <a:pPr algn="l"/>
                      <a:r>
                        <a:rPr lang="en-A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Subsequently presented to</a:t>
                      </a:r>
                      <a:r>
                        <a:rPr lang="en-A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 ED </a:t>
                      </a:r>
                    </a:p>
                    <a:p>
                      <a:pPr algn="l"/>
                      <a:r>
                        <a:rPr lang="en-A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24/04/2018 – 24/04/2018 SOB, Chest Tightness.</a:t>
                      </a:r>
                      <a:endParaRPr lang="en-AU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729842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THORN, S </a:t>
                      </a:r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(PG) ASD/AF </a:t>
                      </a:r>
                      <a:r>
                        <a:rPr lang="en-AU" sz="1400" b="0" i="0" u="none" strike="noStrike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Surg</a:t>
                      </a:r>
                      <a:endParaRPr lang="en-AU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OT – 20/04/2018</a:t>
                      </a:r>
                    </a:p>
                    <a:p>
                      <a:pPr algn="l"/>
                      <a:r>
                        <a:rPr lang="en-A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Multiple Cardioversions</a:t>
                      </a:r>
                      <a:r>
                        <a:rPr lang="en-A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 required in ED admissions throughout 2017 (1 shock – October, 2 shocks – September, 1 shock - July) </a:t>
                      </a:r>
                      <a:endParaRPr lang="en-AU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595397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STEYNS, J </a:t>
                      </a:r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(HW) AVR (mini)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OT –</a:t>
                      </a:r>
                      <a:r>
                        <a:rPr lang="en-A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 26/04/2018</a:t>
                      </a:r>
                      <a:endParaRPr lang="en-AU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A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2015</a:t>
                      </a:r>
                      <a:r>
                        <a:rPr lang="en-A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 AS discovered, </a:t>
                      </a:r>
                      <a:r>
                        <a:rPr lang="en-A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2016</a:t>
                      </a:r>
                      <a:r>
                        <a:rPr lang="en-A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 episode of AF, Bicuspid AV with severe AS Nil symptoms as of 13/03/2018.</a:t>
                      </a:r>
                      <a:endParaRPr lang="en-AU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864286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DOWNEY, N</a:t>
                      </a:r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(HW) AVR/AA Replace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A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 – 09/04/2018 </a:t>
                      </a:r>
                    </a:p>
                    <a:p>
                      <a:pPr algn="l"/>
                      <a:r>
                        <a:rPr lang="en-AU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Unicuspid</a:t>
                      </a:r>
                      <a:r>
                        <a:rPr lang="en-A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 aortic valve - since birth</a:t>
                      </a:r>
                    </a:p>
                    <a:p>
                      <a:pPr algn="l"/>
                      <a:r>
                        <a:rPr lang="en-A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Breathlessness on exertion</a:t>
                      </a:r>
                    </a:p>
                    <a:p>
                      <a:pPr algn="l"/>
                      <a:r>
                        <a:rPr lang="en-A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Offered surgery in past but declined.</a:t>
                      </a:r>
                    </a:p>
                    <a:p>
                      <a:pPr algn="l"/>
                      <a:r>
                        <a:rPr lang="en-A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Surgery now</a:t>
                      </a:r>
                      <a:r>
                        <a:rPr lang="en-A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 r</a:t>
                      </a:r>
                      <a:r>
                        <a:rPr lang="en-A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equired prior to treatment of metastatic SCC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8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F34CB164-284C-4338-A082-07F47F00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352" y="305594"/>
            <a:ext cx="8902960" cy="708666"/>
          </a:xfrm>
        </p:spPr>
        <p:txBody>
          <a:bodyPr>
            <a:noAutofit/>
          </a:bodyPr>
          <a:lstStyle/>
          <a:p>
            <a:r>
              <a:rPr lang="en-AU" b="1" dirty="0"/>
              <a:t>Outpatient Wait Days</a:t>
            </a:r>
            <a:endParaRPr lang="en-AU" sz="2400" dirty="0">
              <a:solidFill>
                <a:srgbClr val="7030A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42B92CF8-BD21-46B6-9FB6-47787D7B6F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5352" y="1124904"/>
          <a:ext cx="54186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22">
                  <a:extLst>
                    <a:ext uri="{9D8B030D-6E8A-4147-A177-3AD203B41FA5}">
                      <a16:colId xmlns="" xmlns:a16="http://schemas.microsoft.com/office/drawing/2014/main" val="1531185389"/>
                    </a:ext>
                  </a:extLst>
                </a:gridCol>
                <a:gridCol w="1806222">
                  <a:extLst>
                    <a:ext uri="{9D8B030D-6E8A-4147-A177-3AD203B41FA5}">
                      <a16:colId xmlns="" xmlns:a16="http://schemas.microsoft.com/office/drawing/2014/main" val="3168376959"/>
                    </a:ext>
                  </a:extLst>
                </a:gridCol>
                <a:gridCol w="1806222">
                  <a:extLst>
                    <a:ext uri="{9D8B030D-6E8A-4147-A177-3AD203B41FA5}">
                      <a16:colId xmlns="" xmlns:a16="http://schemas.microsoft.com/office/drawing/2014/main" val="3316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May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Historical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5566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69.8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7030A0"/>
                          </a:solidFill>
                        </a:rPr>
                        <a:t>67.7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0842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Median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71.3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7030A0"/>
                          </a:solidFill>
                        </a:rPr>
                        <a:t>68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="" xmlns:a16="http://schemas.microsoft.com/office/drawing/2014/main" val="3358565784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300-00000200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35352" y="2348068"/>
          <a:ext cx="7434585" cy="4270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557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3E3DB9-5D4B-4EBA-BD66-0148513B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061" y="180244"/>
            <a:ext cx="8464420" cy="658332"/>
          </a:xfrm>
        </p:spPr>
        <p:txBody>
          <a:bodyPr>
            <a:normAutofit/>
          </a:bodyPr>
          <a:lstStyle/>
          <a:p>
            <a:r>
              <a:rPr lang="en-AU" b="1" dirty="0"/>
              <a:t>Outpatient Wait &gt;100 days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3D49B3A6-1609-4072-8810-614EB4133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187681"/>
              </p:ext>
            </p:extLst>
          </p:nvPr>
        </p:nvGraphicFramePr>
        <p:xfrm>
          <a:off x="806061" y="838576"/>
          <a:ext cx="54186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="" xmlns:a16="http://schemas.microsoft.com/office/drawing/2014/main" val="3168376959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3316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May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Historical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5566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  <a:r>
                        <a:rPr lang="en-AU" dirty="0" smtClean="0"/>
                        <a:t> (20.8%)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7030A0"/>
                          </a:solidFill>
                        </a:rPr>
                        <a:t> (9.7%)</a:t>
                      </a:r>
                      <a:endParaRPr lang="en-AU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084247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D544274B-1394-4439-85B3-F14B5A6C3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874129"/>
              </p:ext>
            </p:extLst>
          </p:nvPr>
        </p:nvGraphicFramePr>
        <p:xfrm>
          <a:off x="806061" y="2035142"/>
          <a:ext cx="8609788" cy="359943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2189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847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0613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68293">
                <a:tc>
                  <a:txBody>
                    <a:bodyPr/>
                    <a:lstStyle/>
                    <a:p>
                      <a:pPr algn="l"/>
                      <a:r>
                        <a:rPr lang="en-AU" dirty="0"/>
                        <a:t>Patient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Wait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Pre-Op Issues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23757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SIERRA, F </a:t>
                      </a:r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(HW) AVR/MVR/</a:t>
                      </a:r>
                      <a:r>
                        <a:rPr lang="en-AU" sz="1400" b="0" i="0" u="none" strike="noStrike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TVrep</a:t>
                      </a:r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/LAAO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OT – 03/05/2018</a:t>
                      </a:r>
                    </a:p>
                    <a:p>
                      <a:pPr algn="l"/>
                      <a:r>
                        <a:rPr lang="en-A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Refused Medical Review </a:t>
                      </a:r>
                      <a:r>
                        <a:rPr lang="en-A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Self </a:t>
                      </a:r>
                      <a:r>
                        <a:rPr lang="en-A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D/C after </a:t>
                      </a:r>
                      <a:r>
                        <a:rPr lang="en-A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admission with</a:t>
                      </a:r>
                      <a:r>
                        <a:rPr lang="en-A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 Daughter to ED 02/11/2017</a:t>
                      </a:r>
                      <a:r>
                        <a:rPr lang="en-A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.</a:t>
                      </a:r>
                    </a:p>
                    <a:p>
                      <a:pPr algn="l"/>
                      <a:r>
                        <a:rPr lang="en-A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Delayed Angiogram Wollongong. </a:t>
                      </a:r>
                      <a:endParaRPr lang="en-AU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468293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DALEY, G </a:t>
                      </a:r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(PG) CABG/AVR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OT – 15/05/2018</a:t>
                      </a:r>
                    </a:p>
                    <a:p>
                      <a:pPr algn="l"/>
                      <a:r>
                        <a:rPr lang="en-A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Dental </a:t>
                      </a:r>
                      <a:r>
                        <a:rPr lang="en-A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review delays - completed 7/3/18</a:t>
                      </a:r>
                    </a:p>
                  </a:txBody>
                  <a:tcPr anchor="ctr"/>
                </a:tc>
              </a:tr>
              <a:tr h="468293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BLANCH, W </a:t>
                      </a:r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(PG) </a:t>
                      </a:r>
                      <a:r>
                        <a:rPr lang="en-AU" sz="1400" b="0" i="0" u="none" strike="noStrike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MVrep</a:t>
                      </a:r>
                      <a:endParaRPr lang="en-AU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OT – 15/05/2018</a:t>
                      </a:r>
                      <a:endParaRPr lang="en-AU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654328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LYNN, C </a:t>
                      </a:r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(PG) AVR/MVR/LAAO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A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 – 1</a:t>
                      </a:r>
                      <a:r>
                        <a:rPr lang="en-A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1/05/2018 </a:t>
                      </a:r>
                    </a:p>
                    <a:p>
                      <a:pPr algn="l"/>
                      <a:r>
                        <a:rPr lang="en-A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SOB </a:t>
                      </a:r>
                      <a:r>
                        <a:rPr lang="en-A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on exertion for 9 months Pre-op</a:t>
                      </a:r>
                    </a:p>
                    <a:p>
                      <a:pPr algn="l"/>
                      <a:r>
                        <a:rPr lang="en-A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gradually </a:t>
                      </a:r>
                      <a:r>
                        <a:rPr lang="en-A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worsening.</a:t>
                      </a:r>
                      <a:endParaRPr lang="en-AU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468293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DI CATO, L </a:t>
                      </a:r>
                      <a:r>
                        <a:rPr lang="it-IT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(PG) CABG/AVR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OT – 10/05/2018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xmlns="" id="{783E3DB9-5D4B-4EBA-BD66-0148513B782E}"/>
              </a:ext>
            </a:extLst>
          </p:cNvPr>
          <p:cNvSpPr txBox="1">
            <a:spLocks/>
          </p:cNvSpPr>
          <p:nvPr/>
        </p:nvSpPr>
        <p:spPr>
          <a:xfrm>
            <a:off x="806061" y="1580256"/>
            <a:ext cx="8464420" cy="658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000" b="1" dirty="0" smtClean="0">
                <a:solidFill>
                  <a:schemeClr val="tx1"/>
                </a:solidFill>
              </a:rPr>
              <a:t>May</a:t>
            </a:r>
            <a:endParaRPr lang="en-A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4911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1290</TotalTime>
  <Words>3535</Words>
  <Application>Microsoft Office PowerPoint</Application>
  <PresentationFormat>Widescreen</PresentationFormat>
  <Paragraphs>1096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Traditional Arabic</vt:lpstr>
      <vt:lpstr>Trebuchet MS</vt:lpstr>
      <vt:lpstr>Wingdings 3</vt:lpstr>
      <vt:lpstr>Facet</vt:lpstr>
      <vt:lpstr>PowerPoint Presentation</vt:lpstr>
      <vt:lpstr>Caseload</vt:lpstr>
      <vt:lpstr>Caseload Historical Comparison</vt:lpstr>
      <vt:lpstr>Caseload by Consultant (Combined)</vt:lpstr>
      <vt:lpstr>Mortalities &lt;30days</vt:lpstr>
      <vt:lpstr>Outpatient Wait Days</vt:lpstr>
      <vt:lpstr>Outpatient Wait &gt;100 days</vt:lpstr>
      <vt:lpstr>Outpatient Wait Days</vt:lpstr>
      <vt:lpstr>Outpatient Wait &gt;100 days</vt:lpstr>
      <vt:lpstr>Inpatient Wait Days </vt:lpstr>
      <vt:lpstr>Inpatient Wait &gt;10days</vt:lpstr>
      <vt:lpstr>ICU Stay (days) </vt:lpstr>
      <vt:lpstr>ICU Stay (days) </vt:lpstr>
      <vt:lpstr>Prolonged ICU stay (&gt;3 days)</vt:lpstr>
      <vt:lpstr>Post-op LOS (days)</vt:lpstr>
      <vt:lpstr>Post-op LOS (days)</vt:lpstr>
      <vt:lpstr>Prolonged Post-op LOS (&gt;10days)</vt:lpstr>
      <vt:lpstr>Post-op AMI or Cardiac Arrest</vt:lpstr>
      <vt:lpstr>IABP Use</vt:lpstr>
      <vt:lpstr>Blood Transfusions </vt:lpstr>
      <vt:lpstr>Reintubation &amp; Return to ICU</vt:lpstr>
      <vt:lpstr>Return to Theatre</vt:lpstr>
      <vt:lpstr>Infections</vt:lpstr>
      <vt:lpstr>Infection Details</vt:lpstr>
      <vt:lpstr>Atrial Fibrillation &amp; Arrhythmias</vt:lpstr>
      <vt:lpstr>Neurological Events</vt:lpstr>
      <vt:lpstr>Other Post-Op Complications</vt:lpstr>
      <vt:lpstr>Readmitted &lt;30 days </vt:lpstr>
      <vt:lpstr>PowerPoint Presentation</vt:lpstr>
      <vt:lpstr>Sternal Wound Infections (1-5)</vt:lpstr>
      <vt:lpstr>Sternal Wound Infections (6-10)</vt:lpstr>
      <vt:lpstr>Sternal Wound Infections (10-15)</vt:lpstr>
      <vt:lpstr>Sternal Wound Infections (16-20)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victoria blake</dc:creator>
  <cp:lastModifiedBy>Rory Denham</cp:lastModifiedBy>
  <cp:revision>217</cp:revision>
  <cp:lastPrinted>2018-03-01T00:37:26Z</cp:lastPrinted>
  <dcterms:created xsi:type="dcterms:W3CDTF">2018-02-25T21:07:01Z</dcterms:created>
  <dcterms:modified xsi:type="dcterms:W3CDTF">2018-09-07T08:08:26Z</dcterms:modified>
</cp:coreProperties>
</file>