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66" r:id="rId7"/>
    <p:sldId id="259" r:id="rId8"/>
    <p:sldId id="262" r:id="rId9"/>
    <p:sldId id="263" r:id="rId10"/>
    <p:sldId id="264"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92EA3-BDBA-4D44-B25E-98FB01FEC377}" type="datetimeFigureOut">
              <a:rPr lang="en-NZ" smtClean="0"/>
              <a:pPr/>
              <a:t>14/07/2016</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D9A70F7-E8D3-4F46-8896-F736E41EFB9A}"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92EA3-BDBA-4D44-B25E-98FB01FEC377}" type="datetimeFigureOut">
              <a:rPr lang="en-NZ" smtClean="0"/>
              <a:pPr/>
              <a:t>14/07/2016</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A70F7-E8D3-4F46-8896-F736E41EFB9A}"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yiEeiMN2Kh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rlieharvey.org.uk/page/javascript_the_weird_par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helephant.com/2008/08/19/functions-are-first-class-objects-in-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JavaScript: The weird parts</a:t>
            </a:r>
            <a:endParaRPr lang="en-NZ" dirty="0"/>
          </a:p>
        </p:txBody>
      </p:sp>
      <p:sp>
        <p:nvSpPr>
          <p:cNvPr id="3" name="Subtitle 2"/>
          <p:cNvSpPr>
            <a:spLocks noGrp="1"/>
          </p:cNvSpPr>
          <p:nvPr>
            <p:ph type="subTitle" idx="1"/>
          </p:nvPr>
        </p:nvSpPr>
        <p:spPr/>
        <p:txBody>
          <a:bodyPr/>
          <a:lstStyle/>
          <a:p>
            <a:r>
              <a:rPr lang="en-NZ" dirty="0" smtClean="0"/>
              <a:t>A code first </a:t>
            </a:r>
            <a:r>
              <a:rPr lang="en-NZ" dirty="0" smtClean="0"/>
              <a:t>presentation using the worlds most boring slides.</a:t>
            </a:r>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Prototype</a:t>
            </a:r>
            <a:endParaRPr lang="en-NZ" dirty="0"/>
          </a:p>
        </p:txBody>
      </p:sp>
      <p:sp>
        <p:nvSpPr>
          <p:cNvPr id="3" name="Content Placeholder 2"/>
          <p:cNvSpPr>
            <a:spLocks noGrp="1"/>
          </p:cNvSpPr>
          <p:nvPr>
            <p:ph idx="1"/>
          </p:nvPr>
        </p:nvSpPr>
        <p:spPr/>
        <p:txBody>
          <a:bodyPr>
            <a:normAutofit/>
          </a:bodyPr>
          <a:lstStyle/>
          <a:p>
            <a:r>
              <a:rPr lang="en-NZ" sz="2400" dirty="0" smtClean="0"/>
              <a:t>Every object has a prototype except the base object</a:t>
            </a:r>
            <a:r>
              <a:rPr lang="en-NZ" sz="2400" dirty="0" smtClean="0"/>
              <a:t>.</a:t>
            </a:r>
          </a:p>
          <a:p>
            <a:pPr marL="0" indent="0">
              <a:buNone/>
            </a:pPr>
            <a:endParaRPr lang="en-NZ" sz="2400" dirty="0" smtClean="0"/>
          </a:p>
          <a:p>
            <a:r>
              <a:rPr lang="en-NZ" sz="2400" dirty="0" smtClean="0"/>
              <a:t>JavaScript objects have a link to a prototype object. When trying to access a property of an object, the property will not only be sought on the object but on the prototype of the object, the prototype of the prototype, and so on until either a property with a matching name is found or the end of the prototype chain is reached.</a:t>
            </a:r>
            <a:endParaRPr lang="en-NZ"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a:t>
            </a:r>
            <a:r>
              <a:rPr lang="en-NZ" dirty="0" smtClean="0"/>
              <a:t>losures</a:t>
            </a:r>
            <a:endParaRPr lang="en-NZ" dirty="0"/>
          </a:p>
        </p:txBody>
      </p:sp>
      <p:sp>
        <p:nvSpPr>
          <p:cNvPr id="3" name="Content Placeholder 2"/>
          <p:cNvSpPr>
            <a:spLocks noGrp="1"/>
          </p:cNvSpPr>
          <p:nvPr>
            <p:ph idx="1"/>
          </p:nvPr>
        </p:nvSpPr>
        <p:spPr>
          <a:xfrm>
            <a:off x="457200" y="1340768"/>
            <a:ext cx="8229600" cy="4785395"/>
          </a:xfrm>
        </p:spPr>
        <p:txBody>
          <a:bodyPr>
            <a:normAutofit/>
          </a:bodyPr>
          <a:lstStyle/>
          <a:p>
            <a:r>
              <a:rPr lang="en-US" sz="2400" dirty="0" smtClean="0"/>
              <a:t>A </a:t>
            </a:r>
            <a:r>
              <a:rPr lang="en-US" sz="2400" dirty="0"/>
              <a:t>JavaScript closure is a function that has a pointer reference to a </a:t>
            </a:r>
            <a:r>
              <a:rPr lang="en-US" sz="2400" dirty="0" smtClean="0"/>
              <a:t>free/private </a:t>
            </a:r>
            <a:r>
              <a:rPr lang="en-US" sz="2400" dirty="0"/>
              <a:t>variable. A free variable is one that has fallen out of scope after its parent function has returned. However, if that outer function still has some reference to the free </a:t>
            </a:r>
            <a:r>
              <a:rPr lang="en-US" sz="2400" dirty="0" err="1"/>
              <a:t>var</a:t>
            </a:r>
            <a:r>
              <a:rPr lang="en-US" sz="2400" dirty="0"/>
              <a:t> (normally through a function that gets returned, or through a method property), the variable will not get garbage collected because it will have a non-zero reference count. Thus, from outside the function, we can still access the inner variable by means of the closure</a:t>
            </a:r>
            <a:r>
              <a:rPr lang="en-US" sz="2400" dirty="0" smtClean="0"/>
              <a:t>.</a:t>
            </a:r>
          </a:p>
          <a:p>
            <a:pPr marL="0" indent="0">
              <a:buNone/>
            </a:pPr>
            <a:r>
              <a:rPr lang="en-US" sz="2400" dirty="0"/>
              <a:t>	</a:t>
            </a:r>
            <a:r>
              <a:rPr lang="en-US" sz="2400" dirty="0" smtClean="0">
                <a:hlinkClick r:id="rId2"/>
              </a:rPr>
              <a:t>https</a:t>
            </a:r>
            <a:r>
              <a:rPr lang="en-US" sz="2400" dirty="0">
                <a:hlinkClick r:id="rId2"/>
              </a:rPr>
              <a:t>://</a:t>
            </a:r>
            <a:r>
              <a:rPr lang="en-US" sz="2400" dirty="0" smtClean="0">
                <a:hlinkClick r:id="rId2"/>
              </a:rPr>
              <a:t>www.youtube.com/watch?v=yiEeiMN2Khs</a:t>
            </a:r>
            <a:endParaRPr lang="en-US" sz="2400" dirty="0" smtClean="0"/>
          </a:p>
          <a:p>
            <a:pPr marL="0" indent="0">
              <a:buNone/>
            </a:pPr>
            <a:endParaRPr lang="en-NZ"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really weird Stuff</a:t>
            </a:r>
            <a:endParaRPr lang="en-NZ" dirty="0"/>
          </a:p>
        </p:txBody>
      </p:sp>
      <p:sp>
        <p:nvSpPr>
          <p:cNvPr id="3" name="Content Placeholder 2"/>
          <p:cNvSpPr>
            <a:spLocks noGrp="1"/>
          </p:cNvSpPr>
          <p:nvPr>
            <p:ph idx="1"/>
          </p:nvPr>
        </p:nvSpPr>
        <p:spPr/>
        <p:txBody>
          <a:bodyPr>
            <a:normAutofit/>
          </a:bodyPr>
          <a:lstStyle/>
          <a:p>
            <a:r>
              <a:rPr lang="en-US" sz="2400" dirty="0" err="1"/>
              <a:t>Javascript</a:t>
            </a:r>
            <a:r>
              <a:rPr lang="en-US" sz="2400" dirty="0"/>
              <a:t>. Love it or hate it </a:t>
            </a:r>
            <a:r>
              <a:rPr lang="en-US" sz="2400" dirty="0" err="1"/>
              <a:t>it</a:t>
            </a:r>
            <a:r>
              <a:rPr lang="en-US" sz="2400" dirty="0"/>
              <a:t> seems to have become the </a:t>
            </a:r>
            <a:r>
              <a:rPr lang="en-US" sz="2400" dirty="0" err="1"/>
              <a:t>defacto</a:t>
            </a:r>
            <a:r>
              <a:rPr lang="en-US" sz="2400" dirty="0"/>
              <a:t> virtual machine of the internet that Java was supposed to be. And it is odd. Like properly odd. This is a short collection of some weird things that </a:t>
            </a:r>
            <a:r>
              <a:rPr lang="en-US" sz="2400" dirty="0" smtClean="0"/>
              <a:t>people </a:t>
            </a:r>
            <a:r>
              <a:rPr lang="en-US" sz="2400" dirty="0"/>
              <a:t>have noticed about </a:t>
            </a:r>
            <a:r>
              <a:rPr lang="en-US" sz="2400"/>
              <a:t>it</a:t>
            </a:r>
            <a:r>
              <a:rPr lang="en-US" sz="2400" smtClean="0"/>
              <a:t>.</a:t>
            </a:r>
          </a:p>
          <a:p>
            <a:endParaRPr lang="en-US" sz="2400" dirty="0" smtClean="0"/>
          </a:p>
          <a:p>
            <a:pPr marL="0" indent="0">
              <a:buNone/>
            </a:pPr>
            <a:r>
              <a:rPr lang="en-NZ" sz="2400" dirty="0" smtClean="0">
                <a:hlinkClick r:id="rId2"/>
              </a:rPr>
              <a:t>http</a:t>
            </a:r>
            <a:r>
              <a:rPr lang="en-NZ" sz="2400" dirty="0" smtClean="0">
                <a:hlinkClick r:id="rId2"/>
              </a:rPr>
              <a:t>://</a:t>
            </a:r>
            <a:r>
              <a:rPr lang="en-NZ" sz="2400" dirty="0" smtClean="0">
                <a:hlinkClick r:id="rId2"/>
              </a:rPr>
              <a:t>charlieharvey.org.uk/page/javascript_the_weird_parts</a:t>
            </a:r>
            <a:endParaRPr lang="en-NZ" sz="2400" dirty="0" smtClean="0"/>
          </a:p>
          <a:p>
            <a:pPr marL="0" indent="0">
              <a:buNone/>
            </a:pPr>
            <a:endParaRPr lang="en-NZ"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r>
              <a:rPr lang="en-NZ" sz="3200" dirty="0" smtClean="0"/>
              <a:t>THIS</a:t>
            </a:r>
            <a:endParaRPr lang="en-NZ" sz="3200" dirty="0"/>
          </a:p>
        </p:txBody>
      </p:sp>
      <p:sp>
        <p:nvSpPr>
          <p:cNvPr id="3" name="Content Placeholder 2"/>
          <p:cNvSpPr>
            <a:spLocks noGrp="1"/>
          </p:cNvSpPr>
          <p:nvPr>
            <p:ph idx="1"/>
          </p:nvPr>
        </p:nvSpPr>
        <p:spPr>
          <a:xfrm>
            <a:off x="467544" y="1052736"/>
            <a:ext cx="8229600" cy="4968552"/>
          </a:xfrm>
        </p:spPr>
        <p:txBody>
          <a:bodyPr>
            <a:noAutofit/>
          </a:bodyPr>
          <a:lstStyle/>
          <a:p>
            <a:r>
              <a:rPr lang="en-NZ" sz="2000" dirty="0" smtClean="0">
                <a:latin typeface="Arial" pitchFamily="34" charset="0"/>
                <a:cs typeface="Arial" pitchFamily="34" charset="0"/>
              </a:rPr>
              <a:t>The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reference ALWAYS refers to (and holds the value of) an object—a singular object—and it is usually used inside a function or a method</a:t>
            </a:r>
          </a:p>
          <a:p>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Even an empty JS file will have a </a:t>
            </a:r>
            <a:r>
              <a:rPr lang="en-NZ" sz="2000" i="1" dirty="0" smtClean="0">
                <a:latin typeface="Arial" pitchFamily="34" charset="0"/>
                <a:cs typeface="Arial" pitchFamily="34" charset="0"/>
              </a:rPr>
              <a:t>this </a:t>
            </a:r>
            <a:r>
              <a:rPr lang="en-NZ" sz="2000" dirty="0" smtClean="0">
                <a:latin typeface="Arial" pitchFamily="34" charset="0"/>
                <a:cs typeface="Arial" pitchFamily="34" charset="0"/>
              </a:rPr>
              <a:t>reference available. In this instance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will point to the window object.</a:t>
            </a:r>
          </a:p>
          <a:p>
            <a:pPr>
              <a:buNone/>
            </a:pPr>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Even though it appears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refers to the object where it is defined, it is not until an object invokes the </a:t>
            </a:r>
            <a:r>
              <a:rPr lang="en-NZ" sz="2000" i="1" dirty="0" smtClean="0">
                <a:latin typeface="Arial" pitchFamily="34" charset="0"/>
                <a:cs typeface="Arial" pitchFamily="34" charset="0"/>
              </a:rPr>
              <a:t>this Function</a:t>
            </a:r>
            <a:r>
              <a:rPr lang="en-NZ" sz="2000" dirty="0" smtClean="0">
                <a:latin typeface="Arial" pitchFamily="34" charset="0"/>
                <a:cs typeface="Arial" pitchFamily="34" charset="0"/>
              </a:rPr>
              <a:t> that </a:t>
            </a:r>
            <a:r>
              <a:rPr lang="en-NZ" sz="2000" i="1" dirty="0" smtClean="0">
                <a:latin typeface="Arial" pitchFamily="34" charset="0"/>
                <a:cs typeface="Arial" pitchFamily="34" charset="0"/>
              </a:rPr>
              <a:t>this</a:t>
            </a:r>
            <a:r>
              <a:rPr lang="en-NZ" sz="2000" dirty="0" smtClean="0">
                <a:latin typeface="Arial" pitchFamily="34" charset="0"/>
                <a:cs typeface="Arial" pitchFamily="34" charset="0"/>
              </a:rPr>
              <a:t> is actually assigned a value. And the value it is assigned is based exclusively on the object that invokes the </a:t>
            </a:r>
            <a:r>
              <a:rPr lang="en-NZ" sz="2000" i="1" dirty="0" smtClean="0">
                <a:latin typeface="Arial" pitchFamily="34" charset="0"/>
                <a:cs typeface="Arial" pitchFamily="34" charset="0"/>
              </a:rPr>
              <a:t>this Function</a:t>
            </a:r>
            <a:r>
              <a:rPr lang="en-NZ" sz="2000" dirty="0" smtClean="0">
                <a:latin typeface="Arial" pitchFamily="34" charset="0"/>
                <a:cs typeface="Arial" pitchFamily="34" charset="0"/>
              </a:rPr>
              <a:t>. </a:t>
            </a:r>
          </a:p>
          <a:p>
            <a:pPr>
              <a:buNone/>
            </a:pPr>
            <a:endParaRPr lang="en-NZ" sz="2000" dirty="0" smtClean="0">
              <a:latin typeface="Arial" pitchFamily="34" charset="0"/>
              <a:cs typeface="Arial" pitchFamily="34" charset="0"/>
            </a:endParaRPr>
          </a:p>
          <a:p>
            <a:r>
              <a:rPr lang="en-NZ" sz="2000" dirty="0" smtClean="0">
                <a:latin typeface="Arial" pitchFamily="34" charset="0"/>
                <a:cs typeface="Arial" pitchFamily="34" charset="0"/>
              </a:rPr>
              <a:t>Further reading - http://javascriptissexy.com/understand-javascripts-this-with-clarity-and-master-it/</a:t>
            </a:r>
            <a:endParaRPr lang="en-NZ"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Equality === </a:t>
            </a:r>
            <a:r>
              <a:rPr lang="en-NZ" sz="3200" dirty="0" err="1" smtClean="0"/>
              <a:t>vs</a:t>
            </a:r>
            <a:r>
              <a:rPr lang="en-NZ" sz="3200" dirty="0" smtClean="0"/>
              <a:t> ==</a:t>
            </a:r>
            <a:endParaRPr lang="en-NZ" sz="3200" dirty="0"/>
          </a:p>
        </p:txBody>
      </p:sp>
      <p:sp>
        <p:nvSpPr>
          <p:cNvPr id="3" name="Content Placeholder 2"/>
          <p:cNvSpPr>
            <a:spLocks noGrp="1"/>
          </p:cNvSpPr>
          <p:nvPr>
            <p:ph idx="1"/>
          </p:nvPr>
        </p:nvSpPr>
        <p:spPr/>
        <p:txBody>
          <a:bodyPr>
            <a:normAutofit/>
          </a:bodyPr>
          <a:lstStyle/>
          <a:p>
            <a:r>
              <a:rPr lang="en-NZ" sz="2400" dirty="0" smtClean="0">
                <a:latin typeface="Arial" pitchFamily="34" charset="0"/>
                <a:cs typeface="Arial" pitchFamily="34" charset="0"/>
              </a:rPr>
              <a:t>The basic == (equal) and != (not equal) operators only compare the value (without the type)</a:t>
            </a:r>
          </a:p>
          <a:p>
            <a:pPr>
              <a:buNone/>
            </a:pPr>
            <a:endParaRPr lang="en-NZ" sz="2400" dirty="0" smtClean="0">
              <a:latin typeface="Arial" pitchFamily="34" charset="0"/>
              <a:cs typeface="Arial" pitchFamily="34" charset="0"/>
            </a:endParaRPr>
          </a:p>
          <a:p>
            <a:r>
              <a:rPr lang="en-NZ" sz="2400" dirty="0" smtClean="0">
                <a:latin typeface="Arial" pitchFamily="34" charset="0"/>
                <a:cs typeface="Arial" pitchFamily="34" charset="0"/>
              </a:rPr>
              <a:t>The === (triple equal) and !== (not triple equal?) operators compare value </a:t>
            </a:r>
            <a:r>
              <a:rPr lang="en-NZ" sz="2400" i="1" dirty="0" smtClean="0">
                <a:latin typeface="Arial" pitchFamily="34" charset="0"/>
                <a:cs typeface="Arial" pitchFamily="34" charset="0"/>
              </a:rPr>
              <a:t>and </a:t>
            </a:r>
            <a:r>
              <a:rPr lang="en-NZ" sz="2400" dirty="0" smtClean="0">
                <a:latin typeface="Arial" pitchFamily="34" charset="0"/>
                <a:cs typeface="Arial" pitchFamily="34" charset="0"/>
              </a:rPr>
              <a:t>type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The Scope Chain</a:t>
            </a:r>
            <a:endParaRPr lang="en-NZ" sz="3200" dirty="0"/>
          </a:p>
        </p:txBody>
      </p:sp>
      <p:sp>
        <p:nvSpPr>
          <p:cNvPr id="3" name="Content Placeholder 2"/>
          <p:cNvSpPr>
            <a:spLocks noGrp="1"/>
          </p:cNvSpPr>
          <p:nvPr>
            <p:ph idx="1"/>
          </p:nvPr>
        </p:nvSpPr>
        <p:spPr/>
        <p:txBody>
          <a:bodyPr>
            <a:normAutofit/>
          </a:bodyPr>
          <a:lstStyle/>
          <a:p>
            <a:r>
              <a:rPr lang="en-NZ" sz="2400" dirty="0" smtClean="0"/>
              <a:t>Every object has a reference to its outer environment</a:t>
            </a:r>
            <a:r>
              <a:rPr lang="en-NZ" sz="2400" dirty="0" smtClean="0"/>
              <a:t>.</a:t>
            </a:r>
          </a:p>
          <a:p>
            <a:endParaRPr lang="en-NZ" sz="2400" dirty="0"/>
          </a:p>
          <a:p>
            <a:endParaRPr lang="en-NZ" sz="2400" dirty="0" smtClean="0"/>
          </a:p>
          <a:p>
            <a:r>
              <a:rPr lang="en-NZ" sz="2400" dirty="0" smtClean="0"/>
              <a:t>The objects outer environment is determined by where it sits lexically in your code.</a:t>
            </a:r>
            <a:endParaRPr lang="en-NZ"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200" dirty="0" smtClean="0"/>
              <a:t>Automatic Semicolon Insertion</a:t>
            </a:r>
            <a:endParaRPr lang="en-NZ" sz="3200" dirty="0"/>
          </a:p>
        </p:txBody>
      </p:sp>
      <p:sp>
        <p:nvSpPr>
          <p:cNvPr id="3" name="Content Placeholder 2"/>
          <p:cNvSpPr>
            <a:spLocks noGrp="1"/>
          </p:cNvSpPr>
          <p:nvPr>
            <p:ph idx="1"/>
          </p:nvPr>
        </p:nvSpPr>
        <p:spPr/>
        <p:txBody>
          <a:bodyPr>
            <a:normAutofit/>
          </a:bodyPr>
          <a:lstStyle/>
          <a:p>
            <a:r>
              <a:rPr lang="en-NZ" sz="2400" dirty="0" smtClean="0"/>
              <a:t>In JavaScript semicolons are optional. This is because the JavaScript compiler will insert these in automatically. Unfortunately the compiler just guesses where these should go; so we need to be careful on how we format our code</a:t>
            </a:r>
            <a:r>
              <a:rPr lang="en-NZ" sz="2400" dirty="0" smtClean="0"/>
              <a:t>.</a:t>
            </a:r>
          </a:p>
          <a:p>
            <a:pPr marL="0" indent="0">
              <a:buNone/>
            </a:pPr>
            <a:endParaRPr lang="en-NZ" sz="2400" dirty="0" smtClean="0"/>
          </a:p>
          <a:p>
            <a:pPr>
              <a:buNone/>
            </a:pPr>
            <a:endParaRPr lang="en-NZ" sz="2400" dirty="0" smtClean="0"/>
          </a:p>
          <a:p>
            <a:r>
              <a:rPr lang="en-NZ" sz="2400" dirty="0" smtClean="0"/>
              <a:t>Learn more - http://www.bradoncode.com/blog/2015/08/26/javascript-semi-colon-insertion/</a:t>
            </a:r>
            <a:endParaRPr lang="en-NZ"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execution context - Creation and Hoisting</a:t>
            </a:r>
            <a:endParaRPr lang="en-NZ" dirty="0"/>
          </a:p>
        </p:txBody>
      </p:sp>
      <p:sp>
        <p:nvSpPr>
          <p:cNvPr id="3" name="Content Placeholder 2"/>
          <p:cNvSpPr>
            <a:spLocks noGrp="1"/>
          </p:cNvSpPr>
          <p:nvPr>
            <p:ph idx="1"/>
          </p:nvPr>
        </p:nvSpPr>
        <p:spPr/>
        <p:txBody>
          <a:bodyPr>
            <a:normAutofit/>
          </a:bodyPr>
          <a:lstStyle/>
          <a:p>
            <a:r>
              <a:rPr lang="en-NZ" sz="2400" dirty="0" smtClean="0"/>
              <a:t>Hoisting does not mean code is hoisted to the top of the file</a:t>
            </a:r>
            <a:r>
              <a:rPr lang="en-NZ" sz="2400" dirty="0" smtClean="0"/>
              <a:t>.</a:t>
            </a:r>
          </a:p>
          <a:p>
            <a:endParaRPr lang="en-NZ" sz="2400" dirty="0" smtClean="0"/>
          </a:p>
          <a:p>
            <a:r>
              <a:rPr lang="en-NZ" sz="2400" dirty="0" smtClean="0"/>
              <a:t>The execution context is created in two </a:t>
            </a:r>
            <a:r>
              <a:rPr lang="en-NZ" sz="2400" dirty="0" smtClean="0"/>
              <a:t>phases</a:t>
            </a:r>
          </a:p>
          <a:p>
            <a:endParaRPr lang="en-NZ" sz="2400" dirty="0" smtClean="0"/>
          </a:p>
          <a:p>
            <a:r>
              <a:rPr lang="en-NZ" sz="2400" dirty="0" smtClean="0"/>
              <a:t>The creation phase is where the memory space for variables and functions is setup. Functions are added in their entirety and variables and added as undefined until the execution phase</a:t>
            </a:r>
            <a:r>
              <a:rPr lang="en-NZ" sz="2400" dirty="0" smtClean="0"/>
              <a:t>.</a:t>
            </a:r>
          </a:p>
          <a:p>
            <a:endParaRPr lang="en-NZ" sz="2400" dirty="0" smtClean="0"/>
          </a:p>
          <a:p>
            <a:r>
              <a:rPr lang="en-NZ" sz="2400" dirty="0" smtClean="0"/>
              <a:t>The execution phase is where the code actually gets executed</a:t>
            </a:r>
            <a:endParaRPr lang="en-NZ"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Functions are objects</a:t>
            </a:r>
            <a:endParaRPr lang="en-NZ" dirty="0"/>
          </a:p>
        </p:txBody>
      </p:sp>
      <p:sp>
        <p:nvSpPr>
          <p:cNvPr id="3" name="Content Placeholder 2"/>
          <p:cNvSpPr>
            <a:spLocks noGrp="1"/>
          </p:cNvSpPr>
          <p:nvPr>
            <p:ph idx="1"/>
          </p:nvPr>
        </p:nvSpPr>
        <p:spPr/>
        <p:txBody>
          <a:bodyPr>
            <a:normAutofit/>
          </a:bodyPr>
          <a:lstStyle/>
          <a:p>
            <a:r>
              <a:rPr lang="en-NZ" sz="2400" dirty="0" smtClean="0"/>
              <a:t>First class functions – Everything you can do with other types you can do with functions</a:t>
            </a:r>
          </a:p>
          <a:p>
            <a:pPr>
              <a:buNone/>
            </a:pPr>
            <a:r>
              <a:rPr lang="en-NZ" sz="2400" dirty="0" smtClean="0"/>
              <a:t>	Assign them to variables, pass them around as parameters to other functions, and create them on the fly</a:t>
            </a:r>
            <a:r>
              <a:rPr lang="en-NZ" sz="2400" dirty="0" smtClean="0"/>
              <a:t>.</a:t>
            </a:r>
          </a:p>
          <a:p>
            <a:pPr>
              <a:buNone/>
            </a:pPr>
            <a:endParaRPr lang="en-NZ" sz="2400" dirty="0" smtClean="0"/>
          </a:p>
          <a:p>
            <a:r>
              <a:rPr lang="en-NZ" sz="2400" dirty="0" smtClean="0"/>
              <a:t>The “Code” is just one of the properties of the function object along with name etc</a:t>
            </a:r>
            <a:r>
              <a:rPr lang="en-NZ" sz="2400" dirty="0" smtClean="0"/>
              <a:t>.</a:t>
            </a:r>
          </a:p>
          <a:p>
            <a:endParaRPr lang="en-NZ" sz="2400" dirty="0" smtClean="0"/>
          </a:p>
          <a:p>
            <a:r>
              <a:rPr lang="en-NZ" sz="2400" dirty="0">
                <a:hlinkClick r:id="rId2"/>
              </a:rPr>
              <a:t>http://helephant.com/2008/08/19/functions-are-first-class-objects-in-javascript</a:t>
            </a:r>
            <a:r>
              <a:rPr lang="en-NZ" sz="2400" dirty="0" smtClean="0">
                <a:hlinkClick r:id="rId2"/>
              </a:rPr>
              <a:t>/</a:t>
            </a:r>
            <a:endParaRPr lang="en-NZ" sz="2400" dirty="0" smtClean="0"/>
          </a:p>
          <a:p>
            <a:endParaRPr lang="en-NZ"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Functional Programming</a:t>
            </a:r>
            <a:endParaRPr lang="en-NZ" dirty="0"/>
          </a:p>
        </p:txBody>
      </p:sp>
      <p:sp>
        <p:nvSpPr>
          <p:cNvPr id="3" name="Content Placeholder 2"/>
          <p:cNvSpPr>
            <a:spLocks noGrp="1"/>
          </p:cNvSpPr>
          <p:nvPr>
            <p:ph idx="1"/>
          </p:nvPr>
        </p:nvSpPr>
        <p:spPr/>
        <p:txBody>
          <a:bodyPr>
            <a:normAutofit/>
          </a:bodyPr>
          <a:lstStyle/>
          <a:p>
            <a:r>
              <a:rPr lang="en-NZ" sz="2400" dirty="0" smtClean="0"/>
              <a:t>Functional programming provides developers with the tools to abstract common collection operations into reusable, </a:t>
            </a:r>
            <a:r>
              <a:rPr lang="en-NZ" sz="2400" dirty="0" err="1" smtClean="0"/>
              <a:t>composable</a:t>
            </a:r>
            <a:r>
              <a:rPr lang="en-NZ" sz="2400" dirty="0" smtClean="0"/>
              <a:t> building blocks</a:t>
            </a:r>
            <a:endParaRPr lang="en-NZ"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Immediately Invoked Functions</a:t>
            </a:r>
            <a:endParaRPr lang="en-NZ" dirty="0"/>
          </a:p>
        </p:txBody>
      </p:sp>
      <p:sp>
        <p:nvSpPr>
          <p:cNvPr id="3" name="Content Placeholder 2"/>
          <p:cNvSpPr>
            <a:spLocks noGrp="1"/>
          </p:cNvSpPr>
          <p:nvPr>
            <p:ph idx="1"/>
          </p:nvPr>
        </p:nvSpPr>
        <p:spPr/>
        <p:txBody>
          <a:bodyPr>
            <a:normAutofit/>
          </a:bodyPr>
          <a:lstStyle/>
          <a:p>
            <a:r>
              <a:rPr lang="en-NZ" sz="2400" dirty="0" smtClean="0"/>
              <a:t>An Immediately-Invoked Function Expression, or </a:t>
            </a:r>
            <a:r>
              <a:rPr lang="en-NZ" sz="2400" b="1" dirty="0" smtClean="0"/>
              <a:t>IIFE</a:t>
            </a:r>
            <a:r>
              <a:rPr lang="en-NZ" sz="2400" dirty="0" smtClean="0"/>
              <a:t> for short is a function that executes immediately after it’s created</a:t>
            </a:r>
            <a:r>
              <a:rPr lang="en-NZ" sz="2400" dirty="0" smtClean="0"/>
              <a:t>.</a:t>
            </a:r>
          </a:p>
          <a:p>
            <a:endParaRPr lang="en-NZ" sz="2400" dirty="0" smtClean="0"/>
          </a:p>
          <a:p>
            <a:r>
              <a:rPr lang="en-NZ" sz="2400" dirty="0" smtClean="0"/>
              <a:t>They are useful for when creating </a:t>
            </a:r>
            <a:r>
              <a:rPr lang="en-NZ" sz="2400" dirty="0" smtClean="0"/>
              <a:t>plugins</a:t>
            </a:r>
          </a:p>
          <a:p>
            <a:endParaRPr lang="en-NZ" sz="2400" dirty="0" smtClean="0"/>
          </a:p>
          <a:p>
            <a:r>
              <a:rPr lang="en-NZ" sz="2400" dirty="0" smtClean="0"/>
              <a:t>Not uncommon to start with a ; e.g.</a:t>
            </a:r>
          </a:p>
          <a:p>
            <a:pPr>
              <a:buNone/>
            </a:pPr>
            <a:r>
              <a:rPr lang="en-NZ" sz="2400" dirty="0" smtClean="0"/>
              <a:t>	;(functions () { </a:t>
            </a:r>
          </a:p>
          <a:p>
            <a:pPr>
              <a:buNone/>
            </a:pPr>
            <a:r>
              <a:rPr lang="en-NZ" sz="2400" dirty="0" smtClean="0"/>
              <a:t>		//Some stuff </a:t>
            </a:r>
          </a:p>
          <a:p>
            <a:pPr>
              <a:buNone/>
            </a:pPr>
            <a:r>
              <a:rPr lang="en-NZ" sz="2400" dirty="0" smtClean="0"/>
              <a:t>	}());</a:t>
            </a:r>
            <a:endParaRPr lang="en-NZ"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462</Words>
  <Application>Microsoft Office PowerPoint</Application>
  <PresentationFormat>On-screen Show (4:3)</PresentationFormat>
  <Paragraphs>61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JavaScript: The weird parts</vt:lpstr>
      <vt:lpstr>THIS</vt:lpstr>
      <vt:lpstr>Equality === vs ==</vt:lpstr>
      <vt:lpstr>The Scope Chain</vt:lpstr>
      <vt:lpstr>Automatic Semicolon Insertion</vt:lpstr>
      <vt:lpstr>The execution context - Creation and Hoisting</vt:lpstr>
      <vt:lpstr>Functions are objects</vt:lpstr>
      <vt:lpstr>Functional Programming</vt:lpstr>
      <vt:lpstr>Immediately Invoked Functions</vt:lpstr>
      <vt:lpstr>Prototype</vt:lpstr>
      <vt:lpstr>Closures</vt:lpstr>
      <vt:lpstr>really weird Stuff</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The weird parts</dc:title>
  <dc:creator>pog mahone</dc:creator>
  <cp:lastModifiedBy>Shaun Denholm</cp:lastModifiedBy>
  <cp:revision>48</cp:revision>
  <dcterms:created xsi:type="dcterms:W3CDTF">2016-07-10T07:45:23Z</dcterms:created>
  <dcterms:modified xsi:type="dcterms:W3CDTF">2016-07-13T20:14:34Z</dcterms:modified>
</cp:coreProperties>
</file>