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2">
            <a:alphaModFix/>
          </a:blip>
          <a:srcRect b="418" l="2126" r="321" t="0"/>
          <a:stretch/>
        </p:blipFill>
        <p:spPr>
          <a:xfrm>
            <a:off x="1524" y="1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/>
          <p:nvPr>
            <p:ph type="ctrTitle"/>
          </p:nvPr>
        </p:nvSpPr>
        <p:spPr>
          <a:xfrm>
            <a:off x="838200" y="533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subTitle"/>
          </p:nvPr>
        </p:nvSpPr>
        <p:spPr>
          <a:xfrm>
            <a:off x="838200" y="2438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nco Imagens">
  <p:cSld name="Cinco Image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3" y="283"/>
            <a:ext cx="12188952" cy="685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/>
          <p:nvPr/>
        </p:nvSpPr>
        <p:spPr>
          <a:xfrm>
            <a:off x="4182533" y="265044"/>
            <a:ext cx="5232399" cy="3020022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4424435" y="436315"/>
            <a:ext cx="4748700" cy="26775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3"/>
          <p:cNvSpPr/>
          <p:nvPr/>
        </p:nvSpPr>
        <p:spPr>
          <a:xfrm>
            <a:off x="816188" y="384723"/>
            <a:ext cx="3146211" cy="1894676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>
            <p:ph idx="3" type="pic"/>
          </p:nvPr>
        </p:nvSpPr>
        <p:spPr>
          <a:xfrm>
            <a:off x="1013022" y="538232"/>
            <a:ext cx="2752500" cy="15876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>
            <a:off x="816188" y="2478361"/>
            <a:ext cx="3146211" cy="1894676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>
            <p:ph idx="4" type="pic"/>
          </p:nvPr>
        </p:nvSpPr>
        <p:spPr>
          <a:xfrm>
            <a:off x="1013022" y="2631870"/>
            <a:ext cx="2752500" cy="15876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3"/>
          <p:cNvSpPr/>
          <p:nvPr/>
        </p:nvSpPr>
        <p:spPr>
          <a:xfrm>
            <a:off x="816188" y="4571999"/>
            <a:ext cx="3146211" cy="189467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>
            <p:ph idx="5" type="pic"/>
          </p:nvPr>
        </p:nvSpPr>
        <p:spPr>
          <a:xfrm>
            <a:off x="1013022" y="4725508"/>
            <a:ext cx="2752500" cy="15876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3"/>
          <p:cNvSpPr/>
          <p:nvPr/>
        </p:nvSpPr>
        <p:spPr>
          <a:xfrm>
            <a:off x="4182533" y="3448511"/>
            <a:ext cx="5232399" cy="3020022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>
            <p:ph idx="6" type="pic"/>
          </p:nvPr>
        </p:nvSpPr>
        <p:spPr>
          <a:xfrm>
            <a:off x="4424435" y="3619782"/>
            <a:ext cx="4748700" cy="26775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 rot="5400000">
            <a:off x="4358700" y="-1005900"/>
            <a:ext cx="34746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 rot="5400000">
            <a:off x="7283399" y="1920925"/>
            <a:ext cx="4940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 rot="5400000">
            <a:off x="2482800" y="-593675"/>
            <a:ext cx="494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1524000" y="1828800"/>
            <a:ext cx="9144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724400" y="1828800"/>
            <a:ext cx="59436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1523999" y="1828800"/>
            <a:ext cx="29262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4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"/>
          <p:cNvPicPr preferRelativeResize="0"/>
          <p:nvPr/>
        </p:nvPicPr>
        <p:blipFill rotWithShape="1">
          <a:blip r:embed="rId2">
            <a:alphaModFix/>
          </a:blip>
          <a:srcRect b="0" l="438" r="0" t="418"/>
          <a:stretch/>
        </p:blipFill>
        <p:spPr>
          <a:xfrm>
            <a:off x="0" y="0"/>
            <a:ext cx="12188950" cy="68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3352800" y="2438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>
  <p:cSld name="Imagem com Le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7010400" y="2245995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04333" y="1695450"/>
            <a:ext cx="5596468" cy="3295651"/>
          </a:xfrm>
          <a:custGeom>
            <a:rect b="b" l="l" r="r" t="t"/>
            <a:pathLst>
              <a:path extrusionOk="0" h="986" w="1347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>
            <p:ph idx="2" type="pic"/>
          </p:nvPr>
        </p:nvSpPr>
        <p:spPr>
          <a:xfrm>
            <a:off x="1006022" y="1874520"/>
            <a:ext cx="5193000" cy="29376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ês imagens com legenda">
  <p:cSld name="Três imagens com legenda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0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>
            <a:off x="762000" y="933449"/>
            <a:ext cx="5334001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>
            <p:ph idx="2" type="pic"/>
          </p:nvPr>
        </p:nvSpPr>
        <p:spPr>
          <a:xfrm>
            <a:off x="991888" y="1113022"/>
            <a:ext cx="4874100" cy="37503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/>
          <p:nvPr/>
        </p:nvSpPr>
        <p:spPr>
          <a:xfrm>
            <a:off x="6323873" y="967316"/>
            <a:ext cx="2990941" cy="193438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>
            <p:ph idx="3" type="pic"/>
          </p:nvPr>
        </p:nvSpPr>
        <p:spPr>
          <a:xfrm>
            <a:off x="6506025" y="1109743"/>
            <a:ext cx="2626500" cy="16494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028581" y="5919255"/>
            <a:ext cx="8104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6323873" y="3060954"/>
            <a:ext cx="2990941" cy="193438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>
            <p:ph idx="4" type="pic"/>
          </p:nvPr>
        </p:nvSpPr>
        <p:spPr>
          <a:xfrm>
            <a:off x="6506025" y="3203381"/>
            <a:ext cx="2626500" cy="16494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1028580" y="5305424"/>
            <a:ext cx="810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imagens com legendas">
  <p:cSld name="Duas imagens com legenda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0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/>
          <p:nvPr/>
        </p:nvSpPr>
        <p:spPr>
          <a:xfrm>
            <a:off x="762000" y="933449"/>
            <a:ext cx="4114801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>
            <p:ph idx="2" type="pic"/>
          </p:nvPr>
        </p:nvSpPr>
        <p:spPr>
          <a:xfrm>
            <a:off x="992435" y="1113022"/>
            <a:ext cx="3638400" cy="37503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8"/>
          <p:cNvSpPr/>
          <p:nvPr/>
        </p:nvSpPr>
        <p:spPr>
          <a:xfrm>
            <a:off x="5300133" y="933449"/>
            <a:ext cx="4114801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>
            <p:ph idx="3" type="pic"/>
          </p:nvPr>
        </p:nvSpPr>
        <p:spPr>
          <a:xfrm>
            <a:off x="5530568" y="1113022"/>
            <a:ext cx="3638400" cy="37503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1028581" y="5305425"/>
            <a:ext cx="3566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4" type="body"/>
          </p:nvPr>
        </p:nvSpPr>
        <p:spPr>
          <a:xfrm>
            <a:off x="5566714" y="5305425"/>
            <a:ext cx="3566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1524000" y="1825625"/>
            <a:ext cx="4389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6278880" y="1825625"/>
            <a:ext cx="4389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0" type="dt"/>
          </p:nvPr>
        </p:nvSpPr>
        <p:spPr>
          <a:xfrm>
            <a:off x="7010400" y="64928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1524000" y="1828799"/>
            <a:ext cx="4389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10"/>
          <p:cNvSpPr txBox="1"/>
          <p:nvPr>
            <p:ph idx="2" type="body"/>
          </p:nvPr>
        </p:nvSpPr>
        <p:spPr>
          <a:xfrm>
            <a:off x="1524000" y="2624666"/>
            <a:ext cx="43890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6278880" y="1828799"/>
            <a:ext cx="4389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10"/>
          <p:cNvSpPr txBox="1"/>
          <p:nvPr>
            <p:ph idx="4" type="body"/>
          </p:nvPr>
        </p:nvSpPr>
        <p:spPr>
          <a:xfrm>
            <a:off x="6278880" y="2624666"/>
            <a:ext cx="43890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"/>
          <p:cNvPicPr preferRelativeResize="0"/>
          <p:nvPr/>
        </p:nvPicPr>
        <p:blipFill rotWithShape="1">
          <a:blip r:embed="rId1">
            <a:alphaModFix/>
          </a:blip>
          <a:srcRect b="3000" l="524" r="524" t="511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"/>
          <p:cNvSpPr txBox="1"/>
          <p:nvPr>
            <p:ph idx="1" type="body"/>
          </p:nvPr>
        </p:nvSpPr>
        <p:spPr>
          <a:xfrm>
            <a:off x="1524000" y="1828800"/>
            <a:ext cx="9144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0" type="dt"/>
          </p:nvPr>
        </p:nvSpPr>
        <p:spPr>
          <a:xfrm>
            <a:off x="7010400" y="6416675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1" type="ftr"/>
          </p:nvPr>
        </p:nvSpPr>
        <p:spPr>
          <a:xfrm>
            <a:off x="2209800" y="6416675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2" type="sldNum"/>
          </p:nvPr>
        </p:nvSpPr>
        <p:spPr>
          <a:xfrm>
            <a:off x="8610600" y="6416675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ctrTitle"/>
          </p:nvPr>
        </p:nvSpPr>
        <p:spPr>
          <a:xfrm>
            <a:off x="838200" y="533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/>
              <a:t>Aprimorando o serviço de Informática na ONG:</a:t>
            </a:r>
            <a:endParaRPr b="0" i="0" sz="4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838200" y="2438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CCA Nossa Senhora de Fátima</a:t>
            </a:r>
            <a:endParaRPr b="0" i="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pt-BR">
                <a:solidFill>
                  <a:srgbClr val="C00000"/>
                </a:solidFill>
              </a:rPr>
              <a:t>Objetivo Geral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3352800" y="2438400"/>
            <a:ext cx="54864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pt-BR" sz="2040"/>
              <a:t>Aprimorar o desempenho da sala de informática para garantir que todos os computadores possam atender as atividades das crianças e adolescentes, criar uma rede local e um software que auxiliem no trabalho das funcionárias da Equipe Técnica Administrativa.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415480" y="1412776"/>
            <a:ext cx="41766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Conectar os computadores da Sala de Informática à Internet e organizar todo o seu cabeamento e efetuar uma formatação de forma que atividades envolvendo as máquinas possam ser realizadas no local.</a:t>
            </a:r>
            <a:endParaRPr/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1028580" y="5305424"/>
            <a:ext cx="810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2400"/>
              <a:buFont typeface="Times New Roman"/>
              <a:buNone/>
            </a:pPr>
            <a:r>
              <a:rPr lang="pt-BR">
                <a:solidFill>
                  <a:srgbClr val="A63121"/>
                </a:solidFill>
              </a:rPr>
              <a:t>Objetivos Específicos</a:t>
            </a:r>
            <a:endParaRPr b="0" i="0" sz="4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600056" y="1196752"/>
            <a:ext cx="23763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pt-BR" sz="14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uma rede que conecte todos os computadores encontrados no CCA nos quais aqueles que se encontrem na Sala de Atendimento, Sala dos Educadores e Escritório possam controlá-la.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6600056" y="3251088"/>
            <a:ext cx="23763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pt-BR" sz="14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 Software de banco de dados para que os prontuários possam ser cadastrados, consultados, alterados e arquivados proporcionando assim, mais conforto e eficiência às funcionárias.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524000" y="1828800"/>
            <a:ext cx="9144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O SFCV CCA Nossa Senhora de Fátima oferece atividades recreativas para crianças e adolescentes, trabalho esse que vem dando bons resultados. Porém, para os educadores que trabalham no serviço conseguirem aplicar efetivamente as atividades planejadas para os alunos, é necessário que todos os computadores da Sala de Informática e na Sala dos Educadores possuam bom funcionamento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12892" y="1448335"/>
            <a:ext cx="35661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 banco de dados do escritório irá agilizar o trabalho da Equipe Técnica Administrativa durante todos os processos que envolvem consultar, cadastrar ou arquivar prontuários, poupando tempo e papel.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4" type="body"/>
          </p:nvPr>
        </p:nvSpPr>
        <p:spPr>
          <a:xfrm>
            <a:off x="5588140" y="1448334"/>
            <a:ext cx="35661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Crianças e adolescentes poderão usufruir de uma ótima sala de informática para se divertir ou realizar atividades escolares, sem mais preocupações com os computadores.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>
            <p:ph idx="4294967295" type="title"/>
          </p:nvPr>
        </p:nvSpPr>
        <p:spPr>
          <a:xfrm>
            <a:off x="767408" y="4725144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pt-BR">
                <a:solidFill>
                  <a:srgbClr val="C00000"/>
                </a:solidFill>
              </a:rPr>
              <a:t>Hipóteses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524000" y="1828800"/>
            <a:ext cx="9144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Após a visita em que foram encontrados problemas que CCA Nossa de Fátima enfrenta, foram decididos os métodos que seriam usados para resolve-los. Foi considerado essencial: um banco de dados, a formatação de computadores e a criação da rede local para o CCA.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Este banco de dados que será criado para a administração do CCA utilizará o SGBD (Sistema Gerenciador de Banco de Dados) MySQL, que utiliza a linguagem SQL e possui ótimo desempenho e estabilidade. Sua programação será feita com a linguagem Java, bem flexível com seu vasto conjunto de bibliotecas - o que será importante para criar algo diferenciado e intuitivo.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03" r="1503" t="0"/>
          <a:stretch/>
        </p:blipFill>
        <p:spPr>
          <a:xfrm>
            <a:off x="992435" y="1113022"/>
            <a:ext cx="3638400" cy="375030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sp>
        <p:nvSpPr>
          <p:cNvPr id="252" name="Google Shape;252;p30"/>
          <p:cNvSpPr/>
          <p:nvPr>
            <p:ph idx="3" type="pic"/>
          </p:nvPr>
        </p:nvSpPr>
        <p:spPr>
          <a:xfrm>
            <a:off x="5556071" y="1106186"/>
            <a:ext cx="3638400" cy="375030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992436" y="5013176"/>
            <a:ext cx="37353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pt-BR" sz="1260"/>
              <a:t>Java é uma linguagem de programação orientada a objeto desenvolvida na década de 90 por uma equipe de programadores chefiada por James Gosling, na empresa Sun Microsystems. Diferentemente das linguagens convencionais, que são compiladas para código nativo, a linguagem Java é compilada para um bytecode que é executado por uma máquina virtual. Hoje Java é uma das linguagens de programação mais utilizadas no mundo e é propriedade da Oracle.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t/>
            </a:r>
            <a:endParaRPr sz="1260"/>
          </a:p>
        </p:txBody>
      </p:sp>
      <p:sp>
        <p:nvSpPr>
          <p:cNvPr id="254" name="Google Shape;254;p30"/>
          <p:cNvSpPr txBox="1"/>
          <p:nvPr>
            <p:ph idx="4" type="body"/>
          </p:nvPr>
        </p:nvSpPr>
        <p:spPr>
          <a:xfrm>
            <a:off x="5556071" y="5013176"/>
            <a:ext cx="37803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pt-BR" sz="1260"/>
              <a:t>O MySQL é um SGBDs (Sistema Gerenciador de Banco de Dados) que começou a ser desenvolvido em 1994 com Michael Widenius e David Axmark no comando do projeto. O MySQL tem um excelente desempenho, estabilidade e é compatível com diversas linguagens de programação para gerar uma interface gráfica, incluindo Java e Visual Basic. Outra vantagem é não exigir muito hardware da máquina em que opera e tem um fácil manuseio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t/>
            </a:r>
            <a:endParaRPr sz="1260"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071" y="2035681"/>
            <a:ext cx="36766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6023992" y="3149135"/>
            <a:ext cx="3699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4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9408368" y="5333355"/>
            <a:ext cx="2403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3200"/>
              <a:buFont typeface="Times New Roman"/>
              <a:buNone/>
            </a:pPr>
            <a:r>
              <a:rPr lang="pt-BR" sz="32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  <a:endParaRPr sz="4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pt-BR"/>
            </a:br>
            <a:r>
              <a:rPr lang="pt-BR"/>
              <a:t>Metodologia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4724400" y="1828800"/>
            <a:ext cx="59436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No caso das máquinas com defeitos de Hardware, a empresa que as doou, a Suprisul, será informada sobre qual falha que ocorre e a levará para a manutenção.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Desde 1993, a Suprisul é uma grande companhia do Brasil na área de soluções de TI, chegando a receber a certificação ISO 9001:2008 que reconhece em nível internacional sua qualidade. Com uma oferta de mais de 20 mil itens para locação, a Suprisul também faz doações para ONGs, incluindo o CCA Nossa Senhora de Fátima, porém ela impede que suas máquinas sejam abertas por terceiros e prefere que seu próprio pessoal faça qualquer manutenção, por questões de segurança.</a:t>
            </a:r>
            <a:endParaRPr/>
          </a:p>
          <a:p>
            <a:pPr indent="-12065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265" name="Google Shape;265;p31"/>
          <p:cNvSpPr txBox="1"/>
          <p:nvPr>
            <p:ph idx="2" type="body"/>
          </p:nvPr>
        </p:nvSpPr>
        <p:spPr>
          <a:xfrm>
            <a:off x="1523999" y="1828800"/>
            <a:ext cx="29262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287" y="3127052"/>
            <a:ext cx="2951792" cy="8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4724400" y="1828800"/>
            <a:ext cx="59436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Para a melhorar o funcionamento das máquinas elas serão formatadas com o sistema operacional que tem o melhor desempenho no hardware delas – o Windows XP – e contarão com o pacote Office 2003 – O Office padrão do XP – que poderá ser utilizado tanto pelos educadores quanto pelos usuários da sala de informática.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O Windows XP foi lançado em 25 de outubro de 2001 e é conhecido pela sua estabilidade, eficiência e leveza. Ele apresenta uma interface gráfica bem simples, mas é o suficiente para os usuários do CCA possam realizar suas atividades. </a:t>
            </a:r>
            <a:endParaRPr/>
          </a:p>
          <a:p>
            <a:pPr indent="-101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>
            <p:ph idx="2" type="body"/>
          </p:nvPr>
        </p:nvSpPr>
        <p:spPr>
          <a:xfrm>
            <a:off x="1523999" y="1828800"/>
            <a:ext cx="29262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477" y="1828800"/>
            <a:ext cx="2819125" cy="206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4724400" y="1828800"/>
            <a:ext cx="59436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pt-BR" sz="1850"/>
              <a:t>Lançado em 17 de novembro de 2003 pela Microsoft, Office 2003 é o ideal para o Windows XP, sendo o mais estável para o sistema operacional. Dele é possível destacar entre suas ferramentas mais famosas o Word, o Excel e o PowerPoint.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pt-BR" sz="1850"/>
              <a:t>Concluindo, os computadores de baixo desempenho serão formatados com o Windows XP e o Office 2003 será instalado neles, a Suprisul ficará responsável por problemas de hardware e o banco de dados será feito utilizando Java como linguagem de programação e MySQL como sistema gerenciador de banco de dados.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283" name="Google Shape;283;p33"/>
          <p:cNvSpPr txBox="1"/>
          <p:nvPr>
            <p:ph idx="2" type="body"/>
          </p:nvPr>
        </p:nvSpPr>
        <p:spPr>
          <a:xfrm>
            <a:off x="1523999" y="1828800"/>
            <a:ext cx="29262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987" y="1916832"/>
            <a:ext cx="3007629" cy="10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266" l="0" r="0" t="13274"/>
          <a:stretch/>
        </p:blipFill>
        <p:spPr>
          <a:xfrm>
            <a:off x="992435" y="1113022"/>
            <a:ext cx="3638400" cy="375030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pic>
        <p:nvPicPr>
          <p:cNvPr id="291" name="Google Shape;291;p3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0095" l="0" r="0" t="20095"/>
          <a:stretch/>
        </p:blipFill>
        <p:spPr>
          <a:xfrm>
            <a:off x="5530568" y="1113022"/>
            <a:ext cx="3638400" cy="375030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1028581" y="5305425"/>
            <a:ext cx="3566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Cadastro de Responsável</a:t>
            </a:r>
            <a:endParaRPr/>
          </a:p>
        </p:txBody>
      </p:sp>
      <p:sp>
        <p:nvSpPr>
          <p:cNvPr id="293" name="Google Shape;293;p34"/>
          <p:cNvSpPr txBox="1"/>
          <p:nvPr>
            <p:ph idx="4" type="body"/>
          </p:nvPr>
        </p:nvSpPr>
        <p:spPr>
          <a:xfrm>
            <a:off x="5566714" y="5305425"/>
            <a:ext cx="3566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Cadastro de Usuário</a:t>
            </a:r>
            <a:endParaRPr/>
          </a:p>
        </p:txBody>
      </p:sp>
      <p:sp>
        <p:nvSpPr>
          <p:cNvPr id="294" name="Google Shape;294;p34"/>
          <p:cNvSpPr txBox="1"/>
          <p:nvPr>
            <p:ph idx="4294967295" type="title"/>
          </p:nvPr>
        </p:nvSpPr>
        <p:spPr>
          <a:xfrm>
            <a:off x="9768408" y="4889619"/>
            <a:ext cx="24504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pt-BR">
                <a:solidFill>
                  <a:srgbClr val="C00000"/>
                </a:solidFill>
              </a:rPr>
              <a:t>Protótipos das Telas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/>
              <a:t>Integrantes do Grupo</a:t>
            </a:r>
            <a:endParaRPr b="0" i="0" sz="3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mudar imagens deste slide, selecione uma imagem e exclua-a. Em seguida, clique no botão Inserir Imagem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espaço reservado para inserir sua própria imagem.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524000" y="1828800"/>
            <a:ext cx="9144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Denilson Alves Santos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Denise Massako Oka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Gustavo Ferreira Pedroza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Patrick Henrique Godoi Barbosa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Vitor Francisco Lamounier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Wladimir de Souza Marques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pt-BR">
                <a:solidFill>
                  <a:srgbClr val="C00000"/>
                </a:solidFill>
              </a:rPr>
              <a:t>Resultados Esperados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3352800" y="2438400"/>
            <a:ext cx="54795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/>
              <a:t>É esperado que o Software de banco de dados agilize e facilite o cadastro, consulta ou alteração de informações por parte da Equipe Técnica Administrativa. Os usuários da sala de informática também terão mais conforto e serão mais eficazes ao realizar tarefas que envolvam os computadores.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pt-BR">
                <a:solidFill>
                  <a:srgbClr val="C00000"/>
                </a:solidFill>
              </a:rPr>
              <a:t>Conclusão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1524000" y="1828800"/>
            <a:ext cx="91440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Foi uma ótima experiência para nós participarmos deste trabalho de conclusão de curso em uma ONG como o CCA Nossa senhora de Fátima, descobrimos sua importância para a educação das crianças e adolescentes da região e também suas dificuldades durante esse processo.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Eles precisavam de nós e tínhamos os meios para atingir esse objetivo, além de que estamos a adquirir cada vez mais conhecimento sobre como utilizá-los. Com essa oportunidade pudemos colocar em prática o que aprendemos no curso tendo em vista a variedade de problemas, mas é por esse motivo que fizemos nosso trabalho com capricho.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/>
              <a:t>Tópicos da Apresentação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mudar imagens deste slide, selecione uma imagem e exclua-a. Em seguida, clique no botão Inserir Imagem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espaço reservado para inserir sua própria imagem.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1847528" y="1828800"/>
            <a:ext cx="8820600" cy="4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Apresentação do Cliente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Problematização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Objetivos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Justificativa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Hipóteses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Metodologia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Protótipos de Tela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Resultados Esperados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Conclusão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2400"/>
              <a:buFont typeface="Times New Roman"/>
              <a:buNone/>
            </a:pPr>
            <a: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do Cliente</a:t>
            </a:r>
            <a:b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400">
              <a:solidFill>
                <a:srgbClr val="A63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912" y="1628800"/>
            <a:ext cx="4869900" cy="34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idx="2" type="body"/>
          </p:nvPr>
        </p:nvSpPr>
        <p:spPr>
          <a:xfrm>
            <a:off x="1415480" y="1447800"/>
            <a:ext cx="30345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pt-BR" sz="1530"/>
              <a:t>Para desenvolver este trabalho de conclusão de curso, foi escolhida a ONG SCFV (Serviço de Convivência e Fortalecimento de Vinculo) CCA (Centro para Criança e Adolescente) Nossa Senhora de Fátima, que oferece atividades recreativas para 120 crianças e adolescentes, com idades entre 6 a 14 anos. </a:t>
            </a:r>
            <a:endParaRPr sz="1530"/>
          </a:p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pt-BR" sz="1530"/>
              <a:t>Inaugurada em 2001, atualmente conta com uma equipe de seis funcionárias: a gerente, Cleide de Oliveira G. Ferreira; sua assistente técnica, Flavia C. B. Lamounier; a orientadora sócio educativa, Thais Maria Barbosa; a cozinheira, Amara Garcia; e as agentes operacionais, Ana Lira e Gilzete Pessoa.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530"/>
          </a:p>
        </p:txBody>
      </p:sp>
      <p:sp>
        <p:nvSpPr>
          <p:cNvPr id="166" name="Google Shape;166;p19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mudar imagens deste slide, selecione uma imagem e exclua-a. Em seguida, clique no botão Inserir Imagem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espaço reservado para inserir sua própria imagem.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2400"/>
              <a:buFont typeface="Times New Roman"/>
              <a:buNone/>
            </a:pPr>
            <a: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Problematização</a:t>
            </a:r>
            <a:b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400">
              <a:solidFill>
                <a:srgbClr val="A63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352800" y="2438400"/>
            <a:ext cx="5486400" cy="1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br>
              <a:rPr lang="pt-BR" sz="1679"/>
            </a:br>
            <a:r>
              <a:rPr lang="pt-BR" sz="1679"/>
              <a:t>Durante a primeira visita do grupo ao CCA Nossa Senhora de Fátima foram encontrados diversos fatores que atrapalhavam o conforto das crianças, e até a eficiência no trabalho das funcionárias. No CCA existem quatro salas, que contém computadores e não existe uma rede local. Essas salas são: Sala de Atendimento, Sala dos Educadores, Sala de Informática e o Escritório Administrativo.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</p:txBody>
      </p:sp>
      <p:sp>
        <p:nvSpPr>
          <p:cNvPr id="174" name="Google Shape;174;p20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mudar imagens deste slide, selecione uma imagem e exclua-a. Em seguida, clique no botão Inserir Imagem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espaço reservado para inserir sua própria imagem.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2400"/>
              <a:buFont typeface="Times New Roman"/>
              <a:buNone/>
            </a:pPr>
            <a: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Problematização</a:t>
            </a:r>
            <a:b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400">
              <a:solidFill>
                <a:srgbClr val="A63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352800" y="2438400"/>
            <a:ext cx="54864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Não existe uma rede local no CCA que integre todos os computadores onde possam ser compartilhados arquivos ou haver um monitoramento das máquinas utilizadas pelas crianças e adolescentes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Na Sala de Atendimento existe um computador não conectado à internet, cujo monitor apresenta mau funcionamento.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500"/>
              <a:t>Na Sala dos Educadores há um computador que também está fora de rede, mas tem uma impressora conectada a ele, utilizada pelos orientadores socioeducativos (educadores).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21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mudar imagens deste slide, selecione uma imagem e exclua-a. Em seguida, clique no botão Inserir Imagem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espaço reservado para inserir sua própria imagem.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2400"/>
              <a:buFont typeface="Times New Roman"/>
              <a:buNone/>
            </a:pPr>
            <a: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Problematização</a:t>
            </a:r>
            <a:b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400">
              <a:solidFill>
                <a:srgbClr val="A63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010400" y="1628800"/>
            <a:ext cx="36576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pt-BR" sz="1665"/>
              <a:t>Na Sala de Informática foram encontrados mais de dez computadores -  sendo que alguns não funcionam ou possuem baixo desempenho; não há um método de monitoramento de seus usuários (crianças e adolescentes); o cabeamento, tanto de rede como de energia, estava desorganizado; diversas máquinas não contam com pacote Office; não estão identificadas de maneira fácil, tanto para encontrá-los fisicamente ou em uma rede local (ainda não existente). Os alunos precisam não conseguem realizar atividades escolares no local.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</p:txBody>
      </p:sp>
      <p:pic>
        <p:nvPicPr>
          <p:cNvPr id="190" name="Google Shape;190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299" l="0" r="0" t="12291"/>
          <a:stretch/>
        </p:blipFill>
        <p:spPr>
          <a:xfrm>
            <a:off x="1006022" y="1874520"/>
            <a:ext cx="5193000" cy="293760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mudar imagens deste slide, selecione uma imagem e exclua-a. Em seguida, clique no botão Inserir Imagem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espaço reservado para inserir sua própria imagem.</a:t>
            </a:r>
            <a:endParaRPr b="0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2400"/>
              <a:buFont typeface="Times New Roman"/>
              <a:buNone/>
            </a:pPr>
            <a: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Problematização</a:t>
            </a:r>
            <a:br>
              <a:rPr b="0" i="0" lang="pt-BR" sz="2400">
                <a:solidFill>
                  <a:srgbClr val="A63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400">
              <a:solidFill>
                <a:srgbClr val="A63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7010400" y="1628800"/>
            <a:ext cx="36576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pt-BR" sz="1665"/>
              <a:t>No Escritório Administrativo há um pequeno problema durante o compartilhamento de documentos entre os dois computadores (da gerente e assistente técnica); todas os educandos (crianças e adolescentes atendidos pelo serviço) possuem seus prontuários (fichas) cadastrados, consultados e alterados manualmente em mais de 120 folhas de papel; além de que todos os prontuários sem uso ativo continuam sendo guardados no arquivo morto (cadastros dos educandos que já atingiram o limite de idade), para consulta, se necessário.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</p:txBody>
      </p:sp>
      <p:sp>
        <p:nvSpPr>
          <p:cNvPr id="199" name="Google Shape;199;p23"/>
          <p:cNvSpPr/>
          <p:nvPr/>
        </p:nvSpPr>
        <p:spPr>
          <a:xfrm>
            <a:off x="12344400" y="152400"/>
            <a:ext cx="1404000" cy="6553200"/>
          </a:xfrm>
          <a:prstGeom prst="roundRect">
            <a:avLst>
              <a:gd fmla="val 9717" name="adj"/>
            </a:avLst>
          </a:pr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mudar imagens deste slide, selecione uma imagem e exclua-a. Em seguida, clique no botão Inserir Imagem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espaço reservado para inserir sua própria imagem.</a:t>
            </a:r>
            <a:endParaRPr b="0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299" l="0" r="0" t="12291"/>
          <a:stretch/>
        </p:blipFill>
        <p:spPr>
          <a:xfrm>
            <a:off x="1006022" y="1874520"/>
            <a:ext cx="5193000" cy="293760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3121"/>
              </a:buClr>
              <a:buSzPts val="4400"/>
              <a:buFont typeface="Times New Roman"/>
              <a:buNone/>
            </a:pPr>
            <a:r>
              <a:rPr lang="pt-BR">
                <a:solidFill>
                  <a:srgbClr val="A63121"/>
                </a:solidFill>
              </a:rPr>
              <a:t>Questão Orientadora</a:t>
            </a:r>
            <a:endParaRPr b="0" i="0" sz="4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352800" y="2438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pt-BR" sz="1860"/>
              <a:t>Como tornar mais ágil e eficaz o trabalho da Equipe Técnica Administrativa do serviço e melhorar o atendimento das crianças e adolescentes, quanto à utilização dos computadores do CCA?</a:t>
            </a:r>
            <a:endParaRPr sz="1860"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migos das crianças 16x9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