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Clique para editar o formato do texto do título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50505"/>
                </a:solidFill>
                <a:latin typeface="Arial"/>
              </a:rPr>
              <a:t>Clique para editar o formato do texto da estrutura de tópicos</a:t>
            </a:r>
            <a:endParaRPr b="0" lang="pt-BR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050505"/>
                </a:solidFill>
                <a:latin typeface="Arial"/>
              </a:rPr>
              <a:t>2.º nível da estrutura de tópicos</a:t>
            </a:r>
            <a:endParaRPr b="0" lang="pt-BR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50505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50505"/>
                </a:solidFill>
                <a:latin typeface="Arial"/>
              </a:rPr>
              <a:t>4.º nível da estrutura de tópicos</a:t>
            </a:r>
            <a:endParaRPr b="0" lang="pt-BR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50505"/>
                </a:solidFill>
                <a:latin typeface="Arial"/>
              </a:rPr>
              <a:t>5.º nível da estrutura de tópicos</a:t>
            </a:r>
            <a:endParaRPr b="0" lang="pt-BR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50505"/>
                </a:solidFill>
                <a:latin typeface="Arial"/>
              </a:rPr>
              <a:t>6.º nível da estrutura de tópicos</a:t>
            </a:r>
            <a:endParaRPr b="0" lang="pt-BR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50505"/>
                </a:solidFill>
                <a:latin typeface="Arial"/>
              </a:rPr>
              <a:t>7.º nível da estrutura de tópicos</a:t>
            </a:r>
            <a:endParaRPr b="0" lang="pt-BR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0634015-1304-4DF8-816A-E3F80948A258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cxnSp>
        <p:nvCxnSpPr>
          <p:cNvPr id="5" name=""/>
          <p:cNvCxnSpPr/>
          <p:nvPr/>
        </p:nvCxnSpPr>
        <p:spPr>
          <a:xfrm>
            <a:off x="540000" y="306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" name=""/>
          <p:cNvCxnSpPr/>
          <p:nvPr/>
        </p:nvCxnSpPr>
        <p:spPr>
          <a:xfrm>
            <a:off x="720000" y="48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" name=""/>
          <p:cNvCxnSpPr/>
          <p:nvPr/>
        </p:nvCxnSpPr>
        <p:spPr>
          <a:xfrm>
            <a:off x="864000" y="702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/>
          <p:nvPr/>
        </p:nvCxnSpPr>
        <p:spPr>
          <a:xfrm>
            <a:off x="720000" y="12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9" name=""/>
          <p:cNvCxnSpPr/>
          <p:nvPr/>
        </p:nvCxnSpPr>
        <p:spPr>
          <a:xfrm>
            <a:off x="864000" y="954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" name=""/>
          <p:cNvCxnSpPr/>
          <p:nvPr/>
        </p:nvCxnSpPr>
        <p:spPr>
          <a:xfrm flipH="1">
            <a:off x="540000" y="1350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/>
          <p:nvPr/>
        </p:nvCxnSpPr>
        <p:spPr>
          <a:xfrm flipH="1">
            <a:off x="720000" y="117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" name=""/>
          <p:cNvCxnSpPr/>
          <p:nvPr/>
        </p:nvCxnSpPr>
        <p:spPr>
          <a:xfrm flipH="1">
            <a:off x="720000" y="153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" name=""/>
          <p:cNvCxnSpPr/>
          <p:nvPr/>
        </p:nvCxnSpPr>
        <p:spPr>
          <a:xfrm flipH="1">
            <a:off x="864000" y="1746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/>
          <p:nvPr/>
        </p:nvCxnSpPr>
        <p:spPr>
          <a:xfrm flipH="1">
            <a:off x="864000" y="1998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" name=""/>
          <p:cNvCxnSpPr/>
          <p:nvPr/>
        </p:nvCxnSpPr>
        <p:spPr>
          <a:xfrm>
            <a:off x="540000" y="2394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" name=""/>
          <p:cNvCxnSpPr/>
          <p:nvPr/>
        </p:nvCxnSpPr>
        <p:spPr>
          <a:xfrm>
            <a:off x="720000" y="2214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/>
          <p:nvPr/>
        </p:nvCxnSpPr>
        <p:spPr>
          <a:xfrm>
            <a:off x="720000" y="2583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" name=""/>
          <p:cNvCxnSpPr/>
          <p:nvPr/>
        </p:nvCxnSpPr>
        <p:spPr>
          <a:xfrm>
            <a:off x="864000" y="2799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" name=""/>
          <p:cNvCxnSpPr/>
          <p:nvPr/>
        </p:nvCxnSpPr>
        <p:spPr>
          <a:xfrm>
            <a:off x="864000" y="3051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/>
          <p:nvPr/>
        </p:nvCxnSpPr>
        <p:spPr>
          <a:xfrm flipH="1">
            <a:off x="540000" y="3447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1" name=""/>
          <p:cNvCxnSpPr/>
          <p:nvPr/>
        </p:nvCxnSpPr>
        <p:spPr>
          <a:xfrm flipH="1">
            <a:off x="738720" y="3267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" name=""/>
          <p:cNvCxnSpPr/>
          <p:nvPr/>
        </p:nvCxnSpPr>
        <p:spPr>
          <a:xfrm flipH="1">
            <a:off x="729360" y="3636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/>
          <p:nvPr/>
        </p:nvCxnSpPr>
        <p:spPr>
          <a:xfrm flipH="1">
            <a:off x="873360" y="3852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" name=""/>
          <p:cNvCxnSpPr/>
          <p:nvPr/>
        </p:nvCxnSpPr>
        <p:spPr>
          <a:xfrm flipH="1">
            <a:off x="873360" y="4104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" name=""/>
          <p:cNvCxnSpPr/>
          <p:nvPr/>
        </p:nvCxnSpPr>
        <p:spPr>
          <a:xfrm>
            <a:off x="549360" y="4500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/>
          <p:nvPr/>
        </p:nvCxnSpPr>
        <p:spPr>
          <a:xfrm>
            <a:off x="729360" y="432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" name=""/>
          <p:cNvCxnSpPr/>
          <p:nvPr/>
        </p:nvCxnSpPr>
        <p:spPr>
          <a:xfrm>
            <a:off x="729360" y="468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" name=""/>
          <p:cNvCxnSpPr/>
          <p:nvPr/>
        </p:nvCxnSpPr>
        <p:spPr>
          <a:xfrm>
            <a:off x="873360" y="4896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/>
          <p:nvPr/>
        </p:nvCxnSpPr>
        <p:spPr>
          <a:xfrm>
            <a:off x="873360" y="5148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" name=""/>
          <p:cNvCxnSpPr/>
          <p:nvPr/>
        </p:nvCxnSpPr>
        <p:spPr>
          <a:xfrm flipH="1">
            <a:off x="549360" y="5544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" name=""/>
          <p:cNvCxnSpPr/>
          <p:nvPr/>
        </p:nvCxnSpPr>
        <p:spPr>
          <a:xfrm flipH="1">
            <a:off x="729360" y="5364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ZCj2wuKBBu4" TargetMode="External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latin typeface="Times New Roman"/>
              </a:rPr>
              <a:t>Aluno: Denício Fritzke</a:t>
            </a:r>
            <a:endParaRPr b="0" lang="pt-BR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620000" y="2124000"/>
            <a:ext cx="8100000" cy="29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- Específico</a:t>
            </a:r>
            <a:endParaRPr b="0" lang="pt-BR" sz="3200" spc="-1" strike="noStrike">
              <a:latin typeface="Times New Roman"/>
            </a:endParaRPr>
          </a:p>
          <a:p>
            <a:r>
              <a:rPr b="0" lang="pt-BR" sz="3200" spc="-1" strike="noStrike">
                <a:latin typeface="Times New Roman"/>
              </a:rPr>
              <a:t>- Armazenar o relacionamento (Aresta) entre a informação (Vértice)</a:t>
            </a:r>
            <a:endParaRPr b="0" lang="pt-BR" sz="3200" spc="-1" strike="noStrike">
              <a:latin typeface="Times New Roman"/>
            </a:endParaRPr>
          </a:p>
          <a:p>
            <a:r>
              <a:rPr b="0" lang="pt-BR" sz="3200" spc="-1" strike="noStrike">
                <a:latin typeface="Times New Roman"/>
              </a:rPr>
              <a:t>- Melhor navegação entre o relacionamento e a informação</a:t>
            </a:r>
            <a:endParaRPr b="0" lang="pt-BR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push dir="d"/>
      </p:transition>
    </mc:Choice>
    <mc:Fallback>
      <p:transition spd="slow">
        <p:push dir="d"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620000" y="1741680"/>
            <a:ext cx="7560000" cy="270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- API’s de grafos abertos</a:t>
            </a:r>
            <a:endParaRPr b="0" lang="pt-BR" sz="3200" spc="-1" strike="noStrike">
              <a:latin typeface="Times New Roman"/>
            </a:endParaRPr>
          </a:p>
          <a:p>
            <a:r>
              <a:rPr b="0" lang="pt-BR" sz="3200" spc="-1" strike="noStrike">
                <a:latin typeface="Times New Roman"/>
              </a:rPr>
              <a:t>- Alta performance e escalabilidade</a:t>
            </a:r>
            <a:endParaRPr b="0" lang="pt-BR" sz="3200" spc="-1" strike="noStrike">
              <a:latin typeface="Times New Roman"/>
            </a:endParaRPr>
          </a:p>
          <a:p>
            <a:r>
              <a:rPr b="0" lang="pt-BR" sz="3200" spc="-1" strike="noStrike">
                <a:latin typeface="Times New Roman"/>
              </a:rPr>
              <a:t>- Alta disponibilidade e resiliência</a:t>
            </a:r>
            <a:endParaRPr b="0" lang="pt-BR" sz="3200" spc="-1" strike="noStrike">
              <a:latin typeface="Times New Roman"/>
            </a:endParaRPr>
          </a:p>
          <a:p>
            <a:r>
              <a:rPr b="0" lang="pt-BR" sz="3200" spc="-1" strike="noStrike">
                <a:latin typeface="Times New Roman"/>
              </a:rPr>
              <a:t>- Altamente seguro</a:t>
            </a:r>
            <a:endParaRPr b="0" lang="pt-BR" sz="3200" spc="-1" strike="noStrike">
              <a:latin typeface="Times New Roman"/>
            </a:endParaRPr>
          </a:p>
          <a:p>
            <a:r>
              <a:rPr b="0" lang="pt-BR" sz="3200" spc="-1" strike="noStrike">
                <a:latin typeface="Times New Roman"/>
              </a:rPr>
              <a:t>- Totalmente gerenciado</a:t>
            </a:r>
            <a:endParaRPr b="0" lang="pt-BR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API’s de grafos abertos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620000" y="2723400"/>
            <a:ext cx="7740000" cy="141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pc="-1" strike="noStrike">
                <a:latin typeface="Times New Roman"/>
              </a:rPr>
              <a:t>- Modelo Property Graph - Apache TinkerPop Gremlin</a:t>
            </a:r>
            <a:endParaRPr b="0" lang="pt-BR" sz="2600" spc="-1" strike="noStrike">
              <a:latin typeface="Times New Roman"/>
            </a:endParaRPr>
          </a:p>
          <a:p>
            <a:r>
              <a:rPr b="0" lang="pt-BR" sz="2600" spc="-1" strike="noStrike">
                <a:latin typeface="Times New Roman"/>
              </a:rPr>
              <a:t>- Modelo RDF (</a:t>
            </a:r>
            <a:r>
              <a:rPr b="0" lang="pt-BR" sz="2600" spc="-1" strike="noStrike">
                <a:latin typeface="Times New Roman"/>
              </a:rPr>
              <a:t>Resource Description Framework) padrão W3C - SPARQL</a:t>
            </a:r>
            <a:endParaRPr b="0" lang="pt-BR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strips dir="ld"/>
      </p:transition>
    </mc:Choice>
    <mc:Fallback>
      <p:transition spd="slow">
        <p:strips dir="ld"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Alta performance e escalabilidade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620000" y="2723400"/>
            <a:ext cx="7740000" cy="141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pc="-1" strike="noStrike">
                <a:latin typeface="Times New Roman"/>
              </a:rPr>
              <a:t>- Suporte até 15 réplicas de leitura de baixa latência</a:t>
            </a:r>
            <a:endParaRPr b="0" lang="pt-BR" sz="2600" spc="-1" strike="noStrike">
              <a:latin typeface="Times New Roman"/>
            </a:endParaRPr>
          </a:p>
          <a:p>
            <a:r>
              <a:rPr b="0" lang="pt-BR" sz="2600" spc="-1" strike="noStrike">
                <a:latin typeface="Times New Roman"/>
              </a:rPr>
              <a:t>- 3 zonas de disponibilidade</a:t>
            </a:r>
            <a:endParaRPr b="0" lang="pt-BR" sz="2600" spc="-1" strike="noStrike">
              <a:latin typeface="Times New Roman"/>
            </a:endParaRPr>
          </a:p>
          <a:p>
            <a:r>
              <a:rPr b="0" lang="pt-BR" sz="2600" spc="-1" strike="noStrike">
                <a:latin typeface="Times New Roman"/>
              </a:rPr>
              <a:t>- Capaz de executar 100 mil consultas por segundo</a:t>
            </a:r>
            <a:endParaRPr b="0" lang="pt-BR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strips dir="ld"/>
      </p:transition>
    </mc:Choice>
    <mc:Fallback>
      <p:transition spd="slow">
        <p:strips dir="ld"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Alta disponibilidade e resiliência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620000" y="2474280"/>
            <a:ext cx="7740000" cy="191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pc="-1" strike="noStrike">
                <a:latin typeface="Times New Roman"/>
              </a:rPr>
              <a:t>- D</a:t>
            </a:r>
            <a:r>
              <a:rPr b="0" lang="pt-BR" sz="3200" spc="-1" strike="noStrike">
                <a:latin typeface="Times New Roman"/>
              </a:rPr>
              <a:t>isponibilidade superior a 99,99%</a:t>
            </a:r>
            <a:endParaRPr b="0" lang="pt-BR" sz="3200" spc="-1" strike="noStrike">
              <a:latin typeface="Times New Roman"/>
            </a:endParaRPr>
          </a:p>
          <a:p>
            <a:r>
              <a:rPr b="0" lang="pt-BR" sz="2600" spc="-1" strike="noStrike">
                <a:latin typeface="Times New Roman"/>
              </a:rPr>
              <a:t>- Compatível com ACID (atomicidade, consistência, isolamento, resiliência)</a:t>
            </a:r>
            <a:endParaRPr b="0" lang="pt-BR" sz="2600" spc="-1" strike="noStrike">
              <a:latin typeface="Times New Roman"/>
            </a:endParaRPr>
          </a:p>
          <a:p>
            <a:r>
              <a:rPr b="0" lang="pt-BR" sz="2600" spc="-1" strike="noStrike">
                <a:latin typeface="Times New Roman"/>
              </a:rPr>
              <a:t>- Backup contínuo de dados para o Amazon S3</a:t>
            </a:r>
            <a:endParaRPr b="0" lang="pt-BR" sz="2600" spc="-1" strike="noStrike">
              <a:latin typeface="Times New Roman"/>
            </a:endParaRPr>
          </a:p>
          <a:p>
            <a:r>
              <a:rPr b="0" lang="pt-BR" sz="2600" spc="-1" strike="noStrike">
                <a:latin typeface="Times New Roman"/>
              </a:rPr>
              <a:t>- Recuperação de forma transparente de falhas</a:t>
            </a:r>
            <a:endParaRPr b="0" lang="pt-BR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strips dir="ld"/>
      </p:transition>
    </mc:Choice>
    <mc:Fallback>
      <p:transition spd="slow">
        <p:strips dir="ld"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Altamente seguro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620000" y="2334240"/>
            <a:ext cx="7740000" cy="21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pc="-1" strike="noStrike">
                <a:latin typeface="Times New Roman"/>
              </a:rPr>
              <a:t>- Vários níveis de segurança</a:t>
            </a:r>
            <a:endParaRPr b="0" lang="pt-BR" sz="2600" spc="-1" strike="noStrike">
              <a:latin typeface="Times New Roman"/>
            </a:endParaRPr>
          </a:p>
          <a:p>
            <a:r>
              <a:rPr b="0" lang="pt-BR" sz="2600" spc="-1" strike="noStrike">
                <a:latin typeface="Times New Roman"/>
              </a:rPr>
              <a:t>- Amazon VPC</a:t>
            </a:r>
            <a:endParaRPr b="0" lang="pt-BR" sz="2600" spc="-1" strike="noStrike">
              <a:latin typeface="Times New Roman"/>
            </a:endParaRPr>
          </a:p>
          <a:p>
            <a:r>
              <a:rPr b="0" lang="pt-BR" sz="2600" spc="-1" strike="noStrike">
                <a:latin typeface="Times New Roman"/>
              </a:rPr>
              <a:t>- Autenticação IAM</a:t>
            </a:r>
            <a:endParaRPr b="0" lang="pt-BR" sz="2600" spc="-1" strike="noStrike">
              <a:latin typeface="Times New Roman"/>
            </a:endParaRPr>
          </a:p>
          <a:p>
            <a:r>
              <a:rPr b="0" lang="pt-BR" sz="2600" spc="-1" strike="noStrike">
                <a:latin typeface="Times New Roman"/>
              </a:rPr>
              <a:t>- HTTPS criptografadas</a:t>
            </a:r>
            <a:endParaRPr b="0" lang="pt-BR" sz="2600" spc="-1" strike="noStrike">
              <a:latin typeface="Times New Roman"/>
            </a:endParaRPr>
          </a:p>
          <a:p>
            <a:r>
              <a:rPr b="0" lang="pt-BR" sz="2600" spc="-1" strike="noStrike">
                <a:latin typeface="Times New Roman"/>
              </a:rPr>
              <a:t>- Criptografia por meio do AWS Key Management Service (KMS)</a:t>
            </a:r>
            <a:endParaRPr b="0" lang="pt-BR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strips dir="ld"/>
      </p:transition>
    </mc:Choice>
    <mc:Fallback>
      <p:transition spd="slow">
        <p:strips dir="ld"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Totalmente gerenciado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605240" y="2460960"/>
            <a:ext cx="7740000" cy="141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pc="-1" strike="noStrike">
                <a:latin typeface="Times New Roman"/>
              </a:rPr>
              <a:t>- Monitoramento e backup automático Amazon S3</a:t>
            </a:r>
            <a:endParaRPr b="0" lang="pt-BR" sz="2600" spc="-1" strike="noStrike">
              <a:latin typeface="Times New Roman"/>
            </a:endParaRPr>
          </a:p>
          <a:p>
            <a:r>
              <a:rPr b="0" lang="pt-BR" sz="2600" spc="-1" strike="noStrike">
                <a:latin typeface="Times New Roman"/>
              </a:rPr>
              <a:t>- Performance monitorada pelo Amazon CloudWatch</a:t>
            </a:r>
            <a:endParaRPr b="0" lang="pt-BR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strips dir="ld"/>
      </p:transition>
    </mc:Choice>
    <mc:Fallback>
      <p:transition spd="slow">
        <p:strips dir="ld"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Uso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620000" y="2088000"/>
            <a:ext cx="576000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- Redes sociais</a:t>
            </a:r>
            <a:endParaRPr b="0" lang="pt-BR" sz="3200" spc="-1" strike="noStrike">
              <a:latin typeface="Times New Roman"/>
            </a:endParaRPr>
          </a:p>
          <a:p>
            <a:r>
              <a:rPr b="0" lang="pt-BR" sz="3200" spc="-1" strike="noStrike">
                <a:latin typeface="Times New Roman"/>
              </a:rPr>
              <a:t>- Mecanismos de recomendação</a:t>
            </a:r>
            <a:endParaRPr b="0" lang="pt-BR" sz="3200" spc="-1" strike="noStrike">
              <a:latin typeface="Times New Roman"/>
            </a:endParaRPr>
          </a:p>
          <a:p>
            <a:r>
              <a:rPr b="0" lang="pt-BR" sz="3200" spc="-1" strike="noStrike">
                <a:latin typeface="Times New Roman"/>
              </a:rPr>
              <a:t>- Detecção de fraudes</a:t>
            </a:r>
            <a:endParaRPr b="0" lang="pt-BR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Rede social</a:t>
            </a:r>
            <a:endParaRPr b="0" lang="pt-BR" sz="3200" spc="-1" strike="noStrike">
              <a:latin typeface="Times New Roman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528000" y="1925640"/>
            <a:ext cx="4032000" cy="3402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Rede social</a:t>
            </a:r>
            <a:endParaRPr b="0" lang="pt-BR" sz="3200" spc="-1" strike="noStrike">
              <a:latin typeface="Times New Roman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528000" y="1925640"/>
            <a:ext cx="4032000" cy="3402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- É um serviço da Amazon</a:t>
            </a:r>
            <a:endParaRPr b="0" lang="pt-BR" sz="3200" spc="-1" strike="noStrike">
              <a:latin typeface="Times New Roman"/>
            </a:endParaRPr>
          </a:p>
          <a:p>
            <a:r>
              <a:rPr b="0" lang="pt-BR" sz="3200" spc="-1" strike="noStrike">
                <a:latin typeface="Times New Roman"/>
              </a:rPr>
              <a:t>- NoSQL</a:t>
            </a:r>
            <a:endParaRPr b="0" lang="pt-BR" sz="3200" spc="-1" strike="noStrike">
              <a:latin typeface="Times New Roman"/>
            </a:endParaRPr>
          </a:p>
          <a:p>
            <a:r>
              <a:rPr b="0" lang="pt-BR" sz="3200" spc="-1" strike="noStrike">
                <a:latin typeface="Times New Roman"/>
              </a:rPr>
              <a:t>- Baseado em grafos</a:t>
            </a:r>
            <a:endParaRPr b="0" lang="pt-BR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Rede social</a:t>
            </a:r>
            <a:endParaRPr b="0" lang="pt-BR" sz="3200" spc="-1" strike="noStrike">
              <a:latin typeface="Times New Roman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 rot="17400">
            <a:off x="4332960" y="1810080"/>
            <a:ext cx="4097520" cy="3219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Clientes</a:t>
            </a:r>
            <a:endParaRPr b="0" lang="pt-BR" sz="3200" spc="-1" strike="noStrike">
              <a:latin typeface="Times New Roman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800000" y="1980000"/>
            <a:ext cx="7200000" cy="324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Para de ser chato e mostra uns vídeos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807560" y="2681280"/>
            <a:ext cx="7012440" cy="5587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2400" spc="-1" strike="noStrike">
                <a:latin typeface="Times New Roman"/>
                <a:hlinkClick r:id="rId1"/>
              </a:rPr>
              <a:t>Nike: A Social Graph at Scale with Amazon Neptune</a:t>
            </a:r>
            <a:endParaRPr b="0" lang="pt-B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Mãos a obra</a:t>
            </a:r>
            <a:endParaRPr b="0" lang="pt-BR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O que é um grafo?</a:t>
            </a:r>
            <a:endParaRPr b="0" lang="pt-BR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O que é um grafo?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620000" y="2124000"/>
            <a:ext cx="8100000" cy="14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É uma estrutura de dados formada por um conjunto, não vazio, de nós (Vértices) ligados, ou não, por um conjunto linhas (Arestas)</a:t>
            </a:r>
            <a:endParaRPr b="0" lang="pt-BR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newsflash/>
      </p:transition>
    </mc:Choice>
    <mc:Fallback>
      <p:transition spd="slow">
        <p:newsflash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O que é um grafo?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620000" y="2124000"/>
            <a:ext cx="810000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Conjunto de Vértices: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620000" y="2906280"/>
            <a:ext cx="342000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pc="-1" strike="noStrike">
                <a:latin typeface="Times New Roman"/>
              </a:rPr>
              <a:t>V = {A, B, C, D, E, F}</a:t>
            </a:r>
            <a:endParaRPr b="0" lang="pt-BR" sz="2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O que é um grafo?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620000" y="2124000"/>
            <a:ext cx="396000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Conjunto de Vértices: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620000" y="2906280"/>
            <a:ext cx="342000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pc="-1" strike="noStrike">
                <a:latin typeface="Times New Roman"/>
              </a:rPr>
              <a:t>V = {A, B, C, D, E, F}</a:t>
            </a:r>
            <a:endParaRPr b="0" lang="pt-BR" sz="2600" spc="-1" strike="noStrike">
              <a:latin typeface="Times New Roman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120000" y="1980000"/>
            <a:ext cx="3276360" cy="3332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>
        <p:strips dir="ld"/>
      </p:transition>
    </mc:Choice>
    <mc:Fallback>
      <p:transition spd="slow">
        <p:strips dir="ld"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O que é um grafo?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620000" y="2124000"/>
            <a:ext cx="396000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Conjunto de Arestas: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620000" y="2723400"/>
            <a:ext cx="4320000" cy="141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pc="-1" strike="noStrike">
                <a:latin typeface="Times New Roman"/>
              </a:rPr>
              <a:t>A = {(A, A), (A,B), (A, C), (B, D), (B, E), (C, E), (D, F)}</a:t>
            </a:r>
            <a:endParaRPr b="0" lang="pt-BR" sz="2600" spc="-1" strike="noStrike">
              <a:latin typeface="Times New Roman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6120000" y="1980000"/>
            <a:ext cx="3276360" cy="3332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O que é um grafo?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620000" y="2124000"/>
            <a:ext cx="396000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Conjunto de Arestas: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620000" y="2723400"/>
            <a:ext cx="4320000" cy="141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pc="-1" strike="noStrike">
                <a:latin typeface="Times New Roman"/>
              </a:rPr>
              <a:t>A = {(A, A), (A,B), (A, C), (B, D), (B, E), (C, E), (D, F)}</a:t>
            </a:r>
            <a:endParaRPr b="0" lang="pt-BR" sz="2600" spc="-1" strike="noStrike">
              <a:latin typeface="Times New Roman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120000" y="1980000"/>
            <a:ext cx="3276360" cy="3332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>
        <p:strips dir="ld"/>
      </p:transition>
    </mc:Choice>
    <mc:Fallback>
      <p:transition spd="slow">
        <p:strips dir="ld"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8000">
              <a:srgbClr val="ffffff"/>
            </a:gs>
            <a:gs pos="100000">
              <a:srgbClr val="ff8000"/>
            </a:gs>
          </a:gsLst>
          <a:lin ang="1608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pt-BR" sz="3300" spc="-1" strike="noStrike">
                <a:solidFill>
                  <a:srgbClr val="050505"/>
                </a:solidFill>
                <a:latin typeface="Times New Roman"/>
              </a:rPr>
              <a:t>AWS Neptune</a:t>
            </a:r>
            <a:endParaRPr b="0" lang="pt-B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620000" y="1368000"/>
            <a:ext cx="81000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O que é um grafo?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620000" y="2124000"/>
            <a:ext cx="396000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Times New Roman"/>
              </a:rPr>
              <a:t>Expressão:</a:t>
            </a:r>
            <a:endParaRPr b="0" lang="pt-BR" sz="3200" spc="-1" strike="noStrike"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620000" y="2723400"/>
            <a:ext cx="41400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V = {</a:t>
            </a:r>
            <a:r>
              <a:rPr b="0" lang="pt-BR" sz="2600" spc="-1" strike="noStrike">
                <a:solidFill>
                  <a:srgbClr val="c9211e"/>
                </a:solidFill>
                <a:latin typeface="Times New Roman"/>
              </a:rPr>
              <a:t>A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pt-BR" sz="2600" spc="-1" strike="noStrike">
                <a:solidFill>
                  <a:srgbClr val="c9211e"/>
                </a:solidFill>
                <a:latin typeface="Times New Roman"/>
              </a:rPr>
              <a:t> B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pt-BR" sz="2600" spc="-1" strike="noStrike">
                <a:solidFill>
                  <a:srgbClr val="c9211e"/>
                </a:solidFill>
                <a:latin typeface="Times New Roman"/>
              </a:rPr>
              <a:t> C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pt-BR" sz="2600" spc="-1" strike="noStrike">
                <a:solidFill>
                  <a:srgbClr val="c9211e"/>
                </a:solidFill>
                <a:latin typeface="Times New Roman"/>
              </a:rPr>
              <a:t> D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pt-BR" sz="2600" spc="-1" strike="noStrike">
                <a:solidFill>
                  <a:srgbClr val="c9211e"/>
                </a:solidFill>
                <a:latin typeface="Times New Roman"/>
              </a:rPr>
              <a:t> E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pt-BR" sz="2600" spc="-1" strike="noStrike">
                <a:solidFill>
                  <a:srgbClr val="c9211e"/>
                </a:solidFill>
                <a:latin typeface="Times New Roman"/>
              </a:rPr>
              <a:t> F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pt-BR" sz="2600" spc="-1" strike="noStrike">
              <a:latin typeface="Times New Roman"/>
            </a:endParaRPr>
          </a:p>
          <a:p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A = {</a:t>
            </a:r>
            <a:r>
              <a:rPr b="0" lang="pt-BR" sz="2600" spc="-1" strike="noStrike">
                <a:solidFill>
                  <a:srgbClr val="00a933"/>
                </a:solidFill>
                <a:latin typeface="Times New Roman"/>
              </a:rPr>
              <a:t>(A, A)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pt-BR" sz="2600" spc="-1" strike="noStrike">
                <a:solidFill>
                  <a:srgbClr val="00a933"/>
                </a:solidFill>
                <a:latin typeface="Times New Roman"/>
              </a:rPr>
              <a:t> (A,B)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pt-BR" sz="2600" spc="-1" strike="noStrike">
                <a:solidFill>
                  <a:srgbClr val="00a933"/>
                </a:solidFill>
                <a:latin typeface="Times New Roman"/>
              </a:rPr>
              <a:t> (A, C)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pt-BR" sz="2600" spc="-1" strike="noStrike">
                <a:solidFill>
                  <a:srgbClr val="00a933"/>
                </a:solidFill>
                <a:latin typeface="Times New Roman"/>
              </a:rPr>
              <a:t> (B, D)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pt-BR" sz="2600" spc="-1" strike="noStrike">
                <a:solidFill>
                  <a:srgbClr val="00a933"/>
                </a:solidFill>
                <a:latin typeface="Times New Roman"/>
              </a:rPr>
              <a:t> (B, E)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pt-BR" sz="2600" spc="-1" strike="noStrike">
                <a:solidFill>
                  <a:srgbClr val="00a933"/>
                </a:solidFill>
                <a:latin typeface="Times New Roman"/>
              </a:rPr>
              <a:t> (C, E)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pt-BR" sz="2600" spc="-1" strike="noStrike">
                <a:solidFill>
                  <a:srgbClr val="00a933"/>
                </a:solidFill>
                <a:latin typeface="Times New Roman"/>
              </a:rPr>
              <a:t> (D, F)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pt-BR" sz="2600" spc="-1" strike="noStrike">
              <a:latin typeface="Times New Roman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6120000" y="1980000"/>
            <a:ext cx="3276360" cy="3332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2021-04-29T18:46:32Z</dcterms:created>
  <dc:creator/>
  <dc:description/>
  <dc:language>pt-BR</dc:language>
  <cp:lastModifiedBy/>
  <dcterms:modified xsi:type="dcterms:W3CDTF">2021-05-05T19:59:20Z</dcterms:modified>
  <cp:revision>30</cp:revision>
  <dc:subject/>
  <dc:title>DNA</dc:title>
</cp:coreProperties>
</file>