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71" r:id="rId3"/>
    <p:sldId id="272" r:id="rId4"/>
    <p:sldId id="267" r:id="rId5"/>
    <p:sldId id="261" r:id="rId6"/>
    <p:sldId id="262" r:id="rId7"/>
    <p:sldId id="263" r:id="rId8"/>
    <p:sldId id="27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7D324-5B5E-4D9D-ABC4-0AEA9C5DB8F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363BE-41C1-47A1-BC69-53DA85098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68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legend, clarify the significant values on the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363BE-41C1-47A1-BC69-53DA850987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56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legend, clarify the significant values on the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363BE-41C1-47A1-BC69-53DA850987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2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9E73-2B3F-417E-8699-2405098C0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D470F-DE50-4942-A4A9-5DDA7B8DA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DDD9B-EC29-46DC-917E-2C75134B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A320-9372-4C3D-9B2D-E92B977FCB3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2AC65-838E-4A49-94EC-7E95855D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69773-76B2-4F45-99F8-6159C3D5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3F44-03C2-49A7-BC1D-A93F4FD0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5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2DE7-2280-4291-9CC8-775452F3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FE942-94D3-4244-AADD-ACBD3B59E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0A19B-1040-41AF-8567-24F1A3F4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A320-9372-4C3D-9B2D-E92B977FCB3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35474-D042-4A92-8346-4BE7CFD1F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D3DCA-8B8B-4AF8-BC03-B98FE6AF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3F44-03C2-49A7-BC1D-A93F4FD0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7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935CA-DC92-4FC5-9E9C-0FED6E12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00362-573A-4F29-B828-041D01A16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8CF86-D2FD-454E-9D0C-B28B1982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A320-9372-4C3D-9B2D-E92B977FCB3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91008-B8FD-4A54-8980-FA0C88BE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48891-AD50-4A06-ABE2-5B23E1DE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3F44-03C2-49A7-BC1D-A93F4FD0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6AC6-8A4E-48FE-B095-36BC20C5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566A2-AE31-4898-A420-E0CE934CD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6866E-746D-4AC5-AC6A-7850773C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A320-9372-4C3D-9B2D-E92B977FCB3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6F9AD-4787-4F4A-8EC6-1D782140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71C86-8878-4CA7-8104-344E641F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3F44-03C2-49A7-BC1D-A93F4FD0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1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4882-0FF5-4546-869F-B48F9FD1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C9EA2-5FDB-48B2-8C08-41BABAAA2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F362D-376F-493D-84A7-092F81D6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A320-9372-4C3D-9B2D-E92B977FCB3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8A73E-D504-4713-B7AD-841B700F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1B727-8B55-402F-945D-677F522E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3F44-03C2-49A7-BC1D-A93F4FD0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1D8E-C752-4CD3-A760-C024F0BB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F56F9-AA95-411D-ACDA-C853681C8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4B1CC-3F65-4B2C-B4F4-9F823D542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921EA-1C2D-4BE0-BD37-8947835A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A320-9372-4C3D-9B2D-E92B977FCB3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4140B-52A4-4096-987F-CE061F60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30CA5-96F0-4DDA-A01C-85E00109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3F44-03C2-49A7-BC1D-A93F4FD0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9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C3D9F-8D5B-46DD-A615-B795918C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9ABA0-3A1D-46FE-84FA-1A810ECC4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97F0A-B05D-4A18-81F2-EE85BEAEF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CB7C5-2164-4A3B-B3C6-1165B76A2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BF2FD-F15C-4873-82C0-7CE1396D2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8614C-BADD-4D0E-8088-E104CB3C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A320-9372-4C3D-9B2D-E92B977FCB3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36658-6DF8-46D9-8C2B-B4368E18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BD50E-5B54-4E22-BCFE-5EFF4BD7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3F44-03C2-49A7-BC1D-A93F4FD0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5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6D14-648E-4A63-A8BE-309D43B9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DA7A4-4666-416B-8CE6-DAFCC6B5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A320-9372-4C3D-9B2D-E92B977FCB3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F90D6-592E-4736-A6B6-E3A87782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50F57-FA34-45FA-BACE-823E437B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3F44-03C2-49A7-BC1D-A93F4FD0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2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9F32A-7D0B-4FF3-BC6B-41BE9EA6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A320-9372-4C3D-9B2D-E92B977FCB3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8A0EA-ABB3-4C7F-81AC-93715F15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22D55-58BC-46A0-BB52-4B3905A9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3F44-03C2-49A7-BC1D-A93F4FD0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7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DC5D-ACEB-46D3-94ED-548D17571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C36B-9D59-491B-ADDD-7447B0643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6ADDE-AE7E-4936-AD8E-A344A3321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CAA0A-815F-46E3-B643-B8C7AE63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A320-9372-4C3D-9B2D-E92B977FCB3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9CA3B-EC73-45C6-A1C2-C9C31337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302AC-0828-42F8-AD26-E0E276FE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3F44-03C2-49A7-BC1D-A93F4FD0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5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8F33-97F1-4805-A002-BE5F43AB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C1C23-989E-4BAE-8D09-9AA23A3DD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F5CC3-A071-471A-9465-B9BC91C20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8AAD7-35B3-4554-A23D-4F69A665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A320-9372-4C3D-9B2D-E92B977FCB3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967B2-9D51-4A17-BDE2-4A1D4C9A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EC18D-688A-48EC-BE6B-2B587829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3F44-03C2-49A7-BC1D-A93F4FD0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6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CE55C-21DF-4DD3-8C50-6C5938851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44210-0EC1-4B0A-AF35-7CD336A4A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290EB-665D-4F85-9123-8E48B252A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A320-9372-4C3D-9B2D-E92B977FCB3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0CCD4-5DA0-4627-A89E-888F19471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CA334-498A-49E8-8D5E-CEC710DF3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3F44-03C2-49A7-BC1D-A93F4FD0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5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ECE9E6-837B-4A3F-A806-89940121B4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Enterprise Equity: A Report on Patient Experience of Care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3C66D4-9A2E-4015-93DD-4E60152EC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Logistic Mixed Effect Models Approach</a:t>
            </a:r>
          </a:p>
        </p:txBody>
      </p:sp>
    </p:spTree>
    <p:extLst>
      <p:ext uri="{BB962C8B-B14F-4D97-AF65-F5344CB8AC3E}">
        <p14:creationId xmlns:p14="http://schemas.microsoft.com/office/powerpoint/2010/main" val="235741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62D2B6-3685-4351-B1F4-1A2A526E8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351" y="149161"/>
            <a:ext cx="8370437" cy="65596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40710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62D2B6-3685-4351-B1F4-1A2A526E8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554" y="166681"/>
            <a:ext cx="8325724" cy="65246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2938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D282-6D1D-4912-8CAA-34D4AEEF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AC20E-4556-42C0-BC8F-2862B9C4B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Outpatient survey data from March 2022 – Feb 2023 across six service lines (AS,ON,OS,IN,VV,UC) for two key survey questions: Likelihood to Recommend (LTR) (n=70,507) and Staff Worked Together (SWT) (n=69,449).  </a:t>
            </a:r>
          </a:p>
          <a:p>
            <a:r>
              <a:rPr lang="en-US" dirty="0"/>
              <a:t>Sexual Orientation and Gender Identification data (n=32,849) was linked to survey data for analysis.</a:t>
            </a:r>
          </a:p>
        </p:txBody>
      </p:sp>
    </p:spTree>
    <p:extLst>
      <p:ext uri="{BB962C8B-B14F-4D97-AF65-F5344CB8AC3E}">
        <p14:creationId xmlns:p14="http://schemas.microsoft.com/office/powerpoint/2010/main" val="83798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C903150-ADAF-4C41-9CD0-F5F3A70A6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09479"/>
              </p:ext>
            </p:extLst>
          </p:nvPr>
        </p:nvGraphicFramePr>
        <p:xfrm>
          <a:off x="7128769" y="21230"/>
          <a:ext cx="4799110" cy="6815540"/>
        </p:xfrm>
        <a:graphic>
          <a:graphicData uri="http://schemas.openxmlformats.org/drawingml/2006/table">
            <a:tbl>
              <a:tblPr firstRow="1" firstCol="1" bandRow="1"/>
              <a:tblGrid>
                <a:gridCol w="1188434">
                  <a:extLst>
                    <a:ext uri="{9D8B030D-6E8A-4147-A177-3AD203B41FA5}">
                      <a16:colId xmlns:a16="http://schemas.microsoft.com/office/drawing/2014/main" val="2266494424"/>
                    </a:ext>
                  </a:extLst>
                </a:gridCol>
                <a:gridCol w="1563984">
                  <a:extLst>
                    <a:ext uri="{9D8B030D-6E8A-4147-A177-3AD203B41FA5}">
                      <a16:colId xmlns:a16="http://schemas.microsoft.com/office/drawing/2014/main" val="1179234014"/>
                    </a:ext>
                  </a:extLst>
                </a:gridCol>
                <a:gridCol w="743374">
                  <a:extLst>
                    <a:ext uri="{9D8B030D-6E8A-4147-A177-3AD203B41FA5}">
                      <a16:colId xmlns:a16="http://schemas.microsoft.com/office/drawing/2014/main" val="2640205777"/>
                    </a:ext>
                  </a:extLst>
                </a:gridCol>
                <a:gridCol w="559944">
                  <a:extLst>
                    <a:ext uri="{9D8B030D-6E8A-4147-A177-3AD203B41FA5}">
                      <a16:colId xmlns:a16="http://schemas.microsoft.com/office/drawing/2014/main" val="65257747"/>
                    </a:ext>
                  </a:extLst>
                </a:gridCol>
                <a:gridCol w="743374">
                  <a:extLst>
                    <a:ext uri="{9D8B030D-6E8A-4147-A177-3AD203B41FA5}">
                      <a16:colId xmlns:a16="http://schemas.microsoft.com/office/drawing/2014/main" val="2442512665"/>
                    </a:ext>
                  </a:extLst>
                </a:gridCol>
              </a:tblGrid>
              <a:tr h="3752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Characteristic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Likelihood to Recommend (LTR)                    n (%)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Staff Worked Together (SWT) 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 (%)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483861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970978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Number of Surveys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70507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69449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93063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Number of Patients 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33378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32769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392491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104124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Age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207362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15-24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107 (0.32)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108 (0.33)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41308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25-34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402 (1.2)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394 (1.2)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523582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35-44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1239 (3.71)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1230 (3.75)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280228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45-54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3072 (9.2)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3048 (9.3)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744445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55-64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7306 (21.89)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7213 (22.01)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83251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65-74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12570 (37.66)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12323 (37.61)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623110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75-84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7695 (23.05)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7495 (22.87)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271259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&gt;=85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987 (2.96)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958 (2.92)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498616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512191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Sex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607798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Female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17877 (53.56)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17505 (53.42)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46742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Male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15501 (46.44)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15264 (46.58)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369688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289480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Ethnicity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422845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Non-Spanish; Non Hispanic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28318 (84.84)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27740 (84.65)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0330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Spanish;Hispanic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2488 (7.45)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2444 (7.46)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454100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Unknown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2572 (7.71)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2585 (7.89)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691381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327961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Race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56682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White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29442 (88.21)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28906 (88.21)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938185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Black/African American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1867 (5.59)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1836 (5.6)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78022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More Than One Race/Other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891 (2.67)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868 (2.65)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227627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Asian/Pacific Islander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565 (1.69)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556 (1.7)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240252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American Indian or Alaska Native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67 (0.2)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 (0.21)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631079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Unknown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546 (1.64)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533 (1.63)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176209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78215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Insurance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827612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Medicare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20114 (60.26)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19603 (59.82)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987136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HMOPPO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9887 (29.62)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9763 (29.79)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163616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OtherIns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873 (2.62)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869 (2.65)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007313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Medicaid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569 (1.7)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548 (1.67)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786929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Charity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413 (1.24)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421 (1.28)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163148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SelfPay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255 (0.76)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259 (0.79)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792689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Unknown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1267 (3.8)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1306 (3.99)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0860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426041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Preferred Language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989308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English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31884 (95.52)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31923 (97.42)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23580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Spanish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739 (2.21)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739 (2.26)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695630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Other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106 (0.32)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106 (0.32)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09463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Unknown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649 (1.94)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 (0)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743888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611620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Sexual Orientation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860785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Heterosexual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19842 (59.45)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19867 (60.63)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61589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Homosexual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441 (1.32)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441 (1.35)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115173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Something else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154 (0.46)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154 (0.47)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150619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Bisexual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97 (0.29)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 (0.3)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979692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Unknown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12844 (38.48)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12209 (37.26)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278533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605045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Gender Identification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594826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Female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17440 (52.25)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17470 (53.31)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072033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Male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15226 (45.62)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15235 (46.49)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924335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Transgender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 (0.02)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 (0.02)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562375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Genderqueer Nonbinary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 (0.01)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 (0.01)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791173"/>
                  </a:ext>
                </a:extLst>
              </a:tr>
              <a:tr h="9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Unknown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701 (2.1)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 (0.16)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65" marR="248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333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96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>
            <a:extLst>
              <a:ext uri="{FF2B5EF4-FFF2-40B4-BE49-F238E27FC236}">
                <a16:creationId xmlns:a16="http://schemas.microsoft.com/office/drawing/2014/main" id="{E9EEE9A8-14DE-4BCE-AA2F-BACD7591DAA4}"/>
              </a:ext>
            </a:extLst>
          </p:cNvPr>
          <p:cNvSpPr txBox="1"/>
          <p:nvPr/>
        </p:nvSpPr>
        <p:spPr>
          <a:xfrm>
            <a:off x="7466883" y="1381455"/>
            <a:ext cx="4391387" cy="237726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Those that are between the </a:t>
            </a:r>
            <a:r>
              <a:rPr lang="en-US" sz="1200" b="1" dirty="0"/>
              <a:t>age</a:t>
            </a:r>
            <a:r>
              <a:rPr lang="en-US" sz="1200" dirty="0"/>
              <a:t> of 15 and 64 are significantly </a:t>
            </a:r>
            <a:r>
              <a:rPr lang="en-US" sz="1200" b="1" dirty="0"/>
              <a:t>less likely </a:t>
            </a:r>
            <a:r>
              <a:rPr lang="en-US" sz="1200" dirty="0"/>
              <a:t>to give Top Box for LTR than 65–74-year-olds.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Those that identify their </a:t>
            </a:r>
            <a:r>
              <a:rPr lang="en-US" sz="1200" b="1" dirty="0"/>
              <a:t>race</a:t>
            </a:r>
            <a:r>
              <a:rPr lang="en-US" sz="1200" dirty="0"/>
              <a:t> as either Asian/Pacific Islander, Multiracial, and Black/African American are significantly</a:t>
            </a:r>
            <a:r>
              <a:rPr lang="en-US" sz="1200" b="1" dirty="0"/>
              <a:t> less likely </a:t>
            </a:r>
            <a:r>
              <a:rPr lang="en-US" sz="1200" dirty="0"/>
              <a:t>to give a Top Box score for LTR than those that identify as White. (More than One Race/Other is less than half as likely)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Those that received </a:t>
            </a:r>
            <a:r>
              <a:rPr lang="en-US" sz="1200" b="1" dirty="0"/>
              <a:t>Charity</a:t>
            </a:r>
            <a:r>
              <a:rPr lang="en-US" sz="1200" dirty="0"/>
              <a:t> were significantly </a:t>
            </a:r>
            <a:r>
              <a:rPr lang="en-US" sz="1200" b="1" dirty="0"/>
              <a:t>more likely  (2.37 times more likely) </a:t>
            </a:r>
            <a:r>
              <a:rPr lang="en-US" sz="1200" dirty="0"/>
              <a:t>to give a Top Box for LTR than those that were on Medicare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FE65DF93-FE8D-40C8-9B3A-6AAAA1434052}"/>
              </a:ext>
            </a:extLst>
          </p:cNvPr>
          <p:cNvSpPr txBox="1"/>
          <p:nvPr/>
        </p:nvSpPr>
        <p:spPr>
          <a:xfrm>
            <a:off x="7466882" y="4041468"/>
            <a:ext cx="4391387" cy="1061237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Note:</a:t>
            </a:r>
          </a:p>
          <a:p>
            <a:r>
              <a:rPr lang="en-US" sz="105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Odds Ratio ≈ 1  -&gt; </a:t>
            </a:r>
            <a:r>
              <a:rPr lang="en-US" sz="1050" b="1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as likely </a:t>
            </a:r>
            <a:r>
              <a:rPr lang="en-US" sz="105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to choose Top Box as the comparison group</a:t>
            </a:r>
          </a:p>
          <a:p>
            <a:r>
              <a:rPr lang="en-US" sz="105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Odds Ratio &lt;&lt; 1 -&gt; </a:t>
            </a:r>
            <a:r>
              <a:rPr lang="en-US" sz="1050" b="1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less likely</a:t>
            </a:r>
            <a:r>
              <a:rPr lang="en-US" sz="105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to choose Top Box than comparison group</a:t>
            </a:r>
          </a:p>
          <a:p>
            <a:r>
              <a:rPr lang="en-US" sz="1050" dirty="0"/>
              <a:t>Odds Ratio &gt;&gt; 1 -&gt; </a:t>
            </a:r>
            <a:r>
              <a:rPr lang="en-US" sz="1050" b="1" dirty="0"/>
              <a:t>more likely </a:t>
            </a:r>
            <a:r>
              <a:rPr lang="en-US" sz="1050" dirty="0"/>
              <a:t>to choose Top Box than comparison group</a:t>
            </a:r>
            <a:endParaRPr lang="en-US" sz="1050" baseline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baseline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B1CAB4-16D1-4901-957F-1BD6670C6F62}"/>
              </a:ext>
            </a:extLst>
          </p:cNvPr>
          <p:cNvCxnSpPr>
            <a:cxnSpLocks/>
          </p:cNvCxnSpPr>
          <p:nvPr/>
        </p:nvCxnSpPr>
        <p:spPr>
          <a:xfrm flipH="1">
            <a:off x="6965592" y="2370406"/>
            <a:ext cx="784613" cy="167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392EAA-B128-4C14-B6F4-036EEFB95E21}"/>
              </a:ext>
            </a:extLst>
          </p:cNvPr>
          <p:cNvCxnSpPr>
            <a:cxnSpLocks/>
          </p:cNvCxnSpPr>
          <p:nvPr/>
        </p:nvCxnSpPr>
        <p:spPr>
          <a:xfrm flipH="1">
            <a:off x="6965592" y="3218755"/>
            <a:ext cx="884719" cy="195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4D37BED-0849-4382-B7E3-C16C64C2A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730" y="822759"/>
            <a:ext cx="6631862" cy="568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7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id of white lines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AA62D2B6-3685-4351-B1F4-1A2A526E8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1" y="132131"/>
            <a:ext cx="8413900" cy="65937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019CF0-BD1B-45DF-8C9E-8DF0278E1E58}"/>
              </a:ext>
            </a:extLst>
          </p:cNvPr>
          <p:cNvSpPr txBox="1"/>
          <p:nvPr/>
        </p:nvSpPr>
        <p:spPr>
          <a:xfrm>
            <a:off x="9135122" y="335845"/>
            <a:ext cx="283197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chart displays the </a:t>
            </a:r>
          </a:p>
          <a:p>
            <a:r>
              <a:rPr lang="en-US" sz="1600" dirty="0"/>
              <a:t>95% confidence intervals for the odds ratios.</a:t>
            </a:r>
          </a:p>
          <a:p>
            <a:endParaRPr lang="en-US" sz="1600" dirty="0"/>
          </a:p>
          <a:p>
            <a:r>
              <a:rPr lang="en-US" sz="1600" dirty="0"/>
              <a:t>The dot on the line represents the odd ratio for the group.</a:t>
            </a:r>
          </a:p>
          <a:p>
            <a:endParaRPr lang="en-US" sz="1600" dirty="0"/>
          </a:p>
          <a:p>
            <a:r>
              <a:rPr lang="en-US" sz="1600" dirty="0"/>
              <a:t>Any group that crosses OR=1 does not indicate a statistically significant result.</a:t>
            </a:r>
          </a:p>
          <a:p>
            <a:endParaRPr lang="en-US" sz="1600" dirty="0"/>
          </a:p>
          <a:p>
            <a:r>
              <a:rPr lang="en-US" sz="1600" dirty="0"/>
              <a:t>For example: Those that are</a:t>
            </a:r>
          </a:p>
          <a:p>
            <a:r>
              <a:rPr lang="en-US" sz="1600" dirty="0"/>
              <a:t>&gt;=85 are not statistically different from the comparison group 65-74 year </a:t>
            </a:r>
            <a:r>
              <a:rPr lang="en-US" sz="1600" dirty="0" err="1"/>
              <a:t>olds</a:t>
            </a:r>
            <a:r>
              <a:rPr lang="en-US" sz="1600" dirty="0"/>
              <a:t>.  </a:t>
            </a:r>
          </a:p>
          <a:p>
            <a:endParaRPr lang="en-US" sz="1600" dirty="0"/>
          </a:p>
          <a:p>
            <a:r>
              <a:rPr lang="en-US" sz="1600" dirty="0"/>
              <a:t>35 – 44 year </a:t>
            </a:r>
            <a:r>
              <a:rPr lang="en-US" sz="1600" dirty="0" err="1"/>
              <a:t>olds</a:t>
            </a:r>
            <a:r>
              <a:rPr lang="en-US" sz="1600" dirty="0"/>
              <a:t> are significantly less likely to give a Top Box score than 65-74 year </a:t>
            </a:r>
            <a:r>
              <a:rPr lang="en-US" sz="1600" dirty="0" err="1"/>
              <a:t>olds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537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62D2B6-3685-4351-B1F4-1A2A526E8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596" y="153979"/>
            <a:ext cx="8438568" cy="65500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2053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62D2B6-3685-4351-B1F4-1A2A526E8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130" y="135872"/>
            <a:ext cx="8404353" cy="65862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2758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">
            <a:extLst>
              <a:ext uri="{FF2B5EF4-FFF2-40B4-BE49-F238E27FC236}">
                <a16:creationId xmlns:a16="http://schemas.microsoft.com/office/drawing/2014/main" id="{E9EEE9A8-14DE-4BCE-AA2F-BACD7591DAA4}"/>
              </a:ext>
            </a:extLst>
          </p:cNvPr>
          <p:cNvSpPr txBox="1"/>
          <p:nvPr/>
        </p:nvSpPr>
        <p:spPr>
          <a:xfrm>
            <a:off x="7327247" y="1759675"/>
            <a:ext cx="4681558" cy="3138442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Those that are between the </a:t>
            </a:r>
            <a:r>
              <a:rPr lang="en-US" sz="1200" b="1" dirty="0"/>
              <a:t>age</a:t>
            </a:r>
            <a:r>
              <a:rPr lang="en-US" sz="1200" dirty="0"/>
              <a:t> of 25 and 64 are significantly </a:t>
            </a:r>
            <a:r>
              <a:rPr lang="en-US" sz="1200" b="1" dirty="0"/>
              <a:t>less likely </a:t>
            </a:r>
            <a:r>
              <a:rPr lang="en-US" sz="1200" dirty="0"/>
              <a:t>to give Top Box score for SWT than 65–74-year-olds.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aseline="0" dirty="0"/>
              <a:t>Those that identify </a:t>
            </a:r>
            <a:r>
              <a:rPr lang="en-US" sz="1200" b="1" baseline="0" dirty="0"/>
              <a:t>ethnically </a:t>
            </a:r>
            <a:r>
              <a:rPr lang="en-US" sz="1200" baseline="0" dirty="0"/>
              <a:t>as </a:t>
            </a:r>
            <a:r>
              <a:rPr lang="en-US" sz="1200" baseline="0" dirty="0" err="1"/>
              <a:t>Spanish,Hispanic</a:t>
            </a:r>
            <a:r>
              <a:rPr lang="en-US" sz="1200" baseline="0" dirty="0"/>
              <a:t> </a:t>
            </a:r>
            <a:r>
              <a:rPr lang="en-US" sz="1200" dirty="0"/>
              <a:t>are significantly </a:t>
            </a:r>
            <a:r>
              <a:rPr lang="en-US" sz="1200" b="1" dirty="0"/>
              <a:t>more likely </a:t>
            </a:r>
            <a:r>
              <a:rPr lang="en-US" sz="1200" dirty="0"/>
              <a:t>(1.32 times likely) to give </a:t>
            </a:r>
            <a:r>
              <a:rPr lang="en-US" sz="1200" dirty="0" err="1"/>
              <a:t>TopBox</a:t>
            </a:r>
            <a:r>
              <a:rPr lang="en-US" sz="1200" dirty="0"/>
              <a:t> scores for SWT than Non-Hispanics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Those that identify their </a:t>
            </a:r>
            <a:r>
              <a:rPr lang="en-US" sz="1200" b="1" dirty="0"/>
              <a:t>race</a:t>
            </a:r>
            <a:r>
              <a:rPr lang="en-US" sz="1200" dirty="0"/>
              <a:t> as either Asian/Pacific Islander, Multiracial, and Black/African American are </a:t>
            </a:r>
            <a:r>
              <a:rPr lang="en-US" sz="1200" b="1" dirty="0"/>
              <a:t>less likely </a:t>
            </a:r>
            <a:r>
              <a:rPr lang="en-US" sz="1200" dirty="0"/>
              <a:t>to give a </a:t>
            </a:r>
            <a:r>
              <a:rPr lang="en-US" sz="1200" dirty="0" err="1"/>
              <a:t>TopBox</a:t>
            </a:r>
            <a:r>
              <a:rPr lang="en-US" sz="1200" dirty="0"/>
              <a:t> score for SWT than those that identify as White.</a:t>
            </a:r>
          </a:p>
          <a:p>
            <a:endParaRPr lang="en-US" sz="1400" baseline="0" dirty="0"/>
          </a:p>
          <a:p>
            <a:r>
              <a:rPr lang="en-US" sz="100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Note:</a:t>
            </a:r>
          </a:p>
          <a:p>
            <a:endParaRPr lang="en-US" sz="1000" dirty="0"/>
          </a:p>
          <a:p>
            <a:r>
              <a:rPr lang="en-US" sz="100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Odds Ratio ≈ 1  -&gt; </a:t>
            </a:r>
            <a:r>
              <a:rPr lang="en-US" sz="1000" b="1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as likely </a:t>
            </a:r>
            <a:r>
              <a:rPr lang="en-US" sz="100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to choose Top Box as the comparison group</a:t>
            </a:r>
          </a:p>
          <a:p>
            <a:r>
              <a:rPr lang="en-US" sz="100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Odds Ratio &lt;&lt; 1 -&gt; </a:t>
            </a:r>
            <a:r>
              <a:rPr lang="en-US" sz="1000" b="1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less likely</a:t>
            </a:r>
            <a:r>
              <a:rPr lang="en-US" sz="100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to choose Top Box than comparison group</a:t>
            </a:r>
          </a:p>
          <a:p>
            <a:r>
              <a:rPr lang="en-US" sz="1000" dirty="0"/>
              <a:t>Odds Ratio &gt;&gt; 1 -&gt; </a:t>
            </a:r>
            <a:r>
              <a:rPr lang="en-US" sz="1000" b="1" dirty="0"/>
              <a:t>more likely </a:t>
            </a:r>
            <a:r>
              <a:rPr lang="en-US" sz="1000" dirty="0"/>
              <a:t>to choose Top Box than comparison group</a:t>
            </a:r>
            <a:endParaRPr lang="en-US" sz="1000" baseline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400" baseline="0" dirty="0"/>
          </a:p>
          <a:p>
            <a:endParaRPr lang="en-US" sz="1400" baseline="0" dirty="0"/>
          </a:p>
          <a:p>
            <a:endParaRPr lang="en-US" sz="1400" baseline="0" dirty="0"/>
          </a:p>
          <a:p>
            <a:endParaRPr lang="en-US" sz="1400" baseline="0" dirty="0"/>
          </a:p>
          <a:p>
            <a:endParaRPr lang="en-US" sz="1400" baseline="0" dirty="0"/>
          </a:p>
          <a:p>
            <a:r>
              <a:rPr lang="en-US" sz="1400" baseline="0" dirty="0"/>
              <a:t>.</a:t>
            </a:r>
          </a:p>
          <a:p>
            <a:endParaRPr lang="en-US" sz="1100" baseline="0" dirty="0"/>
          </a:p>
          <a:p>
            <a:endParaRPr lang="en-US" sz="1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8CC1D9-D367-446B-814B-66962B7A5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95" y="514258"/>
            <a:ext cx="6800850" cy="562927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4C536F-042E-4D43-AFC3-572A3A6F20FF}"/>
              </a:ext>
            </a:extLst>
          </p:cNvPr>
          <p:cNvCxnSpPr>
            <a:endCxn id="2" idx="3"/>
          </p:cNvCxnSpPr>
          <p:nvPr/>
        </p:nvCxnSpPr>
        <p:spPr>
          <a:xfrm flipH="1">
            <a:off x="6984045" y="2939143"/>
            <a:ext cx="620404" cy="38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8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62D2B6-3685-4351-B1F4-1A2A526E8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740" y="103467"/>
            <a:ext cx="8487052" cy="66510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26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904</Words>
  <Application>Microsoft Office PowerPoint</Application>
  <PresentationFormat>Widescreen</PresentationFormat>
  <Paragraphs>192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Enterprise Equity: A Report on Patient Experience of Care</vt:lpstr>
      <vt:lpstr>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Williams, Deniece M</dc:creator>
  <cp:lastModifiedBy>Williams, Deniece M</cp:lastModifiedBy>
  <cp:revision>10</cp:revision>
  <dcterms:created xsi:type="dcterms:W3CDTF">2023-06-06T19:44:20Z</dcterms:created>
  <dcterms:modified xsi:type="dcterms:W3CDTF">2023-06-08T13:35:18Z</dcterms:modified>
</cp:coreProperties>
</file>