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E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038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BAE230-7760-4DA2-9EFA-506BDF3B2A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8E2AF-EA11-4419-9530-B1388393F04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7C918D4-245A-4E7B-81F1-CB04B5C3CE46}" type="datetimeFigureOut">
              <a:rPr lang="id-ID"/>
              <a:pPr>
                <a:defRPr/>
              </a:pPr>
              <a:t>11/07/2019</a:t>
            </a:fld>
            <a:endParaRPr lang="id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3953F39-AFC6-47A0-9212-0996284D45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9E7F0C6-C9B4-4C8F-835F-BB8795E79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F5E1A-2CFE-4A23-B3EB-57452367A0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7F8B4-7EF9-4965-A346-BA78778BE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589D734-AE75-4D6E-BFA9-673B3B8D874A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7CADA8-8D32-4DB3-9FBF-FC4BA75D7A0A}" type="slidenum">
              <a:rPr lang="id-ID" altLang="id-ID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id-ID" altLang="id-ID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7CADA8-8D32-4DB3-9FBF-FC4BA75D7A0A}" type="slidenum">
              <a:rPr lang="id-ID" altLang="id-ID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id-ID" alt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08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7CADA8-8D32-4DB3-9FBF-FC4BA75D7A0A}" type="slidenum">
              <a:rPr lang="id-ID" altLang="id-ID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id-ID" alt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88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7CADA8-8D32-4DB3-9FBF-FC4BA75D7A0A}" type="slidenum">
              <a:rPr lang="id-ID" altLang="id-ID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id-ID" alt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4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7CADA8-8D32-4DB3-9FBF-FC4BA75D7A0A}" type="slidenum">
              <a:rPr lang="id-ID" altLang="id-ID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id-ID" alt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566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7CADA8-8D32-4DB3-9FBF-FC4BA75D7A0A}" type="slidenum">
              <a:rPr lang="id-ID" altLang="id-ID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id-ID" alt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758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7CADA8-8D32-4DB3-9FBF-FC4BA75D7A0A}" type="slidenum">
              <a:rPr lang="id-ID" altLang="id-ID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id-ID" alt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52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d-ID" altLang="id-ID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7CADA8-8D32-4DB3-9FBF-FC4BA75D7A0A}" type="slidenum">
              <a:rPr lang="id-ID" altLang="id-ID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id-ID" altLang="id-ID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108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UG1A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t="-18202"/>
          <a:stretch>
            <a:fillRect/>
          </a:stretch>
        </p:blipFill>
        <p:spPr bwMode="auto">
          <a:xfrm>
            <a:off x="76200" y="76200"/>
            <a:ext cx="2816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i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00"/>
          <a:stretch>
            <a:fillRect/>
          </a:stretch>
        </p:blipFill>
        <p:spPr bwMode="auto">
          <a:xfrm>
            <a:off x="6019800" y="5943600"/>
            <a:ext cx="29718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D0EA4BE-58CF-489B-A650-5F5AF3A0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5C4C0-C07A-4123-9BCA-220C0985B4FB}" type="datetimeFigureOut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DF67B7-055E-44BB-8455-0578C3A8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00B6706-23E7-4452-901A-4EAD230E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9C853-21A9-468C-92F8-6EC343DAB04B}" type="slidenum">
              <a:rPr lang="en-US" altLang="id-ID"/>
              <a:pPr>
                <a:defRPr/>
              </a:pPr>
              <a:t>‹#›</a:t>
            </a:fld>
            <a:endParaRPr lang="en-US" altLang="id-ID">
              <a:solidFill>
                <a:srgbClr val="88A4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37459-AFE8-4146-B924-F188D5622672}" type="datetimeFigureOut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7E16E-9B37-4953-B9BA-3ACBAF07C656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6730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685D-0713-468A-B431-15D8EA2BE94F}" type="datetimeFigureOut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9ADA1-0563-4995-8C3F-3E069F4737A1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5784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HEADER2 cop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-76200"/>
            <a:ext cx="9296400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isisyariah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3"/>
            <a:ext cx="9144000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720C96F-4C1D-47A4-B27D-E617A426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F9F90-C80D-4E88-BC0A-8FB14DC3EA22}" type="datetimeFigureOut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174E84A-0B45-4C98-BC05-635CC074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F69AE18-D80A-424D-8E48-07ED5B3E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217F6-E7F0-4A52-AA17-022C2D23C9AE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29640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5EF18-33AD-430F-AB5B-40ECC0B2D610}" type="datetimeFigureOut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DA5262-B9A6-48CC-8200-391FFD594F12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41980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D60C2-DA98-4695-99F8-E1A5A53933E7}" type="datetimeFigureOut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F6C9F-83E3-44EE-9D1C-28D2BFB957DA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79461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FADAD-4825-4AB5-9BDC-2DDC162108DE}" type="datetimeFigureOut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7229E-333D-4E46-BD7C-AA0E97C62099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65591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E2386-C43C-4B50-A30D-575736DD2D64}" type="datetimeFigureOut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8A6D5-90C7-4F8C-B655-1B839FB0DCA0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68854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A43D6-5332-4EF9-B948-0E162DB46D78}" type="datetimeFigureOut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2E002-EA80-494A-8B4D-8542DFB060D3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43464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FAFB5-0AD7-4C17-A7FC-087380ED780D}" type="datetimeFigureOut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D6B435-18F5-4C59-B141-9799A5F5ACC9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80036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d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5B642-5576-43E7-9462-9E4C6FEB1CF3}" type="datetimeFigureOut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E1EC6-6D1B-47F7-9B83-448E70C97880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95076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title style</a:t>
            </a:r>
            <a:endParaRPr lang="id-ID" altLang="id-ID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 smtClean="0"/>
              <a:t>Click to edit Master text styles</a:t>
            </a:r>
          </a:p>
          <a:p>
            <a:pPr lvl="1"/>
            <a:r>
              <a:rPr lang="en-US" altLang="id-ID" smtClean="0"/>
              <a:t>Second level</a:t>
            </a:r>
          </a:p>
          <a:p>
            <a:pPr lvl="2"/>
            <a:r>
              <a:rPr lang="en-US" altLang="id-ID" smtClean="0"/>
              <a:t>Third level</a:t>
            </a:r>
          </a:p>
          <a:p>
            <a:pPr lvl="3"/>
            <a:r>
              <a:rPr lang="en-US" altLang="id-ID" smtClean="0"/>
              <a:t>Fourth level</a:t>
            </a:r>
          </a:p>
          <a:p>
            <a:pPr lvl="4"/>
            <a:r>
              <a:rPr lang="en-US" altLang="id-ID" smtClean="0"/>
              <a:t>Fifth level</a:t>
            </a:r>
            <a:endParaRPr lang="id-ID" altLang="id-ID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27E6-F427-4A14-95F6-6790ED8F0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A21FBC5-3C64-458B-8495-5016C1EAFFDA}" type="datetimeFigureOut">
              <a:rPr lang="en-US"/>
              <a:pPr>
                <a:defRPr/>
              </a:pPr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A8028-B1B3-4B25-846F-D4AA14F14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D8E3-9B4D-4876-A110-91CFC1B98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F6FC05D-2179-48BD-9E54-83569DDE2821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FB2D80D-8FDD-40EC-968D-7033B1B72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61" y="1143000"/>
            <a:ext cx="7521677" cy="1295400"/>
          </a:xfrm>
          <a:ln w="38100">
            <a:solidFill>
              <a:schemeClr val="bg1">
                <a:lumMod val="85000"/>
              </a:schemeClr>
            </a:solidFill>
          </a:ln>
        </p:spPr>
        <p:txBody>
          <a:bodyPr rtlCol="0">
            <a:noAutofit/>
          </a:bodyPr>
          <a:lstStyle/>
          <a:p>
            <a:pPr>
              <a:defRPr/>
            </a:pPr>
            <a:r>
              <a:rPr lang="id-ID" sz="2800" b="1" dirty="0" smtClean="0"/>
              <a:t>APLIKASI ESTIMASI TITIK PUSAT MASSA TUBUH MANUSIA BERDASARKAN DATA PENANGKAPAN GERAKAN ALAT MOTION CAPTURE</a:t>
            </a:r>
            <a:endParaRPr lang="id-ID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10D0D-906D-4DED-8664-3CD7005BE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61" y="3124200"/>
            <a:ext cx="7521677" cy="2328138"/>
          </a:xfrm>
          <a:ln w="38100">
            <a:solidFill>
              <a:schemeClr val="bg1">
                <a:lumMod val="85000"/>
              </a:schemeClr>
            </a:solidFill>
          </a:ln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tabLst>
                <a:tab pos="133826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Disusun Oleh	:</a:t>
            </a:r>
          </a:p>
          <a:p>
            <a:pPr fontAlgn="auto">
              <a:spcAft>
                <a:spcPts val="0"/>
              </a:spcAft>
              <a:tabLst>
                <a:tab pos="1338263" algn="l"/>
              </a:tabLst>
              <a:defRPr/>
            </a:pPr>
            <a:endParaRPr lang="id-ID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tabLst>
                <a:tab pos="133826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Nama	</a:t>
            </a:r>
            <a:r>
              <a:rPr lang="id-I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: Denilson</a:t>
            </a:r>
            <a:endParaRPr lang="id-ID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tabLst>
                <a:tab pos="1338263" algn="l"/>
              </a:tabLst>
              <a:defRPr/>
            </a:pPr>
            <a:r>
              <a:rPr lang="id-I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NPM	</a:t>
            </a:r>
            <a:r>
              <a:rPr lang="id-ID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id-I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51416815</a:t>
            </a:r>
            <a:endParaRPr lang="id-ID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tabLst>
                <a:tab pos="133826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Jurusan	</a:t>
            </a:r>
            <a:r>
              <a:rPr lang="id-I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id-ID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Teknik </a:t>
            </a:r>
            <a:r>
              <a:rPr lang="id-ID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Informatika</a:t>
            </a:r>
            <a:endParaRPr lang="id-ID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fontAlgn="auto">
              <a:spcAft>
                <a:spcPts val="0"/>
              </a:spcAft>
              <a:tabLst>
                <a:tab pos="1338263" algn="l"/>
              </a:tabLst>
              <a:defRPr/>
            </a:pPr>
            <a:r>
              <a:rPr lang="id-ID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Pembimbing	: Dr. Dharmayanti, ST., MMSi.</a:t>
            </a:r>
          </a:p>
          <a:p>
            <a:pPr algn="just"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0F36F-D588-4FA2-AFD5-2F89D93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914400"/>
            <a:ext cx="3276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Alur Program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0200"/>
            <a:ext cx="5794329" cy="427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2000978"/>
            <a:ext cx="4648200" cy="373493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21398"/>
            <a:ext cx="3655136" cy="1960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657600"/>
            <a:ext cx="3655136" cy="2078309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FD40F36F-D588-4FA2-AFD5-2F89D93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143000"/>
            <a:ext cx="32766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Uji Coba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148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6F7F78-4CF8-4D24-85CE-C6A0DE790292}"/>
              </a:ext>
            </a:extLst>
          </p:cNvPr>
          <p:cNvSpPr/>
          <p:nvPr/>
        </p:nvSpPr>
        <p:spPr>
          <a:xfrm>
            <a:off x="739140" y="1565910"/>
            <a:ext cx="3048000" cy="365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diinginkan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selesai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berhasil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menghitung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dibangun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direkam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motion capture.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Perkiraan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weighted segmental method. </a:t>
            </a:r>
            <a:r>
              <a:rPr lang="en-US" sz="1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uji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BVH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teori-teori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BB379-BAA9-41E7-81FD-66561BDA4C25}"/>
              </a:ext>
            </a:extLst>
          </p:cNvPr>
          <p:cNvSpPr/>
          <p:nvPr/>
        </p:nvSpPr>
        <p:spPr>
          <a:xfrm>
            <a:off x="762000" y="1219200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9A3074-CDD5-4F33-B87C-7B74B14C222B}"/>
              </a:ext>
            </a:extLst>
          </p:cNvPr>
          <p:cNvSpPr/>
          <p:nvPr/>
        </p:nvSpPr>
        <p:spPr>
          <a:xfrm>
            <a:off x="4343400" y="1219200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C1F466-2689-471C-893C-B8500A2175D3}"/>
              </a:ext>
            </a:extLst>
          </p:cNvPr>
          <p:cNvSpPr/>
          <p:nvPr/>
        </p:nvSpPr>
        <p:spPr>
          <a:xfrm>
            <a:off x="4343400" y="1624964"/>
            <a:ext cx="3200400" cy="3598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disarankan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berbentu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biologi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motion capture yang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jauh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lagi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dimasa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mendatang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d-ID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31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828640" y="1787525"/>
            <a:ext cx="2570162" cy="316547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3038" y="1795876"/>
            <a:ext cx="2570162" cy="31571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  <a:noFill/>
            </a:endParaRPr>
          </a:p>
        </p:txBody>
      </p:sp>
      <p:sp>
        <p:nvSpPr>
          <p:cNvPr id="6146" name="Title 1">
            <a:extLst>
              <a:ext uri="{FF2B5EF4-FFF2-40B4-BE49-F238E27FC236}">
                <a16:creationId xmlns:a16="http://schemas.microsoft.com/office/drawing/2014/main" id="{F639E5AC-465E-4288-A372-97EEB08E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38" y="1169988"/>
            <a:ext cx="3352800" cy="503237"/>
          </a:xfr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id-ID" alt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981202"/>
            <a:ext cx="2286000" cy="12920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49264"/>
            <a:ext cx="2286000" cy="14185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39" y="1872842"/>
            <a:ext cx="2286000" cy="1531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36" y="3449264"/>
            <a:ext cx="1828800" cy="14456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242" y="1795876"/>
            <a:ext cx="3527896" cy="3157126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457785" y="5205175"/>
            <a:ext cx="198002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id-ID" dirty="0" smtClean="0"/>
              <a:t>Aktivitas Manusia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489486" y="5013097"/>
            <a:ext cx="1253869" cy="8309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id-ID" sz="1600" dirty="0" smtClean="0"/>
              <a:t>Beban </a:t>
            </a:r>
          </a:p>
          <a:p>
            <a:r>
              <a:rPr lang="id-ID" sz="1600" dirty="0" smtClean="0"/>
              <a:t>Gerakan </a:t>
            </a:r>
          </a:p>
          <a:p>
            <a:r>
              <a:rPr lang="id-ID" sz="1600" dirty="0" smtClean="0">
                <a:solidFill>
                  <a:srgbClr val="FF0000"/>
                </a:solidFill>
              </a:rPr>
              <a:t>Kecelakaan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248400" y="5205175"/>
            <a:ext cx="222375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id-ID" dirty="0" smtClean="0"/>
              <a:t>Pusat Massa Tubuh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0F36F-D588-4FA2-AFD5-2F89D93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95400"/>
            <a:ext cx="4800600" cy="427038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Penulisan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Content Placeholder 1"/>
          <p:cNvSpPr>
            <a:spLocks noGrp="1"/>
          </p:cNvSpPr>
          <p:nvPr>
            <p:ph idx="1"/>
          </p:nvPr>
        </p:nvSpPr>
        <p:spPr>
          <a:xfrm>
            <a:off x="1752600" y="2667000"/>
            <a:ext cx="5715000" cy="2737883"/>
          </a:xfrm>
        </p:spPr>
        <p:txBody>
          <a:bodyPr/>
          <a:lstStyle/>
          <a:p>
            <a:pPr marL="109538" indent="0" algn="ctr" eaLnBrk="1" hangingPunct="1">
              <a:buFont typeface="Arial" panose="020B0604020202020204" pitchFamily="34" charset="0"/>
              <a:buNone/>
            </a:pPr>
            <a:r>
              <a:rPr lang="id-ID" alt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Aplikasi Estimasi Titik Pusat Massa Tubuh Manusia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0F36F-D588-4FA2-AFD5-2F89D93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371600"/>
            <a:ext cx="44958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Kerangka Penelitian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696200" cy="31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2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0F36F-D588-4FA2-AFD5-2F89D93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447800"/>
            <a:ext cx="45720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Motion Capture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19400"/>
            <a:ext cx="8782609" cy="206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0F36F-D588-4FA2-AFD5-2F89D93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1066800"/>
            <a:ext cx="61722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Segmental Method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76400"/>
            <a:ext cx="4346252" cy="418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8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0F36F-D588-4FA2-AFD5-2F89D93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066800"/>
            <a:ext cx="47244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Estimasi Pusat Massa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5181600"/>
            <a:ext cx="8672226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5000"/>
              </a:lnSpc>
              <a:spcAft>
                <a:spcPts val="1000"/>
              </a:spcAft>
            </a:pP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Alqahtani, B. Yang, C. dan Alghamdi, F. (2017), “Center of Mass Estimation Using Motion Capture System”, </a:t>
            </a:r>
            <a:r>
              <a:rPr lang="id-ID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Conference Paper</a:t>
            </a:r>
            <a:r>
              <a:rPr lang="id-ID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pp.287-292.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80020"/>
              </p:ext>
            </p:extLst>
          </p:nvPr>
        </p:nvGraphicFramePr>
        <p:xfrm>
          <a:off x="4953000" y="1915477"/>
          <a:ext cx="3733800" cy="3200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5803">
                  <a:extLst>
                    <a:ext uri="{9D8B030D-6E8A-4147-A177-3AD203B41FA5}">
                      <a16:colId xmlns:a16="http://schemas.microsoft.com/office/drawing/2014/main" val="34328207"/>
                    </a:ext>
                  </a:extLst>
                </a:gridCol>
                <a:gridCol w="1108671">
                  <a:extLst>
                    <a:ext uri="{9D8B030D-6E8A-4147-A177-3AD203B41FA5}">
                      <a16:colId xmlns:a16="http://schemas.microsoft.com/office/drawing/2014/main" val="2895986676"/>
                    </a:ext>
                  </a:extLst>
                </a:gridCol>
                <a:gridCol w="1289326">
                  <a:extLst>
                    <a:ext uri="{9D8B030D-6E8A-4147-A177-3AD203B41FA5}">
                      <a16:colId xmlns:a16="http://schemas.microsoft.com/office/drawing/2014/main" val="2816223654"/>
                    </a:ext>
                  </a:extLst>
                </a:gridCol>
              </a:tblGrid>
              <a:tr h="306539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Segment Mass Percents: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167012"/>
                  </a:ext>
                </a:extLst>
              </a:tr>
              <a:tr h="306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Segment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Males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Females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extLst>
                  <a:ext uri="{0D108BD9-81ED-4DB2-BD59-A6C34878D82A}">
                    <a16:rowId xmlns:a16="http://schemas.microsoft.com/office/drawing/2014/main" val="2578294847"/>
                  </a:ext>
                </a:extLst>
              </a:tr>
              <a:tr h="306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Head &amp; Neck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6.94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6.68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extLst>
                  <a:ext uri="{0D108BD9-81ED-4DB2-BD59-A6C34878D82A}">
                    <a16:rowId xmlns:a16="http://schemas.microsoft.com/office/drawing/2014/main" val="3728901671"/>
                  </a:ext>
                </a:extLst>
              </a:tr>
              <a:tr h="307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Trunk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43.46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42.58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extLst>
                  <a:ext uri="{0D108BD9-81ED-4DB2-BD59-A6C34878D82A}">
                    <a16:rowId xmlns:a16="http://schemas.microsoft.com/office/drawing/2014/main" val="3082288415"/>
                  </a:ext>
                </a:extLst>
              </a:tr>
              <a:tr h="306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Upper Arm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2.71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2.55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extLst>
                  <a:ext uri="{0D108BD9-81ED-4DB2-BD59-A6C34878D82A}">
                    <a16:rowId xmlns:a16="http://schemas.microsoft.com/office/drawing/2014/main" val="1975292803"/>
                  </a:ext>
                </a:extLst>
              </a:tr>
              <a:tr h="306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Fore Arm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1.62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1.38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extLst>
                  <a:ext uri="{0D108BD9-81ED-4DB2-BD59-A6C34878D82A}">
                    <a16:rowId xmlns:a16="http://schemas.microsoft.com/office/drawing/2014/main" val="1500872537"/>
                  </a:ext>
                </a:extLst>
              </a:tr>
              <a:tr h="306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Hand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0.61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0.56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extLst>
                  <a:ext uri="{0D108BD9-81ED-4DB2-BD59-A6C34878D82A}">
                    <a16:rowId xmlns:a16="http://schemas.microsoft.com/office/drawing/2014/main" val="3800836092"/>
                  </a:ext>
                </a:extLst>
              </a:tr>
              <a:tr h="306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Thigh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14.16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14.78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extLst>
                  <a:ext uri="{0D108BD9-81ED-4DB2-BD59-A6C34878D82A}">
                    <a16:rowId xmlns:a16="http://schemas.microsoft.com/office/drawing/2014/main" val="2689506078"/>
                  </a:ext>
                </a:extLst>
              </a:tr>
              <a:tr h="306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Shank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4.33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4.81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extLst>
                  <a:ext uri="{0D108BD9-81ED-4DB2-BD59-A6C34878D82A}">
                    <a16:rowId xmlns:a16="http://schemas.microsoft.com/office/drawing/2014/main" val="4277842935"/>
                  </a:ext>
                </a:extLst>
              </a:tr>
              <a:tr h="3065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Foot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1.37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1.29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7172" marR="77172" marT="0" marB="0" anchor="ctr"/>
                </a:tc>
                <a:extLst>
                  <a:ext uri="{0D108BD9-81ED-4DB2-BD59-A6C34878D82A}">
                    <a16:rowId xmlns:a16="http://schemas.microsoft.com/office/drawing/2014/main" val="17373105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86241"/>
              </p:ext>
            </p:extLst>
          </p:nvPr>
        </p:nvGraphicFramePr>
        <p:xfrm>
          <a:off x="233378" y="1915477"/>
          <a:ext cx="4443230" cy="3200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1590">
                  <a:extLst>
                    <a:ext uri="{9D8B030D-6E8A-4147-A177-3AD203B41FA5}">
                      <a16:colId xmlns:a16="http://schemas.microsoft.com/office/drawing/2014/main" val="3307603579"/>
                    </a:ext>
                  </a:extLst>
                </a:gridCol>
                <a:gridCol w="980680">
                  <a:extLst>
                    <a:ext uri="{9D8B030D-6E8A-4147-A177-3AD203B41FA5}">
                      <a16:colId xmlns:a16="http://schemas.microsoft.com/office/drawing/2014/main" val="3836680408"/>
                    </a:ext>
                  </a:extLst>
                </a:gridCol>
                <a:gridCol w="1140480">
                  <a:extLst>
                    <a:ext uri="{9D8B030D-6E8A-4147-A177-3AD203B41FA5}">
                      <a16:colId xmlns:a16="http://schemas.microsoft.com/office/drawing/2014/main" val="437862427"/>
                    </a:ext>
                  </a:extLst>
                </a:gridCol>
                <a:gridCol w="1140480">
                  <a:extLst>
                    <a:ext uri="{9D8B030D-6E8A-4147-A177-3AD203B41FA5}">
                      <a16:colId xmlns:a16="http://schemas.microsoft.com/office/drawing/2014/main" val="3129887494"/>
                    </a:ext>
                  </a:extLst>
                </a:gridCol>
              </a:tblGrid>
              <a:tr h="301688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Segment Length Percents: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798244"/>
                  </a:ext>
                </a:extLst>
              </a:tr>
              <a:tr h="30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Segment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Males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Females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End Points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extLst>
                  <a:ext uri="{0D108BD9-81ED-4DB2-BD59-A6C34878D82A}">
                    <a16:rowId xmlns:a16="http://schemas.microsoft.com/office/drawing/2014/main" val="1759666234"/>
                  </a:ext>
                </a:extLst>
              </a:tr>
              <a:tr h="475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Head &amp; Neck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effectLst/>
                        </a:rPr>
                        <a:t>50.02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effectLst/>
                        </a:rPr>
                        <a:t>48.41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Top Of Head –C7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extLst>
                  <a:ext uri="{0D108BD9-81ED-4DB2-BD59-A6C34878D82A}">
                    <a16:rowId xmlns:a16="http://schemas.microsoft.com/office/drawing/2014/main" val="1150759073"/>
                  </a:ext>
                </a:extLst>
              </a:tr>
              <a:tr h="311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Trunk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43.10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effectLst/>
                        </a:rPr>
                        <a:t>37.82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MidS - MidH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extLst>
                  <a:ext uri="{0D108BD9-81ED-4DB2-BD59-A6C34878D82A}">
                    <a16:rowId xmlns:a16="http://schemas.microsoft.com/office/drawing/2014/main" val="2441775493"/>
                  </a:ext>
                </a:extLst>
              </a:tr>
              <a:tr h="30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Upper Arm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effectLst/>
                        </a:rPr>
                        <a:t>57.72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57.54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SJC - EJC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extLst>
                  <a:ext uri="{0D108BD9-81ED-4DB2-BD59-A6C34878D82A}">
                    <a16:rowId xmlns:a16="http://schemas.microsoft.com/office/drawing/2014/main" val="1112949387"/>
                  </a:ext>
                </a:extLst>
              </a:tr>
              <a:tr h="30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Fore Arm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45.74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45.59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EJC - WJC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extLst>
                  <a:ext uri="{0D108BD9-81ED-4DB2-BD59-A6C34878D82A}">
                    <a16:rowId xmlns:a16="http://schemas.microsoft.com/office/drawing/2014/main" val="4077088451"/>
                  </a:ext>
                </a:extLst>
              </a:tr>
              <a:tr h="30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Hand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79.00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74.74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WJC - MCPIII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extLst>
                  <a:ext uri="{0D108BD9-81ED-4DB2-BD59-A6C34878D82A}">
                    <a16:rowId xmlns:a16="http://schemas.microsoft.com/office/drawing/2014/main" val="3357737597"/>
                  </a:ext>
                </a:extLst>
              </a:tr>
              <a:tr h="30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Thigh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40.95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36.12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HJC - KJC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extLst>
                  <a:ext uri="{0D108BD9-81ED-4DB2-BD59-A6C34878D82A}">
                    <a16:rowId xmlns:a16="http://schemas.microsoft.com/office/drawing/2014/main" val="3875498817"/>
                  </a:ext>
                </a:extLst>
              </a:tr>
              <a:tr h="30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Shank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43.95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43.52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KJC - AJC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extLst>
                  <a:ext uri="{0D108BD9-81ED-4DB2-BD59-A6C34878D82A}">
                    <a16:rowId xmlns:a16="http://schemas.microsoft.com/office/drawing/2014/main" val="3300721659"/>
                  </a:ext>
                </a:extLst>
              </a:tr>
              <a:tr h="30168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Foot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>
                          <a:effectLst/>
                        </a:rPr>
                        <a:t>44.15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effectLst/>
                        </a:rPr>
                        <a:t>40.14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300" dirty="0">
                          <a:effectLst/>
                        </a:rPr>
                        <a:t>Heel - Toe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612" marR="71612" marT="0" marB="0" anchor="ctr"/>
                </a:tc>
                <a:extLst>
                  <a:ext uri="{0D108BD9-81ED-4DB2-BD59-A6C34878D82A}">
                    <a16:rowId xmlns:a16="http://schemas.microsoft.com/office/drawing/2014/main" val="162833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9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0F36F-D588-4FA2-AFD5-2F89D93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066800"/>
            <a:ext cx="72390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Kalkulasi Pusat Massa Segment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D:\ug\SEMESTER 6\PI\Penulisan\flowchart\interpolasi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7308247" cy="1676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28600" y="1905000"/>
            <a:ext cx="73067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0"/>
              </a:spcAft>
              <a:tabLst>
                <a:tab pos="5039995" algn="r"/>
              </a:tabLst>
            </a:pP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d-ID" sz="20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start</a:t>
            </a:r>
            <a:r>
              <a:rPr lang="id-ID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(1.0 – (alpha / 100.0)) + end</a:t>
            </a:r>
            <a:r>
              <a:rPr lang="id-ID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(alpha / 100.0</a:t>
            </a: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 algn="just">
              <a:lnSpc>
                <a:spcPct val="150000"/>
              </a:lnSpc>
              <a:spcAft>
                <a:spcPts val="0"/>
              </a:spcAft>
              <a:tabLst>
                <a:tab pos="5039995" algn="r"/>
              </a:tabLst>
            </a:pP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d-ID" sz="20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start</a:t>
            </a:r>
            <a:r>
              <a:rPr lang="id-ID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(1.0 – (alpha / 100.0)) + end</a:t>
            </a:r>
            <a:r>
              <a:rPr lang="id-ID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(alpha / 100.0</a:t>
            </a: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  <a:spcAft>
                <a:spcPts val="0"/>
              </a:spcAft>
              <a:tabLst>
                <a:tab pos="5039995" algn="r"/>
              </a:tabLst>
            </a:pP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d-ID" sz="2000" baseline="-25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start</a:t>
            </a:r>
            <a:r>
              <a:rPr lang="id-ID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(1.0 – (alpha / 100.0)) + end</a:t>
            </a:r>
            <a:r>
              <a:rPr lang="id-ID" sz="2000" baseline="-25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id-ID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 (alpha / 100.0</a:t>
            </a:r>
            <a:r>
              <a:rPr lang="id-ID" sz="20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957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0F36F-D588-4FA2-AFD5-2F89D93D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066800"/>
            <a:ext cx="75438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Kalkulasi Pusat Massa Keseluruhan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438400" y="1752600"/>
                <a:ext cx="5105400" cy="37912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5039995" algn="r"/>
                  </a:tabLst>
                </a:pPr>
                <a14:m>
                  <m:oMath xmlns:m="http://schemas.openxmlformats.org/officeDocument/2006/math">
                    <m:r>
                      <a:rPr lang="id-ID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𝑋𝑏</m:t>
                    </m:r>
                    <m:r>
                      <a:rPr lang="id-ID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/ 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𝑀𝑏</m:t>
                        </m:r>
                      </m:e>
                    </m:nary>
                  </m:oMath>
                </a14:m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5039995" algn="r"/>
                  </a:tabLst>
                </a:pPr>
                <a14:m>
                  <m:oMath xmlns:m="http://schemas.openxmlformats.org/officeDocument/2006/math"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𝑌𝑏</m:t>
                    </m:r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/ 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𝑀𝑏</m:t>
                        </m:r>
                      </m:e>
                    </m:nary>
                  </m:oMath>
                </a14:m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  <a:tabLst>
                    <a:tab pos="5039995" algn="r"/>
                  </a:tabLst>
                </a:pPr>
                <a14:m>
                  <m:oMath xmlns:m="http://schemas.openxmlformats.org/officeDocument/2006/math"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𝑍𝑏</m:t>
                    </m:r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m:rPr>
                                <m:sty m:val="p"/>
                              </m:rPr>
                              <a:rPr lang="id-ID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  <m:r>
                              <a:rPr lang="id-ID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/ </m:t>
                        </m:r>
                        <m:r>
                          <a:rPr lang="id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𝑀𝑏</m:t>
                        </m:r>
                      </m:e>
                    </m:nary>
                  </m:oMath>
                </a14:m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dimana :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= massa </a:t>
                </a:r>
                <a:r>
                  <a:rPr lang="id-ID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</a:t>
                </a:r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d-ID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= pusat massa </a:t>
                </a:r>
                <a:r>
                  <a:rPr lang="id-ID" sz="20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</a:t>
                </a:r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pada sumbu x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𝑀𝑏</m:t>
                    </m:r>
                  </m:oMath>
                </a14:m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= massa total benda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id-ID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𝑋𝑏</m:t>
                    </m:r>
                  </m:oMath>
                </a14:m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= pusat massa sistem pada sumbu x.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752600"/>
                <a:ext cx="5105400" cy="3791231"/>
              </a:xfrm>
              <a:prstGeom prst="rect">
                <a:avLst/>
              </a:prstGeom>
              <a:blipFill>
                <a:blip r:embed="rId3"/>
                <a:stretch>
                  <a:fillRect l="-1193" t="-10306" b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365</Words>
  <Application>Microsoft Office PowerPoint</Application>
  <PresentationFormat>On-screen Show (4:3)</PresentationFormat>
  <Paragraphs>112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Office Theme</vt:lpstr>
      <vt:lpstr>APLIKASI ESTIMASI TITIK PUSAT MASSA TUBUH MANUSIA BERDASARKAN DATA PENANGKAPAN GERAKAN ALAT MOTION CAPTURE</vt:lpstr>
      <vt:lpstr>Latar Belakang</vt:lpstr>
      <vt:lpstr>Tujuan Penulisan</vt:lpstr>
      <vt:lpstr>Kerangka Penelitian</vt:lpstr>
      <vt:lpstr>Data Motion Capture</vt:lpstr>
      <vt:lpstr>Weighted Segmental Method</vt:lpstr>
      <vt:lpstr>Estimasi Pusat Massa</vt:lpstr>
      <vt:lpstr>Kalkulasi Pusat Massa Segment</vt:lpstr>
      <vt:lpstr>Kalkulasi Pusat Massa Keseluruhan</vt:lpstr>
      <vt:lpstr>Alur Program</vt:lpstr>
      <vt:lpstr>Uji Coba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achsan</dc:creator>
  <cp:lastModifiedBy>denilson son</cp:lastModifiedBy>
  <cp:revision>49</cp:revision>
  <dcterms:created xsi:type="dcterms:W3CDTF">2011-02-25T16:50:21Z</dcterms:created>
  <dcterms:modified xsi:type="dcterms:W3CDTF">2019-07-11T05:02:12Z</dcterms:modified>
</cp:coreProperties>
</file>