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76" r:id="rId3"/>
  </p:sldMasterIdLst>
  <p:sldIdLst>
    <p:sldId id="256" r:id="rId4"/>
    <p:sldId id="534" r:id="rId5"/>
    <p:sldId id="539" r:id="rId6"/>
    <p:sldId id="537" r:id="rId7"/>
    <p:sldId id="540" r:id="rId8"/>
    <p:sldId id="536" r:id="rId9"/>
    <p:sldId id="538" r:id="rId10"/>
    <p:sldId id="535" r:id="rId11"/>
    <p:sldId id="400" r:id="rId12"/>
    <p:sldId id="54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jeed Sahebzadha" initials="MS" lastIdx="1" clrIdx="0">
    <p:extLst>
      <p:ext uri="{19B8F6BF-5375-455C-9EA6-DF929625EA0E}">
        <p15:presenceInfo xmlns:p15="http://schemas.microsoft.com/office/powerpoint/2012/main" userId="d2f4b4c416798a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72" y="12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EE-4021-B556-143D93B817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EE-4021-B556-143D93B817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EE-4021-B556-143D93B817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6521312"/>
        <c:axId val="576524592"/>
      </c:barChart>
      <c:catAx>
        <c:axId val="57652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524592"/>
        <c:crosses val="autoZero"/>
        <c:auto val="1"/>
        <c:lblAlgn val="ctr"/>
        <c:lblOffset val="100"/>
        <c:noMultiLvlLbl val="0"/>
      </c:catAx>
      <c:valAx>
        <c:axId val="57652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52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ED-45BA-B22E-EF58007FE20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ED-45BA-B22E-EF58007FE20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ED-45BA-B22E-EF58007FE2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2762664"/>
        <c:axId val="362768568"/>
      </c:barChart>
      <c:catAx>
        <c:axId val="362762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768568"/>
        <c:crosses val="autoZero"/>
        <c:auto val="1"/>
        <c:lblAlgn val="ctr"/>
        <c:lblOffset val="100"/>
        <c:noMultiLvlLbl val="0"/>
      </c:catAx>
      <c:valAx>
        <c:axId val="362768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762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280220180810728"/>
          <c:y val="6.9909694075125858E-2"/>
          <c:w val="0.55969524642752988"/>
          <c:h val="0.83741009423002466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≤ Rang 10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Tabelle1!$A$2:$A$11</c:f>
              <c:strCache>
                <c:ptCount val="10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  <c:pt idx="6">
                  <c:v>Kategorie 7</c:v>
                </c:pt>
                <c:pt idx="7">
                  <c:v>Kategorie 8</c:v>
                </c:pt>
                <c:pt idx="8">
                  <c:v>Kategorie 9</c:v>
                </c:pt>
                <c:pt idx="9">
                  <c:v>Kategorie 10</c:v>
                </c:pt>
              </c:strCache>
            </c:strRef>
          </c:cat>
          <c:val>
            <c:numRef>
              <c:f>Tabelle1!$B$2:$B$11</c:f>
              <c:numCache>
                <c:formatCode>0%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06-4669-99E1-31488EB50E5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Rang 9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Tabelle1!$A$2:$A$11</c:f>
              <c:strCache>
                <c:ptCount val="10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  <c:pt idx="6">
                  <c:v>Kategorie 7</c:v>
                </c:pt>
                <c:pt idx="7">
                  <c:v>Kategorie 8</c:v>
                </c:pt>
                <c:pt idx="8">
                  <c:v>Kategorie 9</c:v>
                </c:pt>
                <c:pt idx="9">
                  <c:v>Kategorie 10</c:v>
                </c:pt>
              </c:strCache>
            </c:strRef>
          </c:cat>
          <c:val>
            <c:numRef>
              <c:f>Tabelle1!$C$2:$C$11</c:f>
              <c:numCache>
                <c:formatCode>0%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06-4669-99E1-31488EB50E57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Rang 8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Tabelle1!$A$2:$A$11</c:f>
              <c:strCache>
                <c:ptCount val="10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  <c:pt idx="6">
                  <c:v>Kategorie 7</c:v>
                </c:pt>
                <c:pt idx="7">
                  <c:v>Kategorie 8</c:v>
                </c:pt>
                <c:pt idx="8">
                  <c:v>Kategorie 9</c:v>
                </c:pt>
                <c:pt idx="9">
                  <c:v>Kategorie 10</c:v>
                </c:pt>
              </c:strCache>
            </c:strRef>
          </c:cat>
          <c:val>
            <c:numRef>
              <c:f>Tabelle1!$D$2:$D$11</c:f>
              <c:numCache>
                <c:formatCode>0%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06-4669-99E1-31488EB50E57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Rang 7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Tabelle1!$A$2:$A$11</c:f>
              <c:strCache>
                <c:ptCount val="10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  <c:pt idx="6">
                  <c:v>Kategorie 7</c:v>
                </c:pt>
                <c:pt idx="7">
                  <c:v>Kategorie 8</c:v>
                </c:pt>
                <c:pt idx="8">
                  <c:v>Kategorie 9</c:v>
                </c:pt>
                <c:pt idx="9">
                  <c:v>Kategorie 10</c:v>
                </c:pt>
              </c:strCache>
            </c:strRef>
          </c:cat>
          <c:val>
            <c:numRef>
              <c:f>Tabelle1!$E$2:$E$11</c:f>
              <c:numCache>
                <c:formatCode>0%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06-4669-99E1-31488EB50E57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Rang 6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Tabelle1!$A$2:$A$11</c:f>
              <c:strCache>
                <c:ptCount val="10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  <c:pt idx="6">
                  <c:v>Kategorie 7</c:v>
                </c:pt>
                <c:pt idx="7">
                  <c:v>Kategorie 8</c:v>
                </c:pt>
                <c:pt idx="8">
                  <c:v>Kategorie 9</c:v>
                </c:pt>
                <c:pt idx="9">
                  <c:v>Kategorie 10</c:v>
                </c:pt>
              </c:strCache>
            </c:strRef>
          </c:cat>
          <c:val>
            <c:numRef>
              <c:f>Tabelle1!$F$2:$F$11</c:f>
              <c:numCache>
                <c:formatCode>0%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C06-4669-99E1-31488EB50E57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Rang 5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Tabelle1!$A$2:$A$11</c:f>
              <c:strCache>
                <c:ptCount val="10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  <c:pt idx="6">
                  <c:v>Kategorie 7</c:v>
                </c:pt>
                <c:pt idx="7">
                  <c:v>Kategorie 8</c:v>
                </c:pt>
                <c:pt idx="8">
                  <c:v>Kategorie 9</c:v>
                </c:pt>
                <c:pt idx="9">
                  <c:v>Kategorie 10</c:v>
                </c:pt>
              </c:strCache>
            </c:strRef>
          </c:cat>
          <c:val>
            <c:numRef>
              <c:f>Tabelle1!$G$2:$G$11</c:f>
              <c:numCache>
                <c:formatCode>0%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C06-4669-99E1-31488EB50E57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Rang 4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Tabelle1!$A$2:$A$11</c:f>
              <c:strCache>
                <c:ptCount val="10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  <c:pt idx="6">
                  <c:v>Kategorie 7</c:v>
                </c:pt>
                <c:pt idx="7">
                  <c:v>Kategorie 8</c:v>
                </c:pt>
                <c:pt idx="8">
                  <c:v>Kategorie 9</c:v>
                </c:pt>
                <c:pt idx="9">
                  <c:v>Kategorie 10</c:v>
                </c:pt>
              </c:strCache>
            </c:strRef>
          </c:cat>
          <c:val>
            <c:numRef>
              <c:f>Tabelle1!$H$2:$H$11</c:f>
              <c:numCache>
                <c:formatCode>0%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C06-4669-99E1-31488EB50E57}"/>
            </c:ext>
          </c:extLst>
        </c:ser>
        <c:ser>
          <c:idx val="7"/>
          <c:order val="7"/>
          <c:tx>
            <c:strRef>
              <c:f>Tabelle1!$I$1</c:f>
              <c:strCache>
                <c:ptCount val="1"/>
                <c:pt idx="0">
                  <c:v>Rang 3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Tabelle1!$A$2:$A$11</c:f>
              <c:strCache>
                <c:ptCount val="10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  <c:pt idx="6">
                  <c:v>Kategorie 7</c:v>
                </c:pt>
                <c:pt idx="7">
                  <c:v>Kategorie 8</c:v>
                </c:pt>
                <c:pt idx="8">
                  <c:v>Kategorie 9</c:v>
                </c:pt>
                <c:pt idx="9">
                  <c:v>Kategorie 10</c:v>
                </c:pt>
              </c:strCache>
            </c:strRef>
          </c:cat>
          <c:val>
            <c:numRef>
              <c:f>Tabelle1!$I$2:$I$11</c:f>
              <c:numCache>
                <c:formatCode>0%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C06-4669-99E1-31488EB50E57}"/>
            </c:ext>
          </c:extLst>
        </c:ser>
        <c:ser>
          <c:idx val="8"/>
          <c:order val="8"/>
          <c:tx>
            <c:strRef>
              <c:f>Tabelle1!$J$1</c:f>
              <c:strCache>
                <c:ptCount val="1"/>
                <c:pt idx="0">
                  <c:v>Rang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Tabelle1!$A$2:$A$11</c:f>
              <c:strCache>
                <c:ptCount val="10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  <c:pt idx="6">
                  <c:v>Kategorie 7</c:v>
                </c:pt>
                <c:pt idx="7">
                  <c:v>Kategorie 8</c:v>
                </c:pt>
                <c:pt idx="8">
                  <c:v>Kategorie 9</c:v>
                </c:pt>
                <c:pt idx="9">
                  <c:v>Kategorie 10</c:v>
                </c:pt>
              </c:strCache>
            </c:strRef>
          </c:cat>
          <c:val>
            <c:numRef>
              <c:f>Tabelle1!$J$2:$J$11</c:f>
              <c:numCache>
                <c:formatCode>0%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C06-4669-99E1-31488EB50E57}"/>
            </c:ext>
          </c:extLst>
        </c:ser>
        <c:ser>
          <c:idx val="9"/>
          <c:order val="9"/>
          <c:tx>
            <c:strRef>
              <c:f>Tabelle1!$K$1</c:f>
              <c:strCache>
                <c:ptCount val="1"/>
                <c:pt idx="0">
                  <c:v>Rang 1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Tabelle1!$A$2:$A$11</c:f>
              <c:strCache>
                <c:ptCount val="10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  <c:pt idx="6">
                  <c:v>Kategorie 7</c:v>
                </c:pt>
                <c:pt idx="7">
                  <c:v>Kategorie 8</c:v>
                </c:pt>
                <c:pt idx="8">
                  <c:v>Kategorie 9</c:v>
                </c:pt>
                <c:pt idx="9">
                  <c:v>Kategorie 10</c:v>
                </c:pt>
              </c:strCache>
            </c:strRef>
          </c:cat>
          <c:val>
            <c:numRef>
              <c:f>Tabelle1!$K$2:$K$11</c:f>
              <c:numCache>
                <c:formatCode>0%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C06-4669-99E1-31488EB50E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06408448"/>
        <c:axId val="411198016"/>
      </c:barChart>
      <c:catAx>
        <c:axId val="306408448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/>
          <a:lstStyle/>
          <a:p>
            <a:pPr algn="r">
              <a:defRPr sz="1000"/>
            </a:pPr>
            <a:endParaRPr lang="en-US"/>
          </a:p>
        </c:txPr>
        <c:crossAx val="411198016"/>
        <c:crosses val="autoZero"/>
        <c:auto val="1"/>
        <c:lblAlgn val="ctr"/>
        <c:lblOffset val="100"/>
        <c:noMultiLvlLbl val="0"/>
      </c:catAx>
      <c:valAx>
        <c:axId val="411198016"/>
        <c:scaling>
          <c:orientation val="minMax"/>
        </c:scaling>
        <c:delete val="1"/>
        <c:axPos val="t"/>
        <c:numFmt formatCode="0%" sourceLinked="1"/>
        <c:majorTickMark val="out"/>
        <c:minorTickMark val="none"/>
        <c:tickLblPos val="nextTo"/>
        <c:crossAx val="3064084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8268910396617092"/>
          <c:y val="0.92845023880211697"/>
          <c:w val="0.55883867381160679"/>
          <c:h val="4.7942997289273259E-2"/>
        </c:manualLayout>
      </c:layout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36A4-00FD-40BC-9346-1FDA65FCF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A8336-670A-4B1A-880B-69E28E1B9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EB183-BBC8-4B22-B308-1FA8E6A7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C33-0E0D-4BC2-8871-199BC0B2A987}" type="datetimeFigureOut">
              <a:rPr lang="de-CH" smtClean="0"/>
              <a:t>12.08.2019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592A9-A0E1-4C79-8D00-1F80C80D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606B9-C955-47DA-9216-0BE0800D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D4A8-12CE-48C9-AA47-2F0F402C0AA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459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0F65-4801-4C11-BBBA-F1CF56C5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F3A7C-42F4-41DC-98A8-B2EF37DC1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FCD62-112C-44FB-8997-E8B68A62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C33-0E0D-4BC2-8871-199BC0B2A987}" type="datetimeFigureOut">
              <a:rPr lang="de-CH" smtClean="0"/>
              <a:t>12.08.2019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DB8CC-CC7F-41C5-B7CC-30C8F997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0FFF7-A573-4452-BD84-0D5A11FF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D4A8-12CE-48C9-AA47-2F0F402C0AA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235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4B622-A29B-4DD2-8677-CBD6241FB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30ACE-EC8E-4D67-A161-2BFE8F062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5A26F-A404-48B1-B03A-2A4BB60C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C33-0E0D-4BC2-8871-199BC0B2A987}" type="datetimeFigureOut">
              <a:rPr lang="de-CH" smtClean="0"/>
              <a:t>12.08.2019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4B344-F784-48D3-88AE-952675E2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95155-C61E-4E10-9608-1DAE24E3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D4A8-12CE-48C9-AA47-2F0F402C0AA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410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 dirty="0"/>
              <a:t>Master Daten Bericht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SUISSEDIGITAL | Insights | 170881| November 2017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  <a:pPr/>
              <a:t>‹#›</a:t>
            </a:fld>
            <a:endParaRPr lang="de-CH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609600" y="1278000"/>
            <a:ext cx="10972800" cy="4842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 dirty="0"/>
              <a:t>Untertitel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313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Grabst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 dirty="0"/>
              <a:t>Master Daten Bericht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SUISSEDIGITAL | Insights | 170881| November 2017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  <a:pPr/>
              <a:t>‹#›</a:t>
            </a:fld>
            <a:endParaRPr lang="de-CH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609600" y="1278000"/>
            <a:ext cx="10972800" cy="4842000"/>
          </a:xfrm>
        </p:spPr>
        <p:txBody>
          <a:bodyPr>
            <a:normAutofit/>
          </a:bodyPr>
          <a:lstStyle>
            <a:lvl1pPr marL="0" indent="0">
              <a:buNone/>
              <a:defRPr sz="48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 dirty="0"/>
              <a:t>Untertitel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6689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1 Inhalt mit Frag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 dirty="0"/>
              <a:t>Master Daten Bericht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SUISSEDIGITAL | Insights | 170881| November 2017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  <a:pPr/>
              <a:t>‹#›</a:t>
            </a:fld>
            <a:endParaRPr lang="de-CH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609600" y="1278000"/>
            <a:ext cx="10972800" cy="4842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609600" y="6153665"/>
            <a:ext cx="10972800" cy="37894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800" baseline="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Fragenummer: Fragetext</a:t>
            </a:r>
          </a:p>
          <a:p>
            <a:pPr lvl="0"/>
            <a:r>
              <a:rPr lang="de-DE" dirty="0"/>
              <a:t>Basis: n=xxx | Filter: Filtertext | Fragetyp | *Sternchenbemerkungen etc.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 dirty="0"/>
              <a:t>Untertitel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7661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Studien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 dirty="0"/>
              <a:t>Master Daten Bericht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SUISSEDIGITAL | Insights | 170881| November 2017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  <a:pPr/>
              <a:t>‹#›</a:t>
            </a:fld>
            <a:endParaRPr lang="de-CH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609600" y="1278000"/>
            <a:ext cx="3417600" cy="4842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4296000" y="1278000"/>
            <a:ext cx="7286400" cy="4842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 dirty="0"/>
              <a:t>Untertitel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18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2 Inhalt asymmetrisch mit Frag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 dirty="0"/>
              <a:t>Master Daten Bericht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SUISSEDIGITAL | Insights | 170881| November 2017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  <a:pPr/>
              <a:t>‹#›</a:t>
            </a:fld>
            <a:endParaRPr lang="de-CH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609600" y="1278000"/>
            <a:ext cx="3417600" cy="4842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4296000" y="1278000"/>
            <a:ext cx="72864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9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609600" y="6153665"/>
            <a:ext cx="10972800" cy="37894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800" baseline="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Fragenummer: Fragetext</a:t>
            </a:r>
          </a:p>
          <a:p>
            <a:pPr lvl="0"/>
            <a:r>
              <a:rPr lang="de-DE" dirty="0"/>
              <a:t>Basis: n=xxx | Filter: Filtertext | Fragetyp | *Sternchenbemerkungen etc.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 dirty="0"/>
              <a:t>Untertitel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910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bericht | 2 Inhalte mit Frag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 dirty="0"/>
              <a:t>Master Daten Bericht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SUISSEDIGITAL | Insights | 170881| November 2017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  <a:pPr/>
              <a:t>‹#›</a:t>
            </a:fld>
            <a:endParaRPr lang="de-CH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609600" y="1278000"/>
            <a:ext cx="5385600" cy="4842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6196800" y="1278000"/>
            <a:ext cx="53856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9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609600" y="6153665"/>
            <a:ext cx="10972800" cy="37894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800" baseline="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Fragenummer: Fragetext</a:t>
            </a:r>
          </a:p>
          <a:p>
            <a:pPr lvl="0"/>
            <a:r>
              <a:rPr lang="de-DE" dirty="0"/>
              <a:t>Basis: n=xxx | Filter: Filtertext | Fragetyp | *Sternchenbemerkungen etc.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 dirty="0"/>
              <a:t>Untertitel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942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3 Inhalte mit Frag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 dirty="0"/>
              <a:t>Master Daten Bericht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SUISSEDIGITAL | Insights | 170881| November 2017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  <a:pPr/>
              <a:t>‹#›</a:t>
            </a:fld>
            <a:endParaRPr lang="de-CH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609600" y="1278000"/>
            <a:ext cx="3552000" cy="4842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4320000" y="1278000"/>
            <a:ext cx="35520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9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609600" y="6153665"/>
            <a:ext cx="10972800" cy="37894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800" baseline="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Fragenummer: Fragetext</a:t>
            </a:r>
          </a:p>
          <a:p>
            <a:pPr lvl="0"/>
            <a:r>
              <a:rPr lang="de-DE" dirty="0"/>
              <a:t>Basis: n=xxx | Filter: Filtertext | Fragetyp | *Sternchenbemerkungen etc.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6"/>
          </p:nvPr>
        </p:nvSpPr>
        <p:spPr>
          <a:xfrm>
            <a:off x="8030400" y="1278000"/>
            <a:ext cx="3552000" cy="4842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 dirty="0"/>
              <a:t>Untertitel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4059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4 Inhalte mit Frag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 dirty="0"/>
              <a:t>Master Daten Bericht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SUISSEDIGITAL | Insights | 170881| November 2017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  <a:pPr/>
              <a:t>‹#›</a:t>
            </a:fld>
            <a:endParaRPr lang="de-CH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609600" y="1278000"/>
            <a:ext cx="2688000" cy="4842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3371200" y="1278000"/>
            <a:ext cx="26880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9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609600" y="6153665"/>
            <a:ext cx="10972800" cy="37894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800" baseline="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Fragenummer: Fragetext</a:t>
            </a:r>
          </a:p>
          <a:p>
            <a:pPr lvl="0"/>
            <a:r>
              <a:rPr lang="de-DE" dirty="0"/>
              <a:t>Basis: n=xxx | Filter: Filtertext | Fragetyp | *Sternchenbemerkungen etc.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6"/>
          </p:nvPr>
        </p:nvSpPr>
        <p:spPr>
          <a:xfrm>
            <a:off x="6132800" y="1278000"/>
            <a:ext cx="26880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7"/>
          </p:nvPr>
        </p:nvSpPr>
        <p:spPr>
          <a:xfrm>
            <a:off x="8894400" y="1278000"/>
            <a:ext cx="2688000" cy="4842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 dirty="0"/>
              <a:t>Untertitel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90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61BD-A920-4BB1-AF9E-FB613E2F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0F71E-B878-474D-A45C-FF54EF17B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76548-3FB2-4C7E-90D1-5262AD0D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C33-0E0D-4BC2-8871-199BC0B2A987}" type="datetimeFigureOut">
              <a:rPr lang="de-CH" smtClean="0"/>
              <a:t>12.08.2019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460F9-9870-4B6D-9189-26C4B55D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C4261-4DB5-4B62-B7B2-226C7D3D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D4A8-12CE-48C9-AA47-2F0F402C0AA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07447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4 Quadranten mit Frag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 dirty="0"/>
              <a:t>Master Daten Bericht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SUISSEDIGITAL | Insights | 170881| November 2017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  <a:pPr/>
              <a:t>‹#›</a:t>
            </a:fld>
            <a:endParaRPr lang="de-CH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609600" y="1278000"/>
            <a:ext cx="5385600" cy="2376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6196800" y="1278000"/>
            <a:ext cx="5385600" cy="2376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9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609600" y="6153665"/>
            <a:ext cx="10972800" cy="37894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800" baseline="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Fragenummer: Fragetext</a:t>
            </a:r>
          </a:p>
          <a:p>
            <a:pPr lvl="0"/>
            <a:r>
              <a:rPr lang="de-DE" dirty="0"/>
              <a:t>Basis: n=xxx | Filter: Filtertext | Fragetyp | *Sternchenbemerkungen etc.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6"/>
          </p:nvPr>
        </p:nvSpPr>
        <p:spPr>
          <a:xfrm>
            <a:off x="609600" y="3744000"/>
            <a:ext cx="5385600" cy="2376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7"/>
          </p:nvPr>
        </p:nvSpPr>
        <p:spPr>
          <a:xfrm>
            <a:off x="6196800" y="3744000"/>
            <a:ext cx="5385600" cy="2376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 dirty="0"/>
              <a:t>Untertitel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172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6 Quadranten mit Frag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 dirty="0"/>
              <a:t>Master Daten Bericht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SUISSEDIGITAL | Insights | 170881| November 2017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  <a:pPr/>
              <a:t>‹#›</a:t>
            </a:fld>
            <a:endParaRPr lang="de-CH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609600" y="1278000"/>
            <a:ext cx="3552000" cy="2376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4320000" y="1278000"/>
            <a:ext cx="3552000" cy="2376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9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609600" y="6153665"/>
            <a:ext cx="10972800" cy="37894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800" baseline="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Fragenummer: Fragetext</a:t>
            </a:r>
          </a:p>
          <a:p>
            <a:pPr lvl="0"/>
            <a:r>
              <a:rPr lang="de-DE" dirty="0"/>
              <a:t>Basis: n=xxx | Filter: Filtertext | Fragetyp | *Sternchenbemerkungen etc.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6"/>
          </p:nvPr>
        </p:nvSpPr>
        <p:spPr>
          <a:xfrm>
            <a:off x="609600" y="3744000"/>
            <a:ext cx="3552000" cy="2376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7"/>
          </p:nvPr>
        </p:nvSpPr>
        <p:spPr>
          <a:xfrm>
            <a:off x="4320000" y="3744000"/>
            <a:ext cx="3552000" cy="2376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8"/>
          </p:nvPr>
        </p:nvSpPr>
        <p:spPr>
          <a:xfrm>
            <a:off x="8030400" y="1278000"/>
            <a:ext cx="3552000" cy="2376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9"/>
          </p:nvPr>
        </p:nvSpPr>
        <p:spPr>
          <a:xfrm>
            <a:off x="8030400" y="3744000"/>
            <a:ext cx="355200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 dirty="0"/>
              <a:t>Untertitel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9984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Ohne Inhalt mit Frag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 dirty="0"/>
              <a:t>Master Daten Bericht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SUISSEDIGITAL | Insights | 170881| November 2017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  <a:pPr/>
              <a:t>‹#›</a:t>
            </a:fld>
            <a:endParaRPr lang="de-CH" noProof="0" dirty="0"/>
          </a:p>
        </p:txBody>
      </p:sp>
      <p:sp>
        <p:nvSpPr>
          <p:cNvPr id="9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609600" y="6153665"/>
            <a:ext cx="10972800" cy="37894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800" baseline="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Fragenummer: Fragetext</a:t>
            </a:r>
          </a:p>
          <a:p>
            <a:pPr lvl="0"/>
            <a:r>
              <a:rPr lang="de-DE" dirty="0"/>
              <a:t>Basis: n=xxx | Filter: Filtertext | Fragetyp | *Sternchenbemerkungen etc.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 dirty="0"/>
              <a:t>Untertitel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6025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 dirty="0"/>
              <a:t>Master Daten Bericht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SUISSEDIGITAL | Insights | 170881| November 2017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  <a:pPr/>
              <a:t>‹#›</a:t>
            </a:fld>
            <a:endParaRPr lang="de-CH" noProof="0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 dirty="0"/>
              <a:t>Untertitel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3206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n | Zwischen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© LINK Institut | SUISSEDIGITAL | Insights | 180145 | Mai 2018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54A25-EF9F-433F-A2C4-DF94129C44D1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/>
          </p:nvPr>
        </p:nvSpPr>
        <p:spPr>
          <a:xfrm>
            <a:off x="609600" y="1071863"/>
            <a:ext cx="11582400" cy="5040000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4329113"/>
            <a:ext cx="11582400" cy="1530350"/>
          </a:xfrm>
          <a:solidFill>
            <a:schemeClr val="bg1">
              <a:lumMod val="95000"/>
              <a:alpha val="90000"/>
            </a:schemeClr>
          </a:solidFill>
        </p:spPr>
        <p:txBody>
          <a:bodyPr lIns="360000">
            <a:normAutofit/>
          </a:bodyPr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ZWISCHENTITEL</a:t>
            </a:r>
          </a:p>
        </p:txBody>
      </p:sp>
    </p:spTree>
    <p:extLst>
      <p:ext uri="{BB962C8B-B14F-4D97-AF65-F5344CB8AC3E}">
        <p14:creationId xmlns:p14="http://schemas.microsoft.com/office/powerpoint/2010/main" val="4434651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/>
              <a:t>Master Daten Bericht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Kundenname | Studienname | Studiennummer | Datum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  <a:pPr/>
              <a:t>‹#›</a:t>
            </a:fld>
            <a:endParaRPr lang="de-CH" noProof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609600" y="1278000"/>
            <a:ext cx="109728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/>
              <a:t>Untertitel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3079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Grabst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/>
              <a:t>Master Daten Bericht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Kundenname | Studienname | Studiennummer | Datum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  <a:pPr/>
              <a:t>‹#›</a:t>
            </a:fld>
            <a:endParaRPr lang="de-CH" noProof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609600" y="1278000"/>
            <a:ext cx="10972800" cy="4842000"/>
          </a:xfrm>
        </p:spPr>
        <p:txBody>
          <a:bodyPr>
            <a:normAutofit/>
          </a:bodyPr>
          <a:lstStyle>
            <a:lvl1pPr marL="0" indent="0">
              <a:buNone/>
              <a:defRPr sz="4800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/>
              <a:t>Untertitel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3985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1 Inhalt mit Frag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/>
              <a:t>Master Daten Bericht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Kundenname | Studienname | Studiennummer | Datum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  <a:pPr/>
              <a:t>‹#›</a:t>
            </a:fld>
            <a:endParaRPr lang="de-CH" noProof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609600" y="1278000"/>
            <a:ext cx="109728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/>
              <a:t>Untertitel </a:t>
            </a:r>
            <a:endParaRPr lang="en-GB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609600" y="6153665"/>
            <a:ext cx="10972800" cy="37894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800" baseline="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/>
              <a:t>Fragenummer: Fragetext</a:t>
            </a:r>
          </a:p>
          <a:p>
            <a:pPr lvl="0"/>
            <a:r>
              <a:rPr lang="de-DE"/>
              <a:t>Basis: n=xxx | Filter: Filtertext | Fragetyp | *Sternchenbemerkungen etc.</a:t>
            </a:r>
          </a:p>
        </p:txBody>
      </p:sp>
    </p:spTree>
    <p:extLst>
      <p:ext uri="{BB962C8B-B14F-4D97-AF65-F5344CB8AC3E}">
        <p14:creationId xmlns:p14="http://schemas.microsoft.com/office/powerpoint/2010/main" val="31277476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Studien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/>
              <a:t>Master Daten Bericht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Kundenname | Studienname | Studiennummer | Datum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  <a:pPr/>
              <a:t>‹#›</a:t>
            </a:fld>
            <a:endParaRPr lang="de-CH" noProof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609600" y="1278000"/>
            <a:ext cx="34176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4296000" y="1278000"/>
            <a:ext cx="72864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/>
              <a:t>Untertitel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7708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2 Inhalt asymmetrisch mit Frag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/>
              <a:t>Master Daten Bericht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Kundenname | Studienname | Studiennummer | Datum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  <a:pPr/>
              <a:t>‹#›</a:t>
            </a:fld>
            <a:endParaRPr lang="de-CH" noProof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609600" y="1278000"/>
            <a:ext cx="34176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4296000" y="1278000"/>
            <a:ext cx="72864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9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609600" y="6153665"/>
            <a:ext cx="10972800" cy="37894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800" baseline="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/>
              <a:t>Fragenummer: Fragetext</a:t>
            </a:r>
          </a:p>
          <a:p>
            <a:pPr lvl="0"/>
            <a:r>
              <a:rPr lang="de-DE"/>
              <a:t>Basis: n=xxx | Filter: Filtertext | Fragetyp | *Sternchenbemerkungen etc.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/>
              <a:t>Untertitel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92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01AB5-21B5-4E2E-8DBB-E83EEF78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403F0-B8E0-4709-BA36-CDB30BF0B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DB3A2-84E9-4B8B-A5B4-EECD7AE0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C33-0E0D-4BC2-8871-199BC0B2A987}" type="datetimeFigureOut">
              <a:rPr lang="de-CH" smtClean="0"/>
              <a:t>12.08.2019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A02BE-00E5-4D92-AA05-96345439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5FD99-B990-4026-9130-764793A2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D4A8-12CE-48C9-AA47-2F0F402C0AA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70709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bericht | 2 Inhalte mit Frag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/>
              <a:t>Master Daten Bericht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Kundenname | Studienname | Studiennummer | Datum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  <a:pPr/>
              <a:t>‹#›</a:t>
            </a:fld>
            <a:endParaRPr lang="de-CH" noProof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609600" y="1278000"/>
            <a:ext cx="53856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6196800" y="1278000"/>
            <a:ext cx="53856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9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609600" y="6153665"/>
            <a:ext cx="10972800" cy="37894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800" baseline="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/>
              <a:t>Fragenummer: Fragetext</a:t>
            </a:r>
          </a:p>
          <a:p>
            <a:pPr lvl="0"/>
            <a:r>
              <a:rPr lang="de-DE"/>
              <a:t>Basis: n=xxx | Filter: Filtertext | Fragetyp | *Sternchenbemerkungen etc.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/>
              <a:t>Untertitel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9289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3 Inhalte mit Frag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/>
              <a:t>Master Daten Bericht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Kundenname | Studienname | Studiennummer | Datum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  <a:pPr/>
              <a:t>‹#›</a:t>
            </a:fld>
            <a:endParaRPr lang="de-CH" noProof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609600" y="1278000"/>
            <a:ext cx="35520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4320000" y="1278000"/>
            <a:ext cx="35520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9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609600" y="6153665"/>
            <a:ext cx="10972800" cy="37894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800" baseline="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/>
              <a:t>Fragenummer: Fragetext</a:t>
            </a:r>
          </a:p>
          <a:p>
            <a:pPr lvl="0"/>
            <a:r>
              <a:rPr lang="de-DE"/>
              <a:t>Basis: n=xxx | Filter: Filtertext | Fragetyp | *Sternchenbemerkungen etc.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6"/>
          </p:nvPr>
        </p:nvSpPr>
        <p:spPr>
          <a:xfrm>
            <a:off x="8030400" y="1278000"/>
            <a:ext cx="35520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/>
              <a:t>Untertitel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8787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4 Inhalte mit Frag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/>
              <a:t>Master Daten Bericht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Kundenname | Studienname | Studiennummer | Datum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  <a:pPr/>
              <a:t>‹#›</a:t>
            </a:fld>
            <a:endParaRPr lang="de-CH" noProof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609600" y="1278000"/>
            <a:ext cx="26880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3371200" y="1278000"/>
            <a:ext cx="26880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9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609600" y="6153665"/>
            <a:ext cx="10972800" cy="37894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800" baseline="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/>
              <a:t>Fragenummer: Fragetext</a:t>
            </a:r>
          </a:p>
          <a:p>
            <a:pPr lvl="0"/>
            <a:r>
              <a:rPr lang="de-DE"/>
              <a:t>Basis: n=xxx | Filter: Filtertext | Fragetyp | *Sternchenbemerkungen etc.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6"/>
          </p:nvPr>
        </p:nvSpPr>
        <p:spPr>
          <a:xfrm>
            <a:off x="6132800" y="1278000"/>
            <a:ext cx="26880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7"/>
          </p:nvPr>
        </p:nvSpPr>
        <p:spPr>
          <a:xfrm>
            <a:off x="8894400" y="1278000"/>
            <a:ext cx="26880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/>
              <a:t>Untertitel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825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4 Quadranten mit Frag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/>
              <a:t>Master Daten Bericht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Kundenname | Studienname | Studiennummer | Datum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  <a:pPr/>
              <a:t>‹#›</a:t>
            </a:fld>
            <a:endParaRPr lang="de-CH" noProof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609600" y="1278000"/>
            <a:ext cx="538560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6196800" y="1278000"/>
            <a:ext cx="538560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9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609600" y="6153665"/>
            <a:ext cx="10972800" cy="37894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800" baseline="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/>
              <a:t>Fragenummer: Fragetext</a:t>
            </a:r>
          </a:p>
          <a:p>
            <a:pPr lvl="0"/>
            <a:r>
              <a:rPr lang="de-DE"/>
              <a:t>Basis: n=xxx | Filter: Filtertext | Fragetyp | *Sternchenbemerkungen etc.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6"/>
          </p:nvPr>
        </p:nvSpPr>
        <p:spPr>
          <a:xfrm>
            <a:off x="609600" y="3744000"/>
            <a:ext cx="538560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7"/>
          </p:nvPr>
        </p:nvSpPr>
        <p:spPr>
          <a:xfrm>
            <a:off x="6196800" y="3744000"/>
            <a:ext cx="538560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/>
              <a:t>Untertitel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7118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6 Quadranten mit Frag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/>
              <a:t>Master Daten Bericht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Kundenname | Studienname | Studiennummer | Datum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  <a:pPr/>
              <a:t>‹#›</a:t>
            </a:fld>
            <a:endParaRPr lang="de-CH" noProof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609600" y="1278000"/>
            <a:ext cx="355200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4320000" y="1278000"/>
            <a:ext cx="355200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9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609600" y="6153665"/>
            <a:ext cx="10972800" cy="37894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800" baseline="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/>
              <a:t>Fragenummer: Fragetext</a:t>
            </a:r>
          </a:p>
          <a:p>
            <a:pPr lvl="0"/>
            <a:r>
              <a:rPr lang="de-DE"/>
              <a:t>Basis: n=xxx | Filter: Filtertext | Fragetyp | *Sternchenbemerkungen etc.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6"/>
          </p:nvPr>
        </p:nvSpPr>
        <p:spPr>
          <a:xfrm>
            <a:off x="609600" y="3744000"/>
            <a:ext cx="355200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7"/>
          </p:nvPr>
        </p:nvSpPr>
        <p:spPr>
          <a:xfrm>
            <a:off x="4320000" y="3744000"/>
            <a:ext cx="355200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8"/>
          </p:nvPr>
        </p:nvSpPr>
        <p:spPr>
          <a:xfrm>
            <a:off x="8030400" y="1278000"/>
            <a:ext cx="355200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9"/>
          </p:nvPr>
        </p:nvSpPr>
        <p:spPr>
          <a:xfrm>
            <a:off x="8030400" y="3744000"/>
            <a:ext cx="355200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/>
              <a:t>Untertitel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9751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en Bericht | 8 Quadranten mit Frag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/>
              <a:t>Master Daten Bericht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Kundenname | Studienname | Studiennummer | Datum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  <a:pPr/>
              <a:t>‹#›</a:t>
            </a:fld>
            <a:endParaRPr lang="de-CH" noProof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609600" y="1278000"/>
            <a:ext cx="252000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9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609600" y="6153665"/>
            <a:ext cx="10972800" cy="37894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800" baseline="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/>
              <a:t>Fragenummer: Fragetext</a:t>
            </a:r>
          </a:p>
          <a:p>
            <a:pPr lvl="0"/>
            <a:r>
              <a:rPr lang="de-DE"/>
              <a:t>Basis: n=xxx | Filter: Filtertext | Fragetyp | *Sternchenbemerkungen etc.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6"/>
          </p:nvPr>
        </p:nvSpPr>
        <p:spPr>
          <a:xfrm>
            <a:off x="609600" y="3744000"/>
            <a:ext cx="252000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/>
              <a:t>Untertitel </a:t>
            </a:r>
            <a:endParaRPr lang="en-GB"/>
          </a:p>
        </p:txBody>
      </p:sp>
      <p:sp>
        <p:nvSpPr>
          <p:cNvPr id="33" name="Inhaltsplatzhalter 7"/>
          <p:cNvSpPr>
            <a:spLocks noGrp="1"/>
          </p:cNvSpPr>
          <p:nvPr>
            <p:ph sz="quarter" idx="21"/>
          </p:nvPr>
        </p:nvSpPr>
        <p:spPr>
          <a:xfrm>
            <a:off x="3428258" y="1277938"/>
            <a:ext cx="252000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34" name="Inhaltsplatzhalter 6"/>
          <p:cNvSpPr>
            <a:spLocks noGrp="1"/>
          </p:cNvSpPr>
          <p:nvPr>
            <p:ph sz="quarter" idx="22"/>
          </p:nvPr>
        </p:nvSpPr>
        <p:spPr>
          <a:xfrm>
            <a:off x="3428258" y="3743938"/>
            <a:ext cx="252000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35" name="Inhaltsplatzhalter 7"/>
          <p:cNvSpPr>
            <a:spLocks noGrp="1"/>
          </p:cNvSpPr>
          <p:nvPr>
            <p:ph sz="quarter" idx="23"/>
          </p:nvPr>
        </p:nvSpPr>
        <p:spPr>
          <a:xfrm>
            <a:off x="6246916" y="1277938"/>
            <a:ext cx="252000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36" name="Inhaltsplatzhalter 6"/>
          <p:cNvSpPr>
            <a:spLocks noGrp="1"/>
          </p:cNvSpPr>
          <p:nvPr>
            <p:ph sz="quarter" idx="24"/>
          </p:nvPr>
        </p:nvSpPr>
        <p:spPr>
          <a:xfrm>
            <a:off x="6246916" y="3743938"/>
            <a:ext cx="252000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37" name="Inhaltsplatzhalter 7"/>
          <p:cNvSpPr>
            <a:spLocks noGrp="1"/>
          </p:cNvSpPr>
          <p:nvPr>
            <p:ph sz="quarter" idx="25"/>
          </p:nvPr>
        </p:nvSpPr>
        <p:spPr>
          <a:xfrm>
            <a:off x="9065575" y="1272013"/>
            <a:ext cx="252000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38" name="Inhaltsplatzhalter 6"/>
          <p:cNvSpPr>
            <a:spLocks noGrp="1"/>
          </p:cNvSpPr>
          <p:nvPr>
            <p:ph sz="quarter" idx="26"/>
          </p:nvPr>
        </p:nvSpPr>
        <p:spPr>
          <a:xfrm>
            <a:off x="9065575" y="3747538"/>
            <a:ext cx="252000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5632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Ohne Inhalt mit Frag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/>
              <a:t>Master Daten Bericht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Kundenname | Studienname | Studiennummer | Datum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  <a:pPr/>
              <a:t>‹#›</a:t>
            </a:fld>
            <a:endParaRPr lang="de-CH" noProof="0"/>
          </a:p>
        </p:txBody>
      </p:sp>
      <p:sp>
        <p:nvSpPr>
          <p:cNvPr id="9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609600" y="6153665"/>
            <a:ext cx="10972800" cy="37894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800" baseline="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/>
              <a:t>Fragenummer: Fragetext</a:t>
            </a:r>
          </a:p>
          <a:p>
            <a:pPr lvl="0"/>
            <a:r>
              <a:rPr lang="de-DE"/>
              <a:t>Basis: n=xxx | Filter: Filtertext | Fragetyp | *Sternchenbemerkungen etc.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/>
              <a:t>Untertitel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3822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/>
              <a:t>Master Daten Bericht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Kundenname | Studienname | Studiennummer | Datum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  <a:pPr/>
              <a:t>‹#›</a:t>
            </a:fld>
            <a:endParaRPr lang="de-CH" noProof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/>
              <a:t>Untertitel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97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85EC-B9F2-4A0D-B97C-2C141C42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E7A4E-C703-44E6-A5FE-1E2224BDD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74995-DD77-4457-A94B-505645AC7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E9670-387E-4166-BE7C-79683A8D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C33-0E0D-4BC2-8871-199BC0B2A987}" type="datetimeFigureOut">
              <a:rPr lang="de-CH" smtClean="0"/>
              <a:t>12.08.2019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049F8-71E7-4E0F-950D-F7B4B912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55F74-63B8-4EF2-992A-383486CF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D4A8-12CE-48C9-AA47-2F0F402C0AA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459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0BD8-BE58-43AE-92E7-86AD0AC2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8A0EE-321A-4E85-A825-9E30E4118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279EE-E5EA-425A-B890-5BABCDCAF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DE4CD-E54E-4121-BEAB-D1BCB6555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AE27E-D908-4705-9576-67C7AC854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F9AC03-3891-41DD-B280-500EDA68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C33-0E0D-4BC2-8871-199BC0B2A987}" type="datetimeFigureOut">
              <a:rPr lang="de-CH" smtClean="0"/>
              <a:t>12.08.2019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62FE4-93AB-4881-9F12-0169A986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B392C-E41A-4AF3-8A53-CD1C00FC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D4A8-12CE-48C9-AA47-2F0F402C0AA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782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A27E-2F45-4C35-BABD-64051CC6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F5DD2-21B4-4B4D-805A-853C2CDA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C33-0E0D-4BC2-8871-199BC0B2A987}" type="datetimeFigureOut">
              <a:rPr lang="de-CH" smtClean="0"/>
              <a:t>12.08.2019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740DD-C768-4991-97EF-74CBCD1D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D43B0-0DCF-4554-AA10-544DDF5A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D4A8-12CE-48C9-AA47-2F0F402C0AA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082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CAD54F-21AE-4966-9900-35773735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C33-0E0D-4BC2-8871-199BC0B2A987}" type="datetimeFigureOut">
              <a:rPr lang="de-CH" smtClean="0"/>
              <a:t>12.08.2019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AAD0E-25D6-46BB-B2F4-08EEC929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CFF08-2822-441F-BCDA-684E0AD4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D4A8-12CE-48C9-AA47-2F0F402C0AA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633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A712-2D4D-4E8A-948F-F99E5B035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7BF9B-292F-4062-B812-D9E188F23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9024E-9F71-4047-9075-046E843E0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1DA85-A5DC-4A56-A81B-0C8BA3D0F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C33-0E0D-4BC2-8871-199BC0B2A987}" type="datetimeFigureOut">
              <a:rPr lang="de-CH" smtClean="0"/>
              <a:t>12.08.2019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7697E-E12E-4AFD-85D1-66F3CD10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50085-8551-45C9-A3BC-CFBA6B69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D4A8-12CE-48C9-AA47-2F0F402C0AA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137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1304-7EA2-495A-B462-0629C838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FE21CE-0D1B-4261-A3CC-A4B1695B3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DE6E0-2866-4F74-B2A4-F612E7D2E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8F481-5543-40DC-9C67-CB6CF3562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C33-0E0D-4BC2-8871-199BC0B2A987}" type="datetimeFigureOut">
              <a:rPr lang="de-CH" smtClean="0"/>
              <a:t>12.08.2019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33A1B-8AF1-4405-9FDC-0D18401E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CC91-1B93-4FA6-87CC-17D8AFA0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D4A8-12CE-48C9-AA47-2F0F402C0AA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093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C9327-A87C-4DA9-AA38-771050F96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90A3D-6EE0-4760-950E-3E0D93735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830FB-4022-430F-9490-273A95205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BBC33-0E0D-4BC2-8871-199BC0B2A987}" type="datetimeFigureOut">
              <a:rPr lang="de-CH" smtClean="0"/>
              <a:t>12.08.2019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BFC68-0DD6-4DA3-B867-1CED16CBF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A81C-49F4-4D2C-AC8B-327CF42F1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D4A8-12CE-48C9-AA47-2F0F402C0AA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393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CH" noProof="0" dirty="0"/>
              <a:t>Master Daten Bericht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276865"/>
            <a:ext cx="10972800" cy="48419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CH" noProof="0" dirty="0"/>
              <a:t>Textmasterformat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50400" y="6557319"/>
            <a:ext cx="10632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de-CH"/>
              <a:t>© LINK Institut | SUISSEDIGITAL | Insights | 170881| November 2017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" y="6557319"/>
            <a:ext cx="336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3E554A25-EF9F-433F-A2C4-DF94129C44D1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7" name="Picture 2" descr="\\192.168.1.198\htdocs\link\_SHARED\img\#svg und eps (originals)\Link_Logo_Institut_PP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409" y="6484369"/>
            <a:ext cx="969598" cy="24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umsplatzhalter 7"/>
          <p:cNvSpPr>
            <a:spLocks noGrp="1"/>
          </p:cNvSpPr>
          <p:nvPr>
            <p:ph type="dt" sz="half" idx="2"/>
          </p:nvPr>
        </p:nvSpPr>
        <p:spPr>
          <a:xfrm>
            <a:off x="609600" y="716691"/>
            <a:ext cx="10972800" cy="3542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328428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chemeClr val="accent1"/>
        </a:buClr>
        <a:buSzPct val="120000"/>
        <a:buFont typeface="Arial" panose="020B0604020202020204" pitchFamily="34" charset="0"/>
        <a:buChar char="›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168275" algn="l" defTabSz="914400" rtl="0" eaLnBrk="1" latinLnBrk="0" hangingPunct="1">
        <a:spcBef>
          <a:spcPct val="20000"/>
        </a:spcBef>
        <a:buClr>
          <a:schemeClr val="accent1"/>
        </a:buClr>
        <a:buSzPct val="110000"/>
        <a:buFont typeface="Arial" panose="020B0604020202020204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5963" indent="-165100" algn="l" defTabSz="914400" rtl="0" eaLnBrk="1" latinLnBrk="0" hangingPunct="1">
        <a:spcBef>
          <a:spcPct val="20000"/>
        </a:spcBef>
        <a:buClr>
          <a:schemeClr val="accent1"/>
        </a:buClr>
        <a:buSzPct val="110000"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152400" algn="l" defTabSz="914400" rtl="0" eaLnBrk="1" latinLnBrk="0" hangingPunct="1">
        <a:spcBef>
          <a:spcPct val="20000"/>
        </a:spcBef>
        <a:buClr>
          <a:schemeClr val="accent1"/>
        </a:buClr>
        <a:buSzPct val="110000"/>
        <a:buFont typeface="Arial" panose="020B0604020202020204" pitchFamily="34" charset="0"/>
        <a:buChar char="›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38275" indent="-147638" algn="l" defTabSz="914400" rtl="0" eaLnBrk="1" latinLnBrk="0" hangingPunct="1">
        <a:spcBef>
          <a:spcPct val="20000"/>
        </a:spcBef>
        <a:buClr>
          <a:schemeClr val="accent1"/>
        </a:buClr>
        <a:buSzPct val="110000"/>
        <a:buFont typeface="Arial" panose="020B0604020202020204" pitchFamily="34" charset="0"/>
        <a:buChar char="›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CH" noProof="0"/>
              <a:t>Master Daten Bericht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276865"/>
            <a:ext cx="10972800" cy="48419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CH" noProof="0"/>
              <a:t>Textmasterformat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50400" y="6557319"/>
            <a:ext cx="10632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de-CH"/>
              <a:t>© LINK Institut | Kundenname | Studienname | Studiennummer | Datum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" y="6557319"/>
            <a:ext cx="336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3E554A25-EF9F-433F-A2C4-DF94129C44D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2"/>
          </p:nvPr>
        </p:nvSpPr>
        <p:spPr>
          <a:xfrm>
            <a:off x="609600" y="716691"/>
            <a:ext cx="10972800" cy="3542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endParaRPr lang="de-CH" noProof="0"/>
          </a:p>
        </p:txBody>
      </p:sp>
      <p:pic>
        <p:nvPicPr>
          <p:cNvPr id="9" name="Picture 2" descr="\\192.168.1.198\htdocs\link\_SHARED\img\#svg und eps (originals)\Link_Logo_Institut_PPT.png">
            <a:extLst>
              <a:ext uri="{FF2B5EF4-FFF2-40B4-BE49-F238E27FC236}">
                <a16:creationId xmlns:a16="http://schemas.microsoft.com/office/drawing/2014/main" id="{ABE67265-EC03-4F4D-B96F-7BA2A2529B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602" y="6489340"/>
            <a:ext cx="787798" cy="24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 userDrawn="1"/>
        </p:nvSpPr>
        <p:spPr>
          <a:xfrm>
            <a:off x="9561385" y="6499224"/>
            <a:ext cx="1011730" cy="2373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CH" sz="1200" b="0">
                <a:solidFill>
                  <a:schemeClr val="bg1"/>
                </a:solidFill>
              </a:rPr>
              <a:t>Logo Kunde</a:t>
            </a:r>
          </a:p>
        </p:txBody>
      </p:sp>
    </p:spTree>
    <p:extLst>
      <p:ext uri="{BB962C8B-B14F-4D97-AF65-F5344CB8AC3E}">
        <p14:creationId xmlns:p14="http://schemas.microsoft.com/office/powerpoint/2010/main" val="28249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chemeClr val="accent1"/>
        </a:buClr>
        <a:buSzPct val="120000"/>
        <a:buFont typeface="Arial" panose="020B0604020202020204" pitchFamily="34" charset="0"/>
        <a:buChar char="›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168275" algn="l" defTabSz="914400" rtl="0" eaLnBrk="1" latinLnBrk="0" hangingPunct="1">
        <a:spcBef>
          <a:spcPct val="20000"/>
        </a:spcBef>
        <a:buClr>
          <a:schemeClr val="accent1"/>
        </a:buClr>
        <a:buSzPct val="110000"/>
        <a:buFont typeface="Arial" panose="020B0604020202020204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5963" indent="-165100" algn="l" defTabSz="914400" rtl="0" eaLnBrk="1" latinLnBrk="0" hangingPunct="1">
        <a:spcBef>
          <a:spcPct val="20000"/>
        </a:spcBef>
        <a:buClr>
          <a:schemeClr val="accent1"/>
        </a:buClr>
        <a:buSzPct val="110000"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152400" algn="l" defTabSz="914400" rtl="0" eaLnBrk="1" latinLnBrk="0" hangingPunct="1">
        <a:spcBef>
          <a:spcPct val="20000"/>
        </a:spcBef>
        <a:buClr>
          <a:schemeClr val="accent1"/>
        </a:buClr>
        <a:buSzPct val="110000"/>
        <a:buFont typeface="Arial" panose="020B0604020202020204" pitchFamily="34" charset="0"/>
        <a:buChar char="›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38275" indent="-147638" algn="l" defTabSz="914400" rtl="0" eaLnBrk="1" latinLnBrk="0" hangingPunct="1">
        <a:spcBef>
          <a:spcPct val="20000"/>
        </a:spcBef>
        <a:buClr>
          <a:schemeClr val="accent1"/>
        </a:buClr>
        <a:buSzPct val="110000"/>
        <a:buFont typeface="Arial" panose="020B0604020202020204" pitchFamily="34" charset="0"/>
        <a:buChar char="›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ptxbuilder.com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3A8B-27F8-4CEA-8775-DE0EB4171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Examples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Template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1D69E5-46D4-46DE-BFD3-AE0C411D0340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1. Basic textbox with text</a:t>
            </a:r>
          </a:p>
        </p:txBody>
      </p:sp>
    </p:spTree>
    <p:extLst>
      <p:ext uri="{BB962C8B-B14F-4D97-AF65-F5344CB8AC3E}">
        <p14:creationId xmlns:p14="http://schemas.microsoft.com/office/powerpoint/2010/main" val="89680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A990-09A4-4B12-9E34-1DCFA07E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10. image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FA3BE-23C2-45F6-8320-58784D69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Kundenname | Studienname | Studiennummer | Datum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C99FA-059E-46A0-B5F9-B786FC55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  <a:pPr/>
              <a:t>10</a:t>
            </a:fld>
            <a:endParaRPr lang="de-CH" noProof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F84AA5-4F53-4FB8-B089-183139A7DA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17C93-7927-4390-AFA2-202E3801B39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B94496C-AFA1-4528-B894-759DFE2016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042F23-18A3-4B93-9551-BF89D058F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26" y="2822666"/>
            <a:ext cx="5300081" cy="29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1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A488D-939E-4237-8A79-CDA83697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SUISSEDIGITAL | Insights | 170881| November 2017</a:t>
            </a:r>
            <a:endParaRPr lang="de-CH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37DA-1D61-4EB3-A325-81C0F1AD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  <a:pPr/>
              <a:t>2</a:t>
            </a:fld>
            <a:endParaRPr lang="de-CH" noProof="0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66E2594B-7F10-480D-A680-E7B4CE76C588}"/>
              </a:ext>
            </a:extLst>
          </p:cNvPr>
          <p:cNvSpPr/>
          <p:nvPr/>
        </p:nvSpPr>
        <p:spPr>
          <a:xfrm>
            <a:off x="945600" y="1957676"/>
            <a:ext cx="916756" cy="864066"/>
          </a:xfrm>
          <a:prstGeom prst="triangl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t">
            <a:norm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907EC6-9BB6-4EFD-BB77-2C7EE88F4390}"/>
              </a:ext>
            </a:extLst>
          </p:cNvPr>
          <p:cNvSpPr/>
          <p:nvPr/>
        </p:nvSpPr>
        <p:spPr>
          <a:xfrm>
            <a:off x="2390274" y="2150622"/>
            <a:ext cx="1686187" cy="4781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>
            <a:norm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E801A2-004C-49E3-BB80-A2FE1435AEB7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2. </a:t>
            </a:r>
            <a:r>
              <a:rPr lang="en-GB" dirty="0" err="1"/>
              <a:t>Autoshapes</a:t>
            </a:r>
            <a:endParaRPr lang="en-GB" dirty="0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2B88C038-8D60-47C1-92EB-896AA66C7451}"/>
              </a:ext>
            </a:extLst>
          </p:cNvPr>
          <p:cNvSpPr/>
          <p:nvPr/>
        </p:nvSpPr>
        <p:spPr>
          <a:xfrm>
            <a:off x="2342147" y="3705726"/>
            <a:ext cx="978569" cy="432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70000" lnSpcReduction="20000"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B49854-3741-4B4B-9BBB-8FC8D8B1E9C2}"/>
              </a:ext>
            </a:extLst>
          </p:cNvPr>
          <p:cNvCxnSpPr/>
          <p:nvPr/>
        </p:nvCxnSpPr>
        <p:spPr>
          <a:xfrm>
            <a:off x="4267200" y="3080084"/>
            <a:ext cx="2181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54A68E00-585D-4F55-A2C9-C03550CBA08E}"/>
              </a:ext>
            </a:extLst>
          </p:cNvPr>
          <p:cNvSpPr/>
          <p:nvPr/>
        </p:nvSpPr>
        <p:spPr>
          <a:xfrm>
            <a:off x="4860758" y="3629493"/>
            <a:ext cx="1235242" cy="1005663"/>
          </a:xfrm>
          <a:prstGeom prst="noSmoking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07013DE1-CDCC-4B31-BFF0-04CB81363853}"/>
              </a:ext>
            </a:extLst>
          </p:cNvPr>
          <p:cNvSpPr/>
          <p:nvPr/>
        </p:nvSpPr>
        <p:spPr>
          <a:xfrm>
            <a:off x="1862356" y="4635156"/>
            <a:ext cx="1235242" cy="992727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Flowchart: Punched Tape 13">
            <a:extLst>
              <a:ext uri="{FF2B5EF4-FFF2-40B4-BE49-F238E27FC236}">
                <a16:creationId xmlns:a16="http://schemas.microsoft.com/office/drawing/2014/main" id="{BB36F2DE-7E59-4727-A8F0-582DDD301931}"/>
              </a:ext>
            </a:extLst>
          </p:cNvPr>
          <p:cNvSpPr/>
          <p:nvPr/>
        </p:nvSpPr>
        <p:spPr>
          <a:xfrm>
            <a:off x="7555832" y="1816074"/>
            <a:ext cx="1636294" cy="1005663"/>
          </a:xfrm>
          <a:prstGeom prst="flowChartPunched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Star: 7 Points 14">
            <a:extLst>
              <a:ext uri="{FF2B5EF4-FFF2-40B4-BE49-F238E27FC236}">
                <a16:creationId xmlns:a16="http://schemas.microsoft.com/office/drawing/2014/main" id="{5236F81A-3107-4C04-9D21-13AF39AFF947}"/>
              </a:ext>
            </a:extLst>
          </p:cNvPr>
          <p:cNvSpPr/>
          <p:nvPr/>
        </p:nvSpPr>
        <p:spPr>
          <a:xfrm>
            <a:off x="5887453" y="5002248"/>
            <a:ext cx="1636294" cy="1005663"/>
          </a:xfrm>
          <a:prstGeom prst="star7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84303160-6702-4096-84B1-6365D7D119EE}"/>
              </a:ext>
            </a:extLst>
          </p:cNvPr>
          <p:cNvSpPr/>
          <p:nvPr/>
        </p:nvSpPr>
        <p:spPr>
          <a:xfrm>
            <a:off x="8935454" y="3338432"/>
            <a:ext cx="1235242" cy="1506284"/>
          </a:xfrm>
          <a:prstGeom prst="wedgeEllipseCallo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Action Button: Go Forward or Next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7607201-9FAD-4660-8666-2D5B554E1007}"/>
              </a:ext>
            </a:extLst>
          </p:cNvPr>
          <p:cNvSpPr/>
          <p:nvPr/>
        </p:nvSpPr>
        <p:spPr>
          <a:xfrm>
            <a:off x="721895" y="3705726"/>
            <a:ext cx="1299409" cy="992727"/>
          </a:xfrm>
          <a:prstGeom prst="actionButtonForwardNex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34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1DAA-F03F-412E-9BA2-7E43EA32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Group shapes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023A6-5EDB-4C95-80E1-B7202662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SUISSEDIGITAL | Insights | 170881| November 2017</a:t>
            </a:r>
            <a:endParaRPr lang="de-CH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8BD88-DC17-4481-96D1-F5749D0A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  <a:pPr/>
              <a:t>3</a:t>
            </a:fld>
            <a:endParaRPr lang="de-CH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A00887-E6AD-495F-861A-63154D95D44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140DA2-8AEA-406D-9F1C-C3B0868CC0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3AEE3C-69BB-4CB5-A5E9-50CE60948AC4}"/>
              </a:ext>
            </a:extLst>
          </p:cNvPr>
          <p:cNvGrpSpPr/>
          <p:nvPr/>
        </p:nvGrpSpPr>
        <p:grpSpPr>
          <a:xfrm>
            <a:off x="1235242" y="2163303"/>
            <a:ext cx="2149641" cy="1265697"/>
            <a:chOff x="994611" y="978568"/>
            <a:chExt cx="1058778" cy="1265697"/>
          </a:xfrm>
          <a:solidFill>
            <a:schemeClr val="accent2"/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8416B1-8160-4F89-8857-92D6EF9979FB}"/>
                </a:ext>
              </a:extLst>
            </p:cNvPr>
            <p:cNvSpPr txBox="1"/>
            <p:nvPr/>
          </p:nvSpPr>
          <p:spPr>
            <a:xfrm>
              <a:off x="994611" y="978568"/>
              <a:ext cx="105877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shape1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68654E-9DF8-4535-8676-0A20F7C3335B}"/>
                </a:ext>
              </a:extLst>
            </p:cNvPr>
            <p:cNvSpPr txBox="1"/>
            <p:nvPr/>
          </p:nvSpPr>
          <p:spPr>
            <a:xfrm>
              <a:off x="994611" y="1874933"/>
              <a:ext cx="105877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shape2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CE90969-EF7C-4D8A-95FF-649A1E59C3F3}"/>
              </a:ext>
            </a:extLst>
          </p:cNvPr>
          <p:cNvGrpSpPr/>
          <p:nvPr/>
        </p:nvGrpSpPr>
        <p:grpSpPr>
          <a:xfrm>
            <a:off x="5598695" y="2163303"/>
            <a:ext cx="2871537" cy="1574508"/>
            <a:chOff x="5598695" y="2163303"/>
            <a:chExt cx="2871537" cy="157450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A6B82A4-AA04-4009-9977-51286CF34F55}"/>
                </a:ext>
              </a:extLst>
            </p:cNvPr>
            <p:cNvSpPr/>
            <p:nvPr/>
          </p:nvSpPr>
          <p:spPr>
            <a:xfrm>
              <a:off x="5598695" y="2163303"/>
              <a:ext cx="1957137" cy="6601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08991DA-E8E5-4096-8FAC-F2DBF3FFD53B}"/>
                </a:ext>
              </a:extLst>
            </p:cNvPr>
            <p:cNvSpPr/>
            <p:nvPr/>
          </p:nvSpPr>
          <p:spPr>
            <a:xfrm>
              <a:off x="5751095" y="2315703"/>
              <a:ext cx="1957137" cy="6601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8191908-3C47-472A-92A4-08ABA3055783}"/>
                </a:ext>
              </a:extLst>
            </p:cNvPr>
            <p:cNvSpPr/>
            <p:nvPr/>
          </p:nvSpPr>
          <p:spPr>
            <a:xfrm>
              <a:off x="5903495" y="2468103"/>
              <a:ext cx="1957137" cy="6601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1032334-1DBD-493D-8CF0-A3658463CBC5}"/>
                </a:ext>
              </a:extLst>
            </p:cNvPr>
            <p:cNvSpPr/>
            <p:nvPr/>
          </p:nvSpPr>
          <p:spPr>
            <a:xfrm>
              <a:off x="6055895" y="2620503"/>
              <a:ext cx="1957137" cy="6601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96D7919-6B16-46FF-B081-A027C2D378D5}"/>
                </a:ext>
              </a:extLst>
            </p:cNvPr>
            <p:cNvSpPr/>
            <p:nvPr/>
          </p:nvSpPr>
          <p:spPr>
            <a:xfrm>
              <a:off x="6208295" y="2772903"/>
              <a:ext cx="1957137" cy="6601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8E122CD-D1B4-4483-A76E-438FB32617C2}"/>
                </a:ext>
              </a:extLst>
            </p:cNvPr>
            <p:cNvSpPr/>
            <p:nvPr/>
          </p:nvSpPr>
          <p:spPr>
            <a:xfrm>
              <a:off x="6360695" y="2925303"/>
              <a:ext cx="1957137" cy="6601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0986705-4873-4480-B7E3-46A06CF247B6}"/>
                </a:ext>
              </a:extLst>
            </p:cNvPr>
            <p:cNvSpPr/>
            <p:nvPr/>
          </p:nvSpPr>
          <p:spPr>
            <a:xfrm>
              <a:off x="6513095" y="3077703"/>
              <a:ext cx="1957137" cy="6601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393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6330433F-A366-41BF-BE2A-AC47341606D7}"/>
              </a:ext>
            </a:extLst>
          </p:cNvPr>
          <p:cNvSpPr txBox="1"/>
          <p:nvPr/>
        </p:nvSpPr>
        <p:spPr>
          <a:xfrm>
            <a:off x="329365" y="1275558"/>
            <a:ext cx="296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www.pptxbuilder.com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87CCE6-DF35-4356-AA60-334267A06E0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4. Hyper links (external)</a:t>
            </a:r>
          </a:p>
        </p:txBody>
      </p:sp>
    </p:spTree>
    <p:extLst>
      <p:ext uri="{BB962C8B-B14F-4D97-AF65-F5344CB8AC3E}">
        <p14:creationId xmlns:p14="http://schemas.microsoft.com/office/powerpoint/2010/main" val="134920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 action="ppaction://hlinksldjump"/>
            <a:extLst>
              <a:ext uri="{FF2B5EF4-FFF2-40B4-BE49-F238E27FC236}">
                <a16:creationId xmlns:a16="http://schemas.microsoft.com/office/drawing/2014/main" id="{6330433F-A366-41BF-BE2A-AC47341606D7}"/>
              </a:ext>
            </a:extLst>
          </p:cNvPr>
          <p:cNvSpPr txBox="1"/>
          <p:nvPr/>
        </p:nvSpPr>
        <p:spPr>
          <a:xfrm>
            <a:off x="329365" y="1275558"/>
            <a:ext cx="296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Link to slide 6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87CCE6-DF35-4356-AA60-334267A06E0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5. Hyper links (internal)</a:t>
            </a:r>
          </a:p>
        </p:txBody>
      </p:sp>
    </p:spTree>
    <p:extLst>
      <p:ext uri="{BB962C8B-B14F-4D97-AF65-F5344CB8AC3E}">
        <p14:creationId xmlns:p14="http://schemas.microsoft.com/office/powerpoint/2010/main" val="188940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1089-DF3F-4D18-AB9B-EC11FAD1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Chart in chart placeholder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F5B38B-A3A1-480E-9D2E-6D3F2CA0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SUISSEDIGITAL | Insights | 170881| November 2017</a:t>
            </a:r>
            <a:endParaRPr lang="de-CH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5A840-DD01-41EF-A309-1C68A72D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  <a:pPr/>
              <a:t>6</a:t>
            </a:fld>
            <a:endParaRPr lang="de-CH" noProof="0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40B9AC4-38B2-4076-9DF0-A6EA7699458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09629548"/>
              </p:ext>
            </p:extLst>
          </p:nvPr>
        </p:nvGraphicFramePr>
        <p:xfrm>
          <a:off x="609600" y="1277938"/>
          <a:ext cx="10972800" cy="484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46DCF5-4D51-4D87-96E3-2C8D366376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67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79BD5CD-0DBE-4EAF-A6E3-8737F6BF3B60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E7691018-3FDF-4456-BCFD-6B81A39195E1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7. Fresh chart, newly inserted to blank slide</a:t>
            </a:r>
          </a:p>
        </p:txBody>
      </p:sp>
    </p:spTree>
    <p:extLst>
      <p:ext uri="{BB962C8B-B14F-4D97-AF65-F5344CB8AC3E}">
        <p14:creationId xmlns:p14="http://schemas.microsoft.com/office/powerpoint/2010/main" val="145296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A893-4789-4517-99F7-DCDEEFCD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8. Basic table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67675-2B3D-4D25-8B24-E5D93665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SUISSEDIGITAL | Insights | 170881| November 2017</a:t>
            </a:r>
            <a:endParaRPr lang="de-CH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EB07D-7C20-4C9D-B9C9-E7B16320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  <a:pPr/>
              <a:t>8</a:t>
            </a:fld>
            <a:endParaRPr lang="de-CH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99222A-F155-4FAE-ACDB-44458441AC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284C22-C95E-47B8-BD1A-7502CF8ED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77580"/>
              </p:ext>
            </p:extLst>
          </p:nvPr>
        </p:nvGraphicFramePr>
        <p:xfrm>
          <a:off x="2032000" y="187734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496267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355016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04480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0297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38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4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63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0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509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9. Chart and table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800" b="0" i="0" u="none" strike="noStrike" kern="1200" cap="none" spc="0" normalizeH="0" baseline="0" noProof="0">
                <a:ln>
                  <a:noFill/>
                </a:ln>
                <a:solidFill>
                  <a:srgbClr val="B1B3A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LINK Institut | Kundenname | Studienname | Studiennummer | Datum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554A25-EF9F-433F-A2C4-DF94129C44D1}" type="slidenum">
              <a:rPr kumimoji="0" lang="de-CH" sz="800" b="0" i="0" u="none" strike="noStrike" kern="1200" cap="none" spc="0" normalizeH="0" baseline="0" noProof="0" smtClean="0">
                <a:ln>
                  <a:noFill/>
                </a:ln>
                <a:solidFill>
                  <a:srgbClr val="B1B3A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srgbClr val="B1B3A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de-CH"/>
              <a:t>MaxDiff – Rangierung – Rang 1 rechts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CH"/>
              <a:t>F01: Fragetext</a:t>
            </a:r>
          </a:p>
          <a:p>
            <a:r>
              <a:rPr lang="de-CH"/>
              <a:t>Basis: n=0’000 l MaxDiff</a:t>
            </a:r>
            <a:endParaRPr lang="en-GB"/>
          </a:p>
        </p:txBody>
      </p:sp>
      <p:graphicFrame>
        <p:nvGraphicFramePr>
          <p:cNvPr id="19" name="Inhaltsplatzhalter 2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609600" y="1277938"/>
          <a:ext cx="10972800" cy="484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Inhaltsplatzhalter 9"/>
          <p:cNvGraphicFramePr>
            <a:graphicFrameLocks/>
          </p:cNvGraphicFramePr>
          <p:nvPr>
            <p:extLst/>
          </p:nvPr>
        </p:nvGraphicFramePr>
        <p:xfrm>
          <a:off x="10792261" y="1458305"/>
          <a:ext cx="792000" cy="4209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918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Mittelwert</a:t>
                      </a:r>
                      <a:endParaRPr lang="en-GB" sz="100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6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9.5</a:t>
                      </a:r>
                      <a:endParaRPr lang="en-GB" sz="1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667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9.3</a:t>
                      </a:r>
                      <a:endParaRPr lang="en-GB" sz="1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667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9.2</a:t>
                      </a:r>
                      <a:endParaRPr lang="en-GB" sz="1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667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9.0</a:t>
                      </a:r>
                      <a:endParaRPr lang="en-GB" sz="1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5667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8.8</a:t>
                      </a:r>
                      <a:endParaRPr lang="en-GB" sz="1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5667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8.6</a:t>
                      </a:r>
                      <a:endParaRPr lang="en-GB" sz="1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5667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8.4</a:t>
                      </a:r>
                      <a:endParaRPr lang="en-GB" sz="1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05667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8.2</a:t>
                      </a:r>
                      <a:endParaRPr lang="en-GB" sz="1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05667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8.0</a:t>
                      </a:r>
                      <a:endParaRPr lang="en-GB" sz="1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405667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7.8</a:t>
                      </a:r>
                      <a:endParaRPr lang="en-GB" sz="1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57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_Daten Bericht">
  <a:themeElements>
    <a:clrScheme name="LINK Institut">
      <a:dk1>
        <a:srgbClr val="4D524E"/>
      </a:dk1>
      <a:lt1>
        <a:sysClr val="window" lastClr="FFFFFF"/>
      </a:lt1>
      <a:dk2>
        <a:srgbClr val="164761"/>
      </a:dk2>
      <a:lt2>
        <a:srgbClr val="B1B3AE"/>
      </a:lt2>
      <a:accent1>
        <a:srgbClr val="2D8EC2"/>
      </a:accent1>
      <a:accent2>
        <a:srgbClr val="319E37"/>
      </a:accent2>
      <a:accent3>
        <a:srgbClr val="9CC52D"/>
      </a:accent3>
      <a:accent4>
        <a:srgbClr val="B24986"/>
      </a:accent4>
      <a:accent5>
        <a:srgbClr val="CB4721"/>
      </a:accent5>
      <a:accent6>
        <a:srgbClr val="F79646"/>
      </a:accent6>
      <a:hlink>
        <a:srgbClr val="2D8EC2"/>
      </a:hlink>
      <a:folHlink>
        <a:srgbClr val="800080"/>
      </a:folHlink>
    </a:clrScheme>
    <a:fontScheme name="LINK Instit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lIns="0" tIns="0" rIns="0" bIns="0" rtlCol="0" anchor="t">
        <a:norm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Master_Daten Bericht">
  <a:themeElements>
    <a:clrScheme name="LINK Institut">
      <a:dk1>
        <a:srgbClr val="4D524E"/>
      </a:dk1>
      <a:lt1>
        <a:sysClr val="window" lastClr="FFFFFF"/>
      </a:lt1>
      <a:dk2>
        <a:srgbClr val="164761"/>
      </a:dk2>
      <a:lt2>
        <a:srgbClr val="B1B3AE"/>
      </a:lt2>
      <a:accent1>
        <a:srgbClr val="2D8EC2"/>
      </a:accent1>
      <a:accent2>
        <a:srgbClr val="319E37"/>
      </a:accent2>
      <a:accent3>
        <a:srgbClr val="9CC52D"/>
      </a:accent3>
      <a:accent4>
        <a:srgbClr val="B24986"/>
      </a:accent4>
      <a:accent5>
        <a:srgbClr val="CB4721"/>
      </a:accent5>
      <a:accent6>
        <a:srgbClr val="F79646"/>
      </a:accent6>
      <a:hlink>
        <a:srgbClr val="2D8EC2"/>
      </a:hlink>
      <a:folHlink>
        <a:srgbClr val="800080"/>
      </a:folHlink>
    </a:clrScheme>
    <a:fontScheme name="LINK Instit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lIns="0" tIns="0" rIns="0" bIns="0" rtlCol="0" anchor="t">
        <a:norm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178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Master_Daten Bericht</vt:lpstr>
      <vt:lpstr>1_Master_Daten Bericht</vt:lpstr>
      <vt:lpstr>Examples from our Template</vt:lpstr>
      <vt:lpstr>PowerPoint Presentation</vt:lpstr>
      <vt:lpstr>3. Group shapes</vt:lpstr>
      <vt:lpstr>PowerPoint Presentation</vt:lpstr>
      <vt:lpstr>PowerPoint Presentation</vt:lpstr>
      <vt:lpstr>6. Chart in chart placeholder</vt:lpstr>
      <vt:lpstr>PowerPoint Presentation</vt:lpstr>
      <vt:lpstr>8. Basic table</vt:lpstr>
      <vt:lpstr>9. Chart and table</vt:lpstr>
      <vt:lpstr>10.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Schulz</dc:creator>
  <cp:lastModifiedBy>Majeed Sahebzadha</cp:lastModifiedBy>
  <cp:revision>36</cp:revision>
  <dcterms:created xsi:type="dcterms:W3CDTF">2019-07-19T09:33:00Z</dcterms:created>
  <dcterms:modified xsi:type="dcterms:W3CDTF">2019-08-12T10:44:55Z</dcterms:modified>
</cp:coreProperties>
</file>