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8" r:id="rId5"/>
  </p:sldMasterIdLst>
  <p:sldIdLst>
    <p:sldId id="256" r:id="rId6"/>
    <p:sldId id="534" r:id="rId7"/>
    <p:sldId id="539" r:id="rId8"/>
    <p:sldId id="537" r:id="rId9"/>
    <p:sldId id="540" r:id="rId10"/>
    <p:sldId id="536" r:id="rId11"/>
    <p:sldId id="538" r:id="rId12"/>
    <p:sldId id="535" r:id="rId13"/>
    <p:sldId id="400" r:id="rId14"/>
    <p:sldId id="541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jeed Sahebzadha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521312"/>
        <c:axId val="576524592"/>
      </c:barChart>
      <c:catAx>
        <c:axId val="57652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6524592"/>
        <c:crosses val="autoZero"/>
        <c:auto val="1"/>
        <c:lblAlgn val="ctr"/>
        <c:lblOffset val="100"/>
        <c:noMultiLvlLbl val="0"/>
      </c:catAx>
      <c:valAx>
        <c:axId val="5765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652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762664"/>
        <c:axId val="362768568"/>
      </c:barChart>
      <c:catAx>
        <c:axId val="36276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2768568"/>
        <c:crosses val="autoZero"/>
        <c:auto val="1"/>
        <c:lblAlgn val="ctr"/>
        <c:lblOffset val="100"/>
        <c:noMultiLvlLbl val="0"/>
      </c:catAx>
      <c:valAx>
        <c:axId val="36276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2762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802201808107"/>
          <c:y val="0.0699096940751259"/>
          <c:w val="0.55969524642753"/>
          <c:h val="0.83741009423002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≤ Rang 10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Tabelle1!$B$2:$B$11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Rang 9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Tabelle1!$C$2:$C$11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Rang 8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Tabelle1!$D$2:$D$11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Rang 7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Tabelle1!$E$2:$E$11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Rang 6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Tabelle1!$F$2:$F$11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Rang 5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Tabelle1!$G$2:$G$11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Rang 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Tabelle1!$H$2:$H$11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Rang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Tabelle1!$I$2:$I$11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8"/>
          <c:order val="8"/>
          <c:tx>
            <c:strRef>
              <c:f>Tabelle1!$J$1</c:f>
              <c:strCache>
                <c:ptCount val="1"/>
                <c:pt idx="0">
                  <c:v>Rang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Tabelle1!$J$2:$J$11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Rang 1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Tabelle1!$K$2:$K$11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06408448"/>
        <c:axId val="411198016"/>
      </c:barChart>
      <c:catAx>
        <c:axId val="30640844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 algn="r"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11198016"/>
        <c:crosses val="autoZero"/>
        <c:auto val="1"/>
        <c:lblAlgn val="ctr"/>
        <c:lblOffset val="100"/>
        <c:noMultiLvlLbl val="0"/>
      </c:catAx>
      <c:valAx>
        <c:axId val="411198016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06408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82689103966171"/>
          <c:y val="0.928450238802117"/>
          <c:w val="0.558838673811607"/>
          <c:h val="0.047942997289273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521312"/>
        <c:axId val="576524592"/>
      </c:barChart>
      <c:catAx>
        <c:axId val="57652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6524592"/>
        <c:crosses val="autoZero"/>
        <c:auto val="1"/>
        <c:lblAlgn val="ctr"/>
        <c:lblOffset val="100"/>
        <c:noMultiLvlLbl val="0"/>
      </c:catAx>
      <c:valAx>
        <c:axId val="5765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652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2762664"/>
        <c:axId val="362768568"/>
      </c:barChart>
      <c:catAx>
        <c:axId val="362762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2768568"/>
        <c:crosses val="autoZero"/>
        <c:auto val="1"/>
        <c:lblAlgn val="ctr"/>
        <c:lblOffset val="100"/>
        <c:noMultiLvlLbl val="0"/>
      </c:catAx>
      <c:valAx>
        <c:axId val="36276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2762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2802201808107"/>
          <c:y val="0.0699096940751259"/>
          <c:w val="0.55969524642753"/>
          <c:h val="0.83741009423002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≤ Rang 10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Tabelle1!$B$2:$B$11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Rang 9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Tabelle1!$C$2:$C$11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Rang 8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Tabelle1!$D$2:$D$11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Rang 7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Tabelle1!$E$2:$E$11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Rang 6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Tabelle1!$F$2:$F$11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Rang 5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Tabelle1!$G$2:$G$11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Rang 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Tabelle1!$H$2:$H$11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7"/>
          <c:order val="7"/>
          <c:tx>
            <c:strRef>
              <c:f>Tabelle1!$I$1</c:f>
              <c:strCache>
                <c:ptCount val="1"/>
                <c:pt idx="0">
                  <c:v>Rang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Tabelle1!$I$2:$I$11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8"/>
          <c:order val="8"/>
          <c:tx>
            <c:strRef>
              <c:f>Tabelle1!$J$1</c:f>
              <c:strCache>
                <c:ptCount val="1"/>
                <c:pt idx="0">
                  <c:v>Rang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Tabelle1!$J$2:$J$11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ser>
          <c:idx val="9"/>
          <c:order val="9"/>
          <c:tx>
            <c:strRef>
              <c:f>Tabelle1!$K$1</c:f>
              <c:strCache>
                <c:ptCount val="1"/>
                <c:pt idx="0">
                  <c:v>Rang 1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Tabelle1!$A$2:$A$11</c:f>
              <c:strCache>
                <c:ptCount val="10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  <c:pt idx="6">
                  <c:v>Kategorie 7</c:v>
                </c:pt>
                <c:pt idx="7">
                  <c:v>Kategorie 8</c:v>
                </c:pt>
                <c:pt idx="8">
                  <c:v>Kategorie 9</c:v>
                </c:pt>
                <c:pt idx="9">
                  <c:v>Kategorie 10</c:v>
                </c:pt>
              </c:strCache>
            </c:strRef>
          </c:cat>
          <c:val>
            <c:numRef>
              <c:f>Tabelle1!$K$2:$K$11</c:f>
              <c:numCache>
                <c:formatCode>0%</c:formatCode>
                <c:ptCount val="10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0.1</c:v>
                </c:pt>
                <c:pt idx="9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06408448"/>
        <c:axId val="411198016"/>
      </c:barChart>
      <c:catAx>
        <c:axId val="30640844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 algn="r"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11198016"/>
        <c:crosses val="autoZero"/>
        <c:auto val="1"/>
        <c:lblAlgn val="ctr"/>
        <c:lblOffset val="100"/>
        <c:noMultiLvlLbl val="0"/>
      </c:catAx>
      <c:valAx>
        <c:axId val="411198016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064084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82689103966171"/>
          <c:y val="0.928450238802117"/>
          <c:w val="0.558838673811607"/>
          <c:h val="0.047942997289273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109728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Grab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10972800" cy="4842000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de-DE" dirty="0"/>
              <a:t>Textmasterformat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1 Inhalt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109728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  <a:endParaRPr lang="de-DE" dirty="0"/>
          </a:p>
          <a:p>
            <a:pPr lvl="0"/>
            <a:r>
              <a:rPr lang="de-DE" dirty="0"/>
              <a:t>Basis: n=xxx | Filter: Filtertext | Fragetyp | *Sternchenbemerkungen etc.</a:t>
            </a:r>
            <a:endParaRPr lang="de-DE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Studien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34176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296000" y="1278000"/>
            <a:ext cx="72864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2 Inhalt asymmetrisch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34176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296000" y="1278000"/>
            <a:ext cx="72864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  <a:endParaRPr lang="de-DE" dirty="0"/>
          </a:p>
          <a:p>
            <a:pPr lvl="0"/>
            <a:r>
              <a:rPr lang="de-DE" dirty="0"/>
              <a:t>Basis: n=xxx | Filter: Filtertext | Fragetyp | *Sternchenbemerkungen etc.</a:t>
            </a:r>
            <a:endParaRPr lang="de-DE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bericht | 2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53856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6196800" y="1278000"/>
            <a:ext cx="5385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  <a:endParaRPr lang="de-DE" dirty="0"/>
          </a:p>
          <a:p>
            <a:pPr lvl="0"/>
            <a:r>
              <a:rPr lang="de-DE" dirty="0"/>
              <a:t>Basis: n=xxx | Filter: Filtertext | Fragetyp | *Sternchenbemerkungen etc.</a:t>
            </a:r>
            <a:endParaRPr lang="de-DE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3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35520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320000" y="1278000"/>
            <a:ext cx="3552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  <a:endParaRPr lang="de-DE" dirty="0"/>
          </a:p>
          <a:p>
            <a:pPr lvl="0"/>
            <a:r>
              <a:rPr lang="de-DE" dirty="0"/>
              <a:t>Basis: n=xxx | Filter: Filtertext | Fragetyp | *Sternchenbemerkungen etc.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8030400" y="1278000"/>
            <a:ext cx="35520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4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26880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3712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  <a:endParaRPr lang="de-DE" dirty="0"/>
          </a:p>
          <a:p>
            <a:pPr lvl="0"/>
            <a:r>
              <a:rPr lang="de-DE" dirty="0"/>
              <a:t>Basis: n=xxx | Filter: Filtertext | Fragetyp | *Sternchenbemerkungen etc.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61328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 hasCustomPrompt="1"/>
          </p:nvPr>
        </p:nvSpPr>
        <p:spPr>
          <a:xfrm>
            <a:off x="8894400" y="1278000"/>
            <a:ext cx="2688000" cy="4842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4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53856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6196800" y="1278000"/>
            <a:ext cx="53856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  <a:endParaRPr lang="de-DE" dirty="0"/>
          </a:p>
          <a:p>
            <a:pPr lvl="0"/>
            <a:r>
              <a:rPr lang="de-DE" dirty="0"/>
              <a:t>Basis: n=xxx | Filter: Filtertext | Fragetyp | *Sternchenbemerkungen etc.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609600" y="3744000"/>
            <a:ext cx="53856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 hasCustomPrompt="1"/>
          </p:nvPr>
        </p:nvSpPr>
        <p:spPr>
          <a:xfrm>
            <a:off x="6196800" y="3744000"/>
            <a:ext cx="53856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6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320000" y="1278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  <a:endParaRPr lang="de-DE" dirty="0"/>
          </a:p>
          <a:p>
            <a:pPr lvl="0"/>
            <a:r>
              <a:rPr lang="de-DE" dirty="0"/>
              <a:t>Basis: n=xxx | Filter: Filtertext | Fragetyp | *Sternchenbemerkungen etc.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609600" y="3744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 hasCustomPrompt="1"/>
          </p:nvPr>
        </p:nvSpPr>
        <p:spPr>
          <a:xfrm>
            <a:off x="4320000" y="3744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8030400" y="1278000"/>
            <a:ext cx="3552000" cy="2376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 hasCustomPrompt="1"/>
          </p:nvPr>
        </p:nvSpPr>
        <p:spPr>
          <a:xfrm>
            <a:off x="8030400" y="3744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Ohne Inhalt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Fragenummer: Fragetext</a:t>
            </a:r>
            <a:endParaRPr lang="de-DE" dirty="0"/>
          </a:p>
          <a:p>
            <a:pPr lvl="0"/>
            <a:r>
              <a:rPr lang="de-DE" dirty="0"/>
              <a:t>Basis: n=xxx | Filter: Filtertext | Fragetyp | *Sternchenbemerkungen etc.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 dirty="0"/>
              <a:t>Master Daten Bericht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 dirty="0"/>
              <a:t>Untertitel 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n | 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CH"/>
              <a:t>© LINK Institut | SUISSEDIGITAL | Insights | 180145 | Mai 2018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554A25-EF9F-433F-A2C4-DF94129C44D1}" type="slidenum">
              <a:rPr lang="de-CH" smtClean="0"/>
            </a:fld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609600" y="1071863"/>
            <a:ext cx="11582400" cy="5040000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29113"/>
            <a:ext cx="11582400" cy="1530350"/>
          </a:xfrm>
          <a:solidFill>
            <a:schemeClr val="bg1">
              <a:lumMod val="95000"/>
              <a:alpha val="90000"/>
            </a:schemeClr>
          </a:solidFill>
        </p:spPr>
        <p:txBody>
          <a:bodyPr lIns="360000">
            <a:normAutofit/>
          </a:bodyPr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ZWISCHENTITEL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109728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Grab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10972800" cy="4842000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de-DE"/>
              <a:t>Textmasterformat bearbeiten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1 Inhalt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109728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Studien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3417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296000" y="1278000"/>
            <a:ext cx="72864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2 Inhalt asymmetrisch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3417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296000" y="1278000"/>
            <a:ext cx="72864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bericht | 2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5385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6196800" y="1278000"/>
            <a:ext cx="53856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3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3552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320000" y="1278000"/>
            <a:ext cx="3552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8030400" y="1278000"/>
            <a:ext cx="3552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4 Inhalte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3712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61328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 hasCustomPrompt="1"/>
          </p:nvPr>
        </p:nvSpPr>
        <p:spPr>
          <a:xfrm>
            <a:off x="8894400" y="1278000"/>
            <a:ext cx="2688000" cy="484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4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53856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6196800" y="1278000"/>
            <a:ext cx="53856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609600" y="3744000"/>
            <a:ext cx="53856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 hasCustomPrompt="1"/>
          </p:nvPr>
        </p:nvSpPr>
        <p:spPr>
          <a:xfrm>
            <a:off x="6196800" y="3744000"/>
            <a:ext cx="53856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6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4320000" y="1278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609600" y="3744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 hasCustomPrompt="1"/>
          </p:nvPr>
        </p:nvSpPr>
        <p:spPr>
          <a:xfrm>
            <a:off x="4320000" y="3744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8" hasCustomPrompt="1"/>
          </p:nvPr>
        </p:nvSpPr>
        <p:spPr>
          <a:xfrm>
            <a:off x="8030400" y="1278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9" hasCustomPrompt="1"/>
          </p:nvPr>
        </p:nvSpPr>
        <p:spPr>
          <a:xfrm>
            <a:off x="8030400" y="3744000"/>
            <a:ext cx="3552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en Bericht | 8 Quadranten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609600" y="1278000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609600" y="3744000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  <p:sp>
        <p:nvSpPr>
          <p:cNvPr id="33" name="Inhaltsplatzhalter 7"/>
          <p:cNvSpPr>
            <a:spLocks noGrp="1"/>
          </p:cNvSpPr>
          <p:nvPr>
            <p:ph sz="quarter" idx="21" hasCustomPrompt="1"/>
          </p:nvPr>
        </p:nvSpPr>
        <p:spPr>
          <a:xfrm>
            <a:off x="3428258" y="12779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4" name="Inhaltsplatzhalter 6"/>
          <p:cNvSpPr>
            <a:spLocks noGrp="1"/>
          </p:cNvSpPr>
          <p:nvPr>
            <p:ph sz="quarter" idx="22" hasCustomPrompt="1"/>
          </p:nvPr>
        </p:nvSpPr>
        <p:spPr>
          <a:xfrm>
            <a:off x="3428258" y="37439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5" name="Inhaltsplatzhalter 7"/>
          <p:cNvSpPr>
            <a:spLocks noGrp="1"/>
          </p:cNvSpPr>
          <p:nvPr>
            <p:ph sz="quarter" idx="23" hasCustomPrompt="1"/>
          </p:nvPr>
        </p:nvSpPr>
        <p:spPr>
          <a:xfrm>
            <a:off x="6246916" y="12779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6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246916" y="37439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7" name="Inhaltsplatzhalter 7"/>
          <p:cNvSpPr>
            <a:spLocks noGrp="1"/>
          </p:cNvSpPr>
          <p:nvPr>
            <p:ph sz="quarter" idx="25" hasCustomPrompt="1"/>
          </p:nvPr>
        </p:nvSpPr>
        <p:spPr>
          <a:xfrm>
            <a:off x="9065575" y="1272013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8" name="Inhaltsplatzhalter 6"/>
          <p:cNvSpPr>
            <a:spLocks noGrp="1"/>
          </p:cNvSpPr>
          <p:nvPr>
            <p:ph sz="quarter" idx="26" hasCustomPrompt="1"/>
          </p:nvPr>
        </p:nvSpPr>
        <p:spPr>
          <a:xfrm>
            <a:off x="9065575" y="3747538"/>
            <a:ext cx="2520000" cy="2376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Ohne Inhalt mit Frage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09600" y="6153665"/>
            <a:ext cx="10972800" cy="378940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800" baseline="0">
                <a:solidFill>
                  <a:schemeClr val="bg2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/>
              <a:t>Fragenummer: Fragetext</a:t>
            </a:r>
            <a:endParaRPr lang="de-DE"/>
          </a:p>
          <a:p>
            <a:pPr lvl="0"/>
            <a:r>
              <a:rPr lang="de-DE"/>
              <a:t>Basis: n=xxx | Filter: Filtertext | Fragetyp | *Sternchenbemerkungen etc.</a:t>
            </a:r>
            <a:endParaRPr lang="de-DE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n Bericht |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CH" noProof="0"/>
              <a:t>Master Daten Bericht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716692"/>
            <a:ext cx="10972800" cy="3528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de-CH"/>
              <a:t>Untertitel </a:t>
            </a: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noProof="0" dirty="0"/>
              <a:t>Master Daten Bericht</a:t>
            </a:r>
            <a:endParaRPr lang="de-CH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276865"/>
            <a:ext cx="10972800" cy="48419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noProof="0" dirty="0"/>
              <a:t>Textmasterformat bearbeiten</a:t>
            </a:r>
            <a:endParaRPr lang="de-CH" noProof="0" dirty="0"/>
          </a:p>
          <a:p>
            <a:pPr lvl="1"/>
            <a:r>
              <a:rPr lang="de-CH" noProof="0" dirty="0"/>
              <a:t>Zweite Ebene</a:t>
            </a:r>
            <a:endParaRPr lang="de-CH" noProof="0" dirty="0"/>
          </a:p>
          <a:p>
            <a:pPr lvl="2"/>
            <a:r>
              <a:rPr lang="de-CH" noProof="0" dirty="0"/>
              <a:t>Dritte Ebene</a:t>
            </a:r>
            <a:endParaRPr lang="de-CH" noProof="0" dirty="0"/>
          </a:p>
          <a:p>
            <a:pPr lvl="3"/>
            <a:r>
              <a:rPr lang="de-CH" noProof="0" dirty="0"/>
              <a:t>Vierte Ebene</a:t>
            </a:r>
            <a:endParaRPr lang="de-CH" noProof="0" dirty="0"/>
          </a:p>
          <a:p>
            <a:pPr lvl="4"/>
            <a:r>
              <a:rPr lang="de-CH" noProof="0" dirty="0"/>
              <a:t>Fünfte Ebene</a:t>
            </a:r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50400" y="6557319"/>
            <a:ext cx="1063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CH"/>
              <a:t>© LINK Institut | SUISSEDIGITAL | Insights | 170881| November 2017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" y="6557319"/>
            <a:ext cx="33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3E554A25-EF9F-433F-A2C4-DF94129C44D1}" type="slidenum">
              <a:rPr lang="de-CH" smtClean="0"/>
            </a:fld>
            <a:endParaRPr lang="de-CH" dirty="0"/>
          </a:p>
        </p:txBody>
      </p:sp>
      <p:pic>
        <p:nvPicPr>
          <p:cNvPr id="7" name="Picture 2" descr="\\192.168.1.198\htdocs\link\_SHARED\img\#svg und eps (originals)\Link_Logo_Institut_PP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409" y="6484369"/>
            <a:ext cx="969598" cy="2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609600" y="716691"/>
            <a:ext cx="10972800" cy="3542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endParaRPr lang="de-CH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1"/>
        </a:buClr>
        <a:buSzPct val="120000"/>
        <a:buFont typeface="Arial" panose="020B0604020202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168275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6280" indent="-165100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405" indent="-152400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147955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CH" noProof="0"/>
              <a:t>Master Daten Bericht</a:t>
            </a:r>
            <a:endParaRPr lang="de-CH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276865"/>
            <a:ext cx="10972800" cy="48419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CH" noProof="0"/>
              <a:t>Textmasterformat bearbeiten</a:t>
            </a:r>
            <a:endParaRPr lang="de-CH" noProof="0"/>
          </a:p>
          <a:p>
            <a:pPr lvl="1"/>
            <a:r>
              <a:rPr lang="de-CH" noProof="0"/>
              <a:t>Zweite Ebene</a:t>
            </a:r>
            <a:endParaRPr lang="de-CH" noProof="0"/>
          </a:p>
          <a:p>
            <a:pPr lvl="2"/>
            <a:r>
              <a:rPr lang="de-CH" noProof="0"/>
              <a:t>Dritte Ebene</a:t>
            </a:r>
            <a:endParaRPr lang="de-CH" noProof="0"/>
          </a:p>
          <a:p>
            <a:pPr lvl="3"/>
            <a:r>
              <a:rPr lang="de-CH" noProof="0"/>
              <a:t>Vierte Ebene</a:t>
            </a:r>
            <a:endParaRPr lang="de-CH" noProof="0"/>
          </a:p>
          <a:p>
            <a:pPr lvl="4"/>
            <a:r>
              <a:rPr lang="de-CH" noProof="0"/>
              <a:t>Fünfte Ebene</a:t>
            </a:r>
            <a:endParaRPr lang="de-CH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50400" y="6557319"/>
            <a:ext cx="10632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CH"/>
              <a:t>© LINK Institut | Kundenname | Studienname | Studiennummer | Datum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" y="6557319"/>
            <a:ext cx="336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3E554A25-EF9F-433F-A2C4-DF94129C44D1}" type="slidenum">
              <a:rPr lang="de-CH" smtClean="0"/>
            </a:fld>
            <a:endParaRPr lang="de-CH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609600" y="716691"/>
            <a:ext cx="10972800" cy="3542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endParaRPr lang="de-CH" noProof="0"/>
          </a:p>
        </p:txBody>
      </p:sp>
      <p:pic>
        <p:nvPicPr>
          <p:cNvPr id="9" name="Picture 2" descr="\\192.168.1.198\htdocs\link\_SHARED\img\#svg und eps (originals)\Link_Logo_Institut_PPT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602" y="6489340"/>
            <a:ext cx="787798" cy="24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 userDrawn="1"/>
        </p:nvSpPr>
        <p:spPr>
          <a:xfrm>
            <a:off x="9561385" y="6499224"/>
            <a:ext cx="1011730" cy="2373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CH" sz="1200" b="0">
                <a:solidFill>
                  <a:schemeClr val="bg1"/>
                </a:solidFill>
              </a:rPr>
              <a:t>Logo Kunde</a:t>
            </a:r>
            <a:endParaRPr lang="de-CH" sz="1200" b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chemeClr val="accent1"/>
        </a:buClr>
        <a:buSzPct val="120000"/>
        <a:buFont typeface="Arial" panose="020B0604020202020204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168275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6280" indent="-165100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405" indent="-152400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8275" indent="-147955" algn="l" defTabSz="914400" rtl="0" eaLnBrk="1" latinLnBrk="0" hangingPunct="1">
        <a:spcBef>
          <a:spcPct val="20000"/>
        </a:spcBef>
        <a:buClr>
          <a:schemeClr val="accent1"/>
        </a:buClr>
        <a:buSzPct val="110000"/>
        <a:buFont typeface="Arial" panose="020B0604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BC33-0E0D-4BC2-8871-199BC0B2A987}" type="datetimeFigureOut">
              <a:rPr lang="de-CH" smtClean="0"/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D4A8-12CE-48C9-AA47-2F0F402C0AAE}" type="slidenum">
              <a:rPr lang="de-CH" smtClean="0"/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hyperlink" Target="http://www.pptxbuilder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pptxbuilder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Examples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Template</a:t>
            </a:r>
            <a:endParaRPr lang="de-CH" dirty="0"/>
          </a:p>
        </p:txBody>
      </p:sp>
      <p:sp>
        <p:nvSpPr>
          <p:cNvPr id="7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1. Basic textbox with text</a:t>
            </a:r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image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2822666"/>
            <a:ext cx="5300081" cy="29807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Examples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Template</a:t>
            </a:r>
            <a:endParaRPr lang="de-CH" dirty="0"/>
          </a:p>
        </p:txBody>
      </p:sp>
      <p:sp>
        <p:nvSpPr>
          <p:cNvPr id="7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1. Basic textbox with text</a:t>
            </a:r>
            <a:endParaRPr lang="en-GB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2" name="Isosceles Triangle 1"/>
          <p:cNvSpPr/>
          <p:nvPr/>
        </p:nvSpPr>
        <p:spPr>
          <a:xfrm>
            <a:off x="945600" y="1957676"/>
            <a:ext cx="916756" cy="864066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0274" y="2150622"/>
            <a:ext cx="1686187" cy="4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2. </a:t>
            </a:r>
            <a:r>
              <a:rPr lang="en-GB" dirty="0" err="1"/>
              <a:t>Autoshapes</a:t>
            </a:r>
            <a:endParaRPr lang="en-GB" dirty="0"/>
          </a:p>
        </p:txBody>
      </p:sp>
      <p:sp>
        <p:nvSpPr>
          <p:cNvPr id="9" name="Star: 5 Points 8"/>
          <p:cNvSpPr/>
          <p:nvPr/>
        </p:nvSpPr>
        <p:spPr>
          <a:xfrm>
            <a:off x="2342147" y="3705726"/>
            <a:ext cx="978569" cy="432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70000" lnSpcReduction="20000"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200" y="3080084"/>
            <a:ext cx="218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Not Allowed&quot; Symbol 11"/>
          <p:cNvSpPr/>
          <p:nvPr/>
        </p:nvSpPr>
        <p:spPr>
          <a:xfrm>
            <a:off x="4860758" y="3629493"/>
            <a:ext cx="1235242" cy="1005663"/>
          </a:xfrm>
          <a:prstGeom prst="noSmoking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Multiplication Sign 12"/>
          <p:cNvSpPr/>
          <p:nvPr/>
        </p:nvSpPr>
        <p:spPr>
          <a:xfrm>
            <a:off x="1862356" y="4635156"/>
            <a:ext cx="1235242" cy="992727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Flowchart: Punched Tape 13"/>
          <p:cNvSpPr/>
          <p:nvPr/>
        </p:nvSpPr>
        <p:spPr>
          <a:xfrm>
            <a:off x="7555832" y="1816074"/>
            <a:ext cx="1636294" cy="1005663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Star: 7 Points 14"/>
          <p:cNvSpPr/>
          <p:nvPr/>
        </p:nvSpPr>
        <p:spPr>
          <a:xfrm>
            <a:off x="5887453" y="5002248"/>
            <a:ext cx="1636294" cy="1005663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Speech Bubble: Oval 15"/>
          <p:cNvSpPr/>
          <p:nvPr/>
        </p:nvSpPr>
        <p:spPr>
          <a:xfrm>
            <a:off x="8935454" y="3338432"/>
            <a:ext cx="1235242" cy="1506284"/>
          </a:xfrm>
          <a:prstGeom prst="wedgeEllipse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ction Button: Go Forward or Next 5">
            <a:hlinkClick r:id="" action="ppaction://hlinkshowjump?jump=nextslide" highlightClick="1"/>
          </p:cNvPr>
          <p:cNvSpPr/>
          <p:nvPr/>
        </p:nvSpPr>
        <p:spPr>
          <a:xfrm>
            <a:off x="721895" y="3705726"/>
            <a:ext cx="1299409" cy="992727"/>
          </a:xfrm>
          <a:prstGeom prst="actionButtonForwardNex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Group shapes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235242" y="2163303"/>
            <a:ext cx="2149641" cy="1265697"/>
            <a:chOff x="994611" y="978568"/>
            <a:chExt cx="1058778" cy="1265697"/>
          </a:xfrm>
          <a:solidFill>
            <a:schemeClr val="accent2"/>
          </a:solidFill>
        </p:grpSpPr>
        <p:sp>
          <p:nvSpPr>
            <p:cNvPr id="8" name="TextBox 7"/>
            <p:cNvSpPr txBox="1"/>
            <p:nvPr/>
          </p:nvSpPr>
          <p:spPr>
            <a:xfrm>
              <a:off x="994611" y="978568"/>
              <a:ext cx="105877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shape1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4611" y="1874933"/>
              <a:ext cx="105877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shape2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8695" y="2163303"/>
            <a:ext cx="2871537" cy="1574508"/>
            <a:chOff x="5598695" y="2163303"/>
            <a:chExt cx="2871537" cy="1574508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5598695" y="21633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5751095" y="23157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903495" y="24681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6055895" y="26205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208295" y="27729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6360695" y="29253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6513095" y="30777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1"/>
          </p:cNvPr>
          <p:cNvSpPr txBox="1"/>
          <p:nvPr/>
        </p:nvSpPr>
        <p:spPr>
          <a:xfrm>
            <a:off x="329365" y="1275558"/>
            <a:ext cx="29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www.pptxbuilder.com</a:t>
            </a:r>
            <a:endParaRPr lang="en-GB" dirty="0"/>
          </a:p>
        </p:txBody>
      </p:sp>
      <p:sp>
        <p:nvSpPr>
          <p:cNvPr id="5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4. Hyper links (external)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1" action="ppaction://hlinksldjump"/>
          </p:cNvPr>
          <p:cNvSpPr txBox="1"/>
          <p:nvPr/>
        </p:nvSpPr>
        <p:spPr>
          <a:xfrm>
            <a:off x="329365" y="1275558"/>
            <a:ext cx="29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slide 6</a:t>
            </a:r>
            <a:endParaRPr lang="en-GB" dirty="0"/>
          </a:p>
        </p:txBody>
      </p:sp>
      <p:sp>
        <p:nvSpPr>
          <p:cNvPr id="5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5. Hyper links (internal)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Chart in chart placeholder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</p:nvPr>
        </p:nvGraphicFramePr>
        <p:xfrm>
          <a:off x="609600" y="1277938"/>
          <a:ext cx="10972800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7. Fresh chart, newly inserted to blank slide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Basic table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32000" y="187734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9. Chart and table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CH" sz="800" b="0" i="0" u="none" strike="noStrike" kern="1200" cap="none" spc="0" normalizeH="0" baseline="0" noProof="0">
                <a:ln>
                  <a:noFill/>
                </a:ln>
                <a:solidFill>
                  <a:srgbClr val="B1B3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LINK Institut | Kundenname | Studienname | Studiennummer | Datum</a:t>
            </a: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B1B3A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554A25-EF9F-433F-A2C4-DF94129C44D1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B1B3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B1B3A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MaxDiff – Rangierung – Rang 1 rechts</a:t>
            </a:r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/>
              <a:t>F01: Fragetext</a:t>
            </a:r>
            <a:endParaRPr lang="de-CH"/>
          </a:p>
          <a:p>
            <a:r>
              <a:rPr lang="de-CH"/>
              <a:t>Basis: n=0’000 l MaxDiff</a:t>
            </a:r>
            <a:endParaRPr lang="en-GB"/>
          </a:p>
        </p:txBody>
      </p:sp>
      <p:graphicFrame>
        <p:nvGraphicFramePr>
          <p:cNvPr id="19" name="Inhaltsplatzhalter 2"/>
          <p:cNvGraphicFramePr>
            <a:graphicFrameLocks noGrp="1"/>
          </p:cNvGraphicFramePr>
          <p:nvPr>
            <p:ph sz="quarter" idx="13"/>
          </p:nvPr>
        </p:nvGraphicFramePr>
        <p:xfrm>
          <a:off x="609600" y="1277938"/>
          <a:ext cx="10972800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" name="Inhaltsplatzhalter 9"/>
          <p:cNvGraphicFramePr/>
          <p:nvPr/>
        </p:nvGraphicFramePr>
        <p:xfrm>
          <a:off x="10792261" y="1458305"/>
          <a:ext cx="792000" cy="420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Mittelwert</a:t>
                      </a:r>
                      <a:endParaRPr lang="en-GB" sz="100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CH" sz="1000"/>
                        <a:t>9.5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9.3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9.2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9.0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8.8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8.6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8.4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8.2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8.0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7.8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2" name="Isosceles Triangle 1"/>
          <p:cNvSpPr/>
          <p:nvPr/>
        </p:nvSpPr>
        <p:spPr>
          <a:xfrm>
            <a:off x="945600" y="1957676"/>
            <a:ext cx="916756" cy="864066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0274" y="2150622"/>
            <a:ext cx="1686187" cy="478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2. </a:t>
            </a:r>
            <a:r>
              <a:rPr lang="en-GB" dirty="0" err="1"/>
              <a:t>Autoshapes</a:t>
            </a:r>
            <a:endParaRPr lang="en-GB" dirty="0"/>
          </a:p>
        </p:txBody>
      </p:sp>
      <p:sp>
        <p:nvSpPr>
          <p:cNvPr id="9" name="Star: 5 Points 8"/>
          <p:cNvSpPr/>
          <p:nvPr/>
        </p:nvSpPr>
        <p:spPr>
          <a:xfrm>
            <a:off x="2342147" y="3705726"/>
            <a:ext cx="978569" cy="43200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 fontScale="70000" lnSpcReduction="20000"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200" y="3080084"/>
            <a:ext cx="2181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Not Allowed&quot; Symbol 11"/>
          <p:cNvSpPr/>
          <p:nvPr/>
        </p:nvSpPr>
        <p:spPr>
          <a:xfrm>
            <a:off x="4860758" y="3629493"/>
            <a:ext cx="1235242" cy="1005663"/>
          </a:xfrm>
          <a:prstGeom prst="noSmoking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Multiplication Sign 12"/>
          <p:cNvSpPr/>
          <p:nvPr/>
        </p:nvSpPr>
        <p:spPr>
          <a:xfrm>
            <a:off x="1862356" y="4635156"/>
            <a:ext cx="1235242" cy="992727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Flowchart: Punched Tape 13"/>
          <p:cNvSpPr/>
          <p:nvPr/>
        </p:nvSpPr>
        <p:spPr>
          <a:xfrm>
            <a:off x="7555832" y="1816074"/>
            <a:ext cx="1636294" cy="1005663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Star: 7 Points 14"/>
          <p:cNvSpPr/>
          <p:nvPr/>
        </p:nvSpPr>
        <p:spPr>
          <a:xfrm>
            <a:off x="5887453" y="5002248"/>
            <a:ext cx="1636294" cy="1005663"/>
          </a:xfrm>
          <a:prstGeom prst="star7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Speech Bubble: Oval 15"/>
          <p:cNvSpPr/>
          <p:nvPr/>
        </p:nvSpPr>
        <p:spPr>
          <a:xfrm>
            <a:off x="8935454" y="3338432"/>
            <a:ext cx="1235242" cy="1506284"/>
          </a:xfrm>
          <a:prstGeom prst="wedgeEllipseCallo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Action Button: Go Forward or Next 5">
            <a:hlinkClick r:id="" action="ppaction://hlinkshowjump?jump=nextslide" highlightClick="1"/>
          </p:cNvPr>
          <p:cNvSpPr/>
          <p:nvPr/>
        </p:nvSpPr>
        <p:spPr>
          <a:xfrm>
            <a:off x="721895" y="3705726"/>
            <a:ext cx="1299409" cy="992727"/>
          </a:xfrm>
          <a:prstGeom prst="actionButtonForwardNex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rm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image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Kundenname | Studienname | Studiennummer | Datum</a:t>
            </a:r>
            <a:endParaRPr lang="de-CH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2822666"/>
            <a:ext cx="5300081" cy="2980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Group shapes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235242" y="2163303"/>
            <a:ext cx="2149641" cy="1265697"/>
            <a:chOff x="994611" y="978568"/>
            <a:chExt cx="1058778" cy="1265697"/>
          </a:xfrm>
          <a:solidFill>
            <a:schemeClr val="accent2"/>
          </a:solidFill>
        </p:grpSpPr>
        <p:sp>
          <p:nvSpPr>
            <p:cNvPr id="8" name="TextBox 7"/>
            <p:cNvSpPr txBox="1"/>
            <p:nvPr/>
          </p:nvSpPr>
          <p:spPr>
            <a:xfrm>
              <a:off x="994611" y="978568"/>
              <a:ext cx="105877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shape1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4611" y="1874933"/>
              <a:ext cx="105877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shape2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8695" y="2163303"/>
            <a:ext cx="2871537" cy="1574508"/>
            <a:chOff x="5598695" y="2163303"/>
            <a:chExt cx="2871537" cy="1574508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5598695" y="21633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5751095" y="23157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903495" y="24681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6055895" y="26205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6208295" y="27729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6360695" y="29253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6513095" y="3077703"/>
              <a:ext cx="1957137" cy="6601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1"/>
          </p:cNvPr>
          <p:cNvSpPr txBox="1"/>
          <p:nvPr/>
        </p:nvSpPr>
        <p:spPr>
          <a:xfrm>
            <a:off x="329365" y="1275558"/>
            <a:ext cx="29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www.pptxbuilder.com</a:t>
            </a:r>
            <a:endParaRPr lang="en-GB" dirty="0"/>
          </a:p>
        </p:txBody>
      </p:sp>
      <p:sp>
        <p:nvSpPr>
          <p:cNvPr id="5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4. Hyper links (external)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1" action="ppaction://hlinksldjump"/>
          </p:cNvPr>
          <p:cNvSpPr txBox="1"/>
          <p:nvPr/>
        </p:nvSpPr>
        <p:spPr>
          <a:xfrm>
            <a:off x="329365" y="1275558"/>
            <a:ext cx="296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slide 6</a:t>
            </a:r>
            <a:endParaRPr lang="en-GB" dirty="0"/>
          </a:p>
        </p:txBody>
      </p:sp>
      <p:sp>
        <p:nvSpPr>
          <p:cNvPr id="5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5. Hyper links (internal)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Chart in chart placeholder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</p:nvPr>
        </p:nvGraphicFramePr>
        <p:xfrm>
          <a:off x="609600" y="1277938"/>
          <a:ext cx="10972800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609600" y="274638"/>
            <a:ext cx="10972800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7. Fresh chart, newly inserted to blank slide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Basic table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© LINK Institut | SUISSEDIGITAL | Insights | 170881| November 2017</a:t>
            </a:r>
            <a:endParaRPr lang="de-CH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4A25-EF9F-433F-A2C4-DF94129C44D1}" type="slidenum">
              <a:rPr lang="de-CH" noProof="0" smtClean="0"/>
            </a:fld>
            <a:endParaRPr lang="de-CH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32000" y="187734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9. Chart and table</a:t>
            </a:r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CH" sz="800" b="0" i="0" u="none" strike="noStrike" kern="1200" cap="none" spc="0" normalizeH="0" baseline="0" noProof="0">
                <a:ln>
                  <a:noFill/>
                </a:ln>
                <a:solidFill>
                  <a:srgbClr val="B1B3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LINK Institut | Kundenname | Studienname | Studiennummer | Datum</a:t>
            </a:r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B1B3A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E554A25-EF9F-433F-A2C4-DF94129C44D1}" type="slidenum">
              <a:rPr kumimoji="0" lang="de-CH" sz="800" b="0" i="0" u="none" strike="noStrike" kern="1200" cap="none" spc="0" normalizeH="0" baseline="0" noProof="0" smtClean="0">
                <a:ln>
                  <a:noFill/>
                </a:ln>
                <a:solidFill>
                  <a:srgbClr val="B1B3A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fld>
            <a:endParaRPr kumimoji="0" lang="de-CH" sz="800" b="0" i="0" u="none" strike="noStrike" kern="1200" cap="none" spc="0" normalizeH="0" baseline="0" noProof="0">
              <a:ln>
                <a:noFill/>
              </a:ln>
              <a:solidFill>
                <a:srgbClr val="B1B3A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de-CH"/>
              <a:t>MaxDiff – Rangierung – Rang 1 rechts</a:t>
            </a:r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CH"/>
              <a:t>F01: Fragetext</a:t>
            </a:r>
            <a:endParaRPr lang="de-CH"/>
          </a:p>
          <a:p>
            <a:r>
              <a:rPr lang="de-CH"/>
              <a:t>Basis: n=0’000 l MaxDiff</a:t>
            </a:r>
            <a:endParaRPr lang="en-GB"/>
          </a:p>
        </p:txBody>
      </p:sp>
      <p:graphicFrame>
        <p:nvGraphicFramePr>
          <p:cNvPr id="19" name="Inhaltsplatzhalter 2"/>
          <p:cNvGraphicFramePr>
            <a:graphicFrameLocks noGrp="1"/>
          </p:cNvGraphicFramePr>
          <p:nvPr>
            <p:ph sz="quarter" idx="13"/>
          </p:nvPr>
        </p:nvGraphicFramePr>
        <p:xfrm>
          <a:off x="609600" y="1277938"/>
          <a:ext cx="10972800" cy="484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" name="Inhaltsplatzhalter 9"/>
          <p:cNvGraphicFramePr/>
          <p:nvPr/>
        </p:nvGraphicFramePr>
        <p:xfrm>
          <a:off x="10792261" y="1458305"/>
          <a:ext cx="792000" cy="420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Mittelwert</a:t>
                      </a:r>
                      <a:endParaRPr lang="en-GB" sz="100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CH" sz="1000"/>
                        <a:t>9.5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9.3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9.2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9.0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8.8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8.6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8.4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8.2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8.0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667">
                <a:tc>
                  <a:txBody>
                    <a:bodyPr/>
                    <a:lstStyle/>
                    <a:p>
                      <a:pPr algn="ctr"/>
                      <a:r>
                        <a:rPr lang="de-CH" sz="1000"/>
                        <a:t>7.8</a:t>
                      </a:r>
                      <a:endParaRPr lang="en-GB" sz="100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_Daten Bericht">
  <a:themeElements>
    <a:clrScheme name="LINK Institut">
      <a:dk1>
        <a:srgbClr val="4D524E"/>
      </a:dk1>
      <a:lt1>
        <a:sysClr val="window" lastClr="FFFFFF"/>
      </a:lt1>
      <a:dk2>
        <a:srgbClr val="164761"/>
      </a:dk2>
      <a:lt2>
        <a:srgbClr val="B1B3AE"/>
      </a:lt2>
      <a:accent1>
        <a:srgbClr val="2D8EC2"/>
      </a:accent1>
      <a:accent2>
        <a:srgbClr val="319E37"/>
      </a:accent2>
      <a:accent3>
        <a:srgbClr val="9CC52D"/>
      </a:accent3>
      <a:accent4>
        <a:srgbClr val="B24986"/>
      </a:accent4>
      <a:accent5>
        <a:srgbClr val="CB4721"/>
      </a:accent5>
      <a:accent6>
        <a:srgbClr val="F79646"/>
      </a:accent6>
      <a:hlink>
        <a:srgbClr val="2D8EC2"/>
      </a:hlink>
      <a:folHlink>
        <a:srgbClr val="800080"/>
      </a:folHlink>
    </a:clrScheme>
    <a:fontScheme name="LINK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Master_Daten Bericht">
  <a:themeElements>
    <a:clrScheme name="LINK Institut">
      <a:dk1>
        <a:srgbClr val="4D524E"/>
      </a:dk1>
      <a:lt1>
        <a:sysClr val="window" lastClr="FFFFFF"/>
      </a:lt1>
      <a:dk2>
        <a:srgbClr val="164761"/>
      </a:dk2>
      <a:lt2>
        <a:srgbClr val="B1B3AE"/>
      </a:lt2>
      <a:accent1>
        <a:srgbClr val="2D8EC2"/>
      </a:accent1>
      <a:accent2>
        <a:srgbClr val="319E37"/>
      </a:accent2>
      <a:accent3>
        <a:srgbClr val="9CC52D"/>
      </a:accent3>
      <a:accent4>
        <a:srgbClr val="B24986"/>
      </a:accent4>
      <a:accent5>
        <a:srgbClr val="CB4721"/>
      </a:accent5>
      <a:accent6>
        <a:srgbClr val="F79646"/>
      </a:accent6>
      <a:hlink>
        <a:srgbClr val="2D8EC2"/>
      </a:hlink>
      <a:folHlink>
        <a:srgbClr val="800080"/>
      </a:folHlink>
    </a:clrScheme>
    <a:fontScheme name="LINK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>
        <a:normAutofit/>
      </a:bodyPr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Presentation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Calibri Light</vt:lpstr>
      <vt:lpstr>Microsoft YaHei</vt:lpstr>
      <vt:lpstr>Arial Unicode MS</vt:lpstr>
      <vt:lpstr>Calibri</vt:lpstr>
      <vt:lpstr>Office Theme</vt:lpstr>
      <vt:lpstr>Master_Daten Bericht</vt:lpstr>
      <vt:lpstr>1_Master_Daten Bericht</vt:lpstr>
      <vt:lpstr>1_Office Theme</vt:lpstr>
      <vt:lpstr>Examples from our Template</vt:lpstr>
      <vt:lpstr>PowerPoint 演示文稿</vt:lpstr>
      <vt:lpstr>3. Group shapes</vt:lpstr>
      <vt:lpstr>PowerPoint 演示文稿</vt:lpstr>
      <vt:lpstr>PowerPoint 演示文稿</vt:lpstr>
      <vt:lpstr>6. Chart in chart placeholder</vt:lpstr>
      <vt:lpstr>PowerPoint 演示文稿</vt:lpstr>
      <vt:lpstr>8. Basic table</vt:lpstr>
      <vt:lpstr>9. Chart and table</vt:lpstr>
      <vt:lpstr>10. image</vt:lpstr>
      <vt:lpstr>Examples from our Template</vt:lpstr>
      <vt:lpstr>PowerPoint 演示文稿</vt:lpstr>
      <vt:lpstr>3. Group shapes</vt:lpstr>
      <vt:lpstr>PowerPoint 演示文稿</vt:lpstr>
      <vt:lpstr>PowerPoint 演示文稿</vt:lpstr>
      <vt:lpstr>6. Chart in chart placeholder</vt:lpstr>
      <vt:lpstr>PowerPoint 演示文稿</vt:lpstr>
      <vt:lpstr>8. Basic table</vt:lpstr>
      <vt:lpstr>9. Chart and table</vt:lpstr>
      <vt:lpstr>10. image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Schulz</dc:creator>
  <cp:lastModifiedBy>crist</cp:lastModifiedBy>
  <cp:revision>38</cp:revision>
  <dcterms:created xsi:type="dcterms:W3CDTF">2019-07-19T09:33:00Z</dcterms:created>
  <dcterms:modified xsi:type="dcterms:W3CDTF">2019-08-12T14:02:10Z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