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6858000" cx="12192000"/>
  <p:notesSz cx="6858000" cy="9144000"/>
  <p:embeddedFontLst>
    <p:embeddedFont>
      <p:font typeface="Dosis"/>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4IC+V6YsTvpmsVRVsQrVIuWHg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Dosis-regular.fntdata"/><Relationship Id="rId7" Type="http://schemas.openxmlformats.org/officeDocument/2006/relationships/font" Target="fonts/Dosis-bold.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g79b7674418_0_6"/>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g79b7674418_0_6"/>
          <p:cNvGrpSpPr/>
          <p:nvPr/>
        </p:nvGrpSpPr>
        <p:grpSpPr>
          <a:xfrm>
            <a:off x="591850" y="-328527"/>
            <a:ext cx="1386593" cy="1594062"/>
            <a:chOff x="726653" y="-517614"/>
            <a:chExt cx="2170621" cy="2495400"/>
          </a:xfrm>
        </p:grpSpPr>
        <p:sp>
          <p:nvSpPr>
            <p:cNvPr id="90" name="Google Shape;90;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g79b7674418_0_6"/>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92" name="Google Shape;92;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5 (Anaconda)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Fiqry Revadiansyah</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a:t>
            </a:r>
            <a:r>
              <a:rPr b="1" lang="en-US" sz="1800">
                <a:solidFill>
                  <a:srgbClr val="0198A3"/>
                </a:solidFill>
                <a:latin typeface="Dosis"/>
                <a:ea typeface="Dosis"/>
                <a:cs typeface="Dosis"/>
                <a:sym typeface="Dosis"/>
              </a:rPr>
              <a:t>9</a:t>
            </a:r>
            <a:r>
              <a:rPr b="1" i="0" lang="en-US" sz="1800" u="none" cap="none" strike="noStrike">
                <a:solidFill>
                  <a:srgbClr val="0198A3"/>
                </a:solidFill>
                <a:latin typeface="Dosis"/>
                <a:ea typeface="Dosis"/>
                <a:cs typeface="Dosis"/>
                <a:sym typeface="Dosis"/>
              </a:rPr>
              <a:t>.00 - </a:t>
            </a:r>
            <a:r>
              <a:rPr b="1" lang="en-US" sz="1800">
                <a:solidFill>
                  <a:srgbClr val="0198A3"/>
                </a:solidFill>
                <a:latin typeface="Dosis"/>
                <a:ea typeface="Dosis"/>
                <a:cs typeface="Dosis"/>
                <a:sym typeface="Dosis"/>
              </a:rPr>
              <a:t>20</a:t>
            </a:r>
            <a:r>
              <a:rPr b="1" i="0" lang="en-US" sz="1800" u="none" cap="none" strike="noStrike">
                <a:solidFill>
                  <a:srgbClr val="0198A3"/>
                </a:solidFill>
                <a:latin typeface="Dosis"/>
                <a:ea typeface="Dosis"/>
                <a:cs typeface="Dosis"/>
                <a:sym typeface="Dosis"/>
              </a:rPr>
              <a:t>.30 / Sabtu, </a:t>
            </a:r>
            <a:r>
              <a:rPr b="1" lang="en-US" sz="1800">
                <a:solidFill>
                  <a:srgbClr val="0198A3"/>
                </a:solidFill>
                <a:latin typeface="Dosis"/>
                <a:ea typeface="Dosis"/>
                <a:cs typeface="Dosis"/>
                <a:sym typeface="Dosis"/>
              </a:rPr>
              <a:t>25</a:t>
            </a:r>
            <a:r>
              <a:rPr b="1" i="0" lang="en-US" sz="1800" u="none" cap="none" strike="noStrike">
                <a:solidFill>
                  <a:srgbClr val="0198A3"/>
                </a:solidFill>
                <a:latin typeface="Dosis"/>
                <a:ea typeface="Dosis"/>
                <a:cs typeface="Dosis"/>
                <a:sym typeface="Dosis"/>
              </a:rPr>
              <a:t> Juni 2022</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g79b7674418_0_6"/>
          <p:cNvSpPr/>
          <p:nvPr/>
        </p:nvSpPr>
        <p:spPr>
          <a:xfrm>
            <a:off x="228600" y="1385275"/>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g79b7674418_0_6"/>
          <p:cNvSpPr txBox="1"/>
          <p:nvPr/>
        </p:nvSpPr>
        <p:spPr>
          <a:xfrm>
            <a:off x="211700" y="1385275"/>
            <a:ext cx="11734800" cy="1266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Nama: Muhammad Irfan Fadhlurrahman -&gt;  Semuanya</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Nama: Ramado Dipradelana I -&gt; Semuanya</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Nama: Deni Indra Permana -&gt; Semuanya</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Nama: Bima Purnomo Sandi -&gt; Semuanya</a:t>
            </a:r>
            <a:endParaRPr b="0" i="0" sz="1200" u="none" cap="none" strike="noStrike">
              <a:solidFill>
                <a:schemeClr val="dk1"/>
              </a:solidFill>
              <a:latin typeface="Dosis"/>
              <a:ea typeface="Dosis"/>
              <a:cs typeface="Dosis"/>
              <a:sym typeface="Dosis"/>
            </a:endParaRPr>
          </a:p>
        </p:txBody>
      </p:sp>
      <p:sp>
        <p:nvSpPr>
          <p:cNvPr id="95" name="Google Shape;95;g79b7674418_0_6"/>
          <p:cNvSpPr/>
          <p:nvPr/>
        </p:nvSpPr>
        <p:spPr>
          <a:xfrm>
            <a:off x="228600" y="2777854"/>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g79b7674418_0_6"/>
          <p:cNvSpPr txBox="1"/>
          <p:nvPr/>
        </p:nvSpPr>
        <p:spPr>
          <a:xfrm>
            <a:off x="245400" y="2798188"/>
            <a:ext cx="11734800" cy="1148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Slide presentasi final project</a:t>
            </a:r>
            <a:endParaRPr b="0"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97" name="Google Shape;97;g79b7674418_0_6"/>
          <p:cNvSpPr/>
          <p:nvPr/>
        </p:nvSpPr>
        <p:spPr>
          <a:xfrm>
            <a:off x="228600" y="4170433"/>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g79b7674418_0_6"/>
          <p:cNvSpPr txBox="1"/>
          <p:nvPr/>
        </p:nvSpPr>
        <p:spPr>
          <a:xfrm>
            <a:off x="245400" y="4170424"/>
            <a:ext cx="11734800"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b="1" lang="en-US" sz="1500">
                <a:latin typeface="Comic Sans MS"/>
                <a:ea typeface="Comic Sans MS"/>
                <a:cs typeface="Comic Sans MS"/>
                <a:sym typeface="Comic Sans MS"/>
              </a:rPr>
              <a:t>Bagian data preprocessing hanya perlu menjelaskan scaler atau encoder yang digunakan. Perlu menjelaskan secara detail alasan membuang suatu kolom. Penggunaan model jangan berhenti sampai tahap feature importance saja tetapi harus digunakan juga di business recommendation.</a:t>
            </a:r>
            <a:endParaRPr b="1" i="0" sz="1500" u="none" cap="none" strike="noStrike">
              <a:solidFill>
                <a:srgbClr val="000000"/>
              </a:solidFill>
              <a:latin typeface="Comic Sans MS"/>
              <a:ea typeface="Comic Sans MS"/>
              <a:cs typeface="Comic Sans MS"/>
              <a:sym typeface="Comic Sans MS"/>
            </a:endParaRPr>
          </a:p>
        </p:txBody>
      </p:sp>
      <p:sp>
        <p:nvSpPr>
          <p:cNvPr id="99" name="Google Shape;99;g79b7674418_0_6"/>
          <p:cNvSpPr/>
          <p:nvPr/>
        </p:nvSpPr>
        <p:spPr>
          <a:xfrm>
            <a:off x="194900" y="5514004"/>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g79b7674418_0_6"/>
          <p:cNvSpPr txBox="1"/>
          <p:nvPr/>
        </p:nvSpPr>
        <p:spPr>
          <a:xfrm>
            <a:off x="211700" y="5562999"/>
            <a:ext cx="11734800"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323850" lvl="0" marL="457200" marR="0" rtl="0" algn="l">
              <a:lnSpc>
                <a:spcPct val="100000"/>
              </a:lnSpc>
              <a:spcBef>
                <a:spcPts val="0"/>
              </a:spcBef>
              <a:spcAft>
                <a:spcPts val="0"/>
              </a:spcAft>
              <a:buClr>
                <a:srgbClr val="000000"/>
              </a:buClr>
              <a:buSzPts val="1500"/>
              <a:buFont typeface="Comic Sans MS"/>
              <a:buAutoNum type="arabicPeriod"/>
            </a:pPr>
            <a:r>
              <a:rPr b="1" i="0" lang="en-US" sz="1500" u="none" cap="none" strike="noStrike">
                <a:solidFill>
                  <a:srgbClr val="000000"/>
                </a:solidFill>
                <a:latin typeface="Comic Sans MS"/>
                <a:ea typeface="Comic Sans MS"/>
                <a:cs typeface="Comic Sans MS"/>
                <a:sym typeface="Comic Sans MS"/>
              </a:rPr>
              <a:t>Merevisi </a:t>
            </a:r>
            <a:r>
              <a:rPr b="1" lang="en-US" sz="1500">
                <a:latin typeface="Comic Sans MS"/>
                <a:ea typeface="Comic Sans MS"/>
                <a:cs typeface="Comic Sans MS"/>
                <a:sym typeface="Comic Sans MS"/>
              </a:rPr>
              <a:t>bagian EDA dan data preprocessing</a:t>
            </a:r>
            <a:endParaRPr b="1" i="0" sz="1500" u="none" cap="none" strike="noStrike">
              <a:solidFill>
                <a:srgbClr val="000000"/>
              </a:solidFill>
              <a:latin typeface="Comic Sans MS"/>
              <a:ea typeface="Comic Sans MS"/>
              <a:cs typeface="Comic Sans MS"/>
              <a:sym typeface="Comic Sans MS"/>
            </a:endParaRPr>
          </a:p>
          <a:p>
            <a:pPr indent="-323850" lvl="0" marL="457200" marR="0" rtl="0" algn="l">
              <a:lnSpc>
                <a:spcPct val="100000"/>
              </a:lnSpc>
              <a:spcBef>
                <a:spcPts val="0"/>
              </a:spcBef>
              <a:spcAft>
                <a:spcPts val="0"/>
              </a:spcAft>
              <a:buClr>
                <a:srgbClr val="000000"/>
              </a:buClr>
              <a:buSzPts val="1500"/>
              <a:buFont typeface="Comic Sans MS"/>
              <a:buAutoNum type="arabicPeriod"/>
            </a:pPr>
            <a:r>
              <a:rPr b="1" i="0" lang="en-US" sz="1500" u="none" cap="none" strike="noStrike">
                <a:solidFill>
                  <a:srgbClr val="000000"/>
                </a:solidFill>
                <a:latin typeface="Comic Sans MS"/>
                <a:ea typeface="Comic Sans MS"/>
                <a:cs typeface="Comic Sans MS"/>
                <a:sym typeface="Comic Sans MS"/>
              </a:rPr>
              <a:t>Merevisi </a:t>
            </a:r>
            <a:r>
              <a:rPr b="1" lang="en-US" sz="1500">
                <a:latin typeface="Comic Sans MS"/>
                <a:ea typeface="Comic Sans MS"/>
                <a:cs typeface="Comic Sans MS"/>
                <a:sym typeface="Comic Sans MS"/>
              </a:rPr>
              <a:t>bagian business recommendation</a:t>
            </a:r>
            <a:endParaRPr b="1" i="0" sz="1500" u="none" cap="none" strike="noStrike">
              <a:solidFill>
                <a:srgbClr val="000000"/>
              </a:solidFill>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