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0BF44-1B56-4924-B91B-612E16897EEF}"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8D46A-A968-49F6-91D9-9BE2D355C0F8}" type="slidenum">
              <a:rPr lang="en-US" smtClean="0"/>
              <a:t>‹#›</a:t>
            </a:fld>
            <a:endParaRPr lang="en-US"/>
          </a:p>
        </p:txBody>
      </p:sp>
    </p:spTree>
    <p:extLst>
      <p:ext uri="{BB962C8B-B14F-4D97-AF65-F5344CB8AC3E}">
        <p14:creationId xmlns:p14="http://schemas.microsoft.com/office/powerpoint/2010/main" val="96545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8F3470F-916A-43C7-B2AB-5C11758178CA}" type="datetime1">
              <a:rPr lang="en-US" smtClean="0"/>
              <a:t>6/24/2021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974ECF-701C-47DD-BBFA-70825421DA69}" type="datetime1">
              <a:rPr lang="en-US" smtClean="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C6FE27-99EA-4AA0-9E84-99F6C8C96112}" type="datetime1">
              <a:rPr lang="en-US" smtClean="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621CF2-37F5-4C69-ADF9-373FE41AF1E7}" type="datetime1">
              <a:rPr lang="en-US" smtClean="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E6B20A-D6E8-4BE0-ACB5-A47F7924BB50}" type="datetime1">
              <a:rPr lang="en-US" smtClean="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177C067-1804-4CDB-A271-52AD14F13549}" type="datetime1">
              <a:rPr lang="en-US" smtClean="0"/>
              <a:t>6/24/2021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48F02EF-DFD2-4F0E-A6BD-3A106CA7F5C7}" type="datetime1">
              <a:rPr lang="en-US" smtClean="0"/>
              <a:t>6/24/2021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A6E96A-FDA5-42C9-A275-3658EE0A99FC}" type="datetime1">
              <a:rPr lang="en-US" smtClean="0"/>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AE343B-5C0E-428C-B904-8E4C00B4B83A}" type="datetime1">
              <a:rPr lang="en-US" smtClean="0"/>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2FFFE6-1267-425F-ACC6-2CB8C8AEF1D1}" type="datetime1">
              <a:rPr lang="en-US" smtClean="0"/>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7AB7EA-B685-4DA6-8D26-D42A18D5A9A6}" type="datetime1">
              <a:rPr lang="en-US" smtClean="0"/>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A82892-F967-4E4F-AE53-048904E7FDEC}" type="datetime1">
              <a:rPr lang="en-US" smtClean="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064202-A946-479D-AE6E-6CE16894C759}" type="datetime1">
              <a:rPr lang="en-US" smtClean="0"/>
              <a:t>6/24/2021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4ED4A3-843C-4200-B231-5201A2A5B3B3}" type="datetime1">
              <a:rPr lang="en-US" smtClean="0"/>
              <a:t>6/24/2021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99D34-93C4-46FD-B958-93B0BBD6B407}" type="datetime1">
              <a:rPr lang="en-US" smtClean="0"/>
              <a:t>6/24/2021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2FDEB7-E717-40B0-83B5-F990EFA1C27C}" type="datetime1">
              <a:rPr lang="en-US" smtClean="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047445-F0A7-4C53-AC77-88046F327D12}" type="datetime1">
              <a:rPr lang="en-US" smtClean="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529B06A-B973-4B6D-8472-D06374B11891}" type="datetime1">
              <a:rPr lang="en-US" smtClean="0"/>
              <a:t>6/24/2021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latin typeface="Times New Roman" panose="02020603050405020304" pitchFamily="18" charset="0"/>
                <a:cs typeface="Times New Roman" panose="02020603050405020304" pitchFamily="18" charset="0"/>
              </a:rPr>
              <a:t>Automated Lip Reading for the Romanian Language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ctr"/>
            <a:r>
              <a:rPr lang="en-US" dirty="0" smtClean="0"/>
              <a:t>Proposed by </a:t>
            </a:r>
            <a:r>
              <a:rPr lang="en-US" dirty="0" err="1" smtClean="0"/>
              <a:t>Aen</a:t>
            </a:r>
            <a:r>
              <a:rPr lang="ro-RO" dirty="0" smtClean="0"/>
              <a:t>ășoaei Denis-Claudiu</a:t>
            </a:r>
          </a:p>
          <a:p>
            <a:pPr algn="ctr"/>
            <a:endParaRPr lang="ro-RO" dirty="0"/>
          </a:p>
          <a:p>
            <a:pPr algn="ctr"/>
            <a:r>
              <a:rPr lang="ro-RO" dirty="0" smtClean="0"/>
              <a:t>Scientific coordinator: Lect. Dr. Benchea Răzvan</a:t>
            </a:r>
            <a:endParaRPr lang="en-US" dirty="0"/>
          </a:p>
        </p:txBody>
      </p:sp>
    </p:spTree>
    <p:extLst>
      <p:ext uri="{BB962C8B-B14F-4D97-AF65-F5344CB8AC3E}">
        <p14:creationId xmlns:p14="http://schemas.microsoft.com/office/powerpoint/2010/main" val="196305087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fontScale="92500"/>
          </a:bodyPr>
          <a:lstStyle/>
          <a:p>
            <a:r>
              <a:rPr lang="en-US" dirty="0" smtClean="0"/>
              <a:t>The model was created and trained in the Google Colaboratory environment, which gives access to free high speed computing power</a:t>
            </a:r>
          </a:p>
          <a:p>
            <a:r>
              <a:rPr lang="en-US" dirty="0" smtClean="0"/>
              <a:t>Two distinct models were created for their respective dataset, with the only difference being the output layer, with it’s size being 21 for the Wild Dataset and 48 for the Lab Dataset</a:t>
            </a:r>
          </a:p>
          <a:p>
            <a:r>
              <a:rPr lang="en-US" dirty="0" smtClean="0"/>
              <a:t>Their results will be compared to the baselines provided by the LRRo team, other models for English and the mean accuracy of human lip readers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57090684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a:t>
            </a:r>
            <a:endParaRPr lang="en-US" dirty="0"/>
          </a:p>
        </p:txBody>
      </p:sp>
      <p:sp>
        <p:nvSpPr>
          <p:cNvPr id="3" name="Content Placeholder 2"/>
          <p:cNvSpPr>
            <a:spLocks noGrp="1"/>
          </p:cNvSpPr>
          <p:nvPr>
            <p:ph idx="1"/>
          </p:nvPr>
        </p:nvSpPr>
        <p:spPr/>
        <p:txBody>
          <a:bodyPr/>
          <a:lstStyle/>
          <a:p>
            <a:r>
              <a:rPr lang="en-US" dirty="0" smtClean="0"/>
              <a:t>Will be done using the standards for Automated Lip Reading evaluation, being accuracy, word error rate and character error rate, with the later two computing the percentages of missed words (characters)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31067330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10269067"/>
              </p:ext>
            </p:extLst>
          </p:nvPr>
        </p:nvGraphicFramePr>
        <p:xfrm>
          <a:off x="1141413" y="2249488"/>
          <a:ext cx="9906000" cy="3210560"/>
        </p:xfrm>
        <a:graphic>
          <a:graphicData uri="http://schemas.openxmlformats.org/drawingml/2006/table">
            <a:tbl>
              <a:tblPr firstRow="1" bandRow="1">
                <a:tableStyleId>{FABFCF23-3B69-468F-B69F-88F6DE6A72F2}</a:tableStyleId>
              </a:tblPr>
              <a:tblGrid>
                <a:gridCol w="1651000">
                  <a:extLst>
                    <a:ext uri="{9D8B030D-6E8A-4147-A177-3AD203B41FA5}">
                      <a16:colId xmlns:a16="http://schemas.microsoft.com/office/drawing/2014/main" val="3817363876"/>
                    </a:ext>
                  </a:extLst>
                </a:gridCol>
                <a:gridCol w="1651000">
                  <a:extLst>
                    <a:ext uri="{9D8B030D-6E8A-4147-A177-3AD203B41FA5}">
                      <a16:colId xmlns:a16="http://schemas.microsoft.com/office/drawing/2014/main" val="2056092275"/>
                    </a:ext>
                  </a:extLst>
                </a:gridCol>
                <a:gridCol w="1651000">
                  <a:extLst>
                    <a:ext uri="{9D8B030D-6E8A-4147-A177-3AD203B41FA5}">
                      <a16:colId xmlns:a16="http://schemas.microsoft.com/office/drawing/2014/main" val="2174419770"/>
                    </a:ext>
                  </a:extLst>
                </a:gridCol>
                <a:gridCol w="1651000">
                  <a:extLst>
                    <a:ext uri="{9D8B030D-6E8A-4147-A177-3AD203B41FA5}">
                      <a16:colId xmlns:a16="http://schemas.microsoft.com/office/drawing/2014/main" val="862995590"/>
                    </a:ext>
                  </a:extLst>
                </a:gridCol>
                <a:gridCol w="1651000">
                  <a:extLst>
                    <a:ext uri="{9D8B030D-6E8A-4147-A177-3AD203B41FA5}">
                      <a16:colId xmlns:a16="http://schemas.microsoft.com/office/drawing/2014/main" val="3553413322"/>
                    </a:ext>
                  </a:extLst>
                </a:gridCol>
                <a:gridCol w="1651000">
                  <a:extLst>
                    <a:ext uri="{9D8B030D-6E8A-4147-A177-3AD203B41FA5}">
                      <a16:colId xmlns:a16="http://schemas.microsoft.com/office/drawing/2014/main" val="2803414330"/>
                    </a:ext>
                  </a:extLst>
                </a:gridCol>
              </a:tblGrid>
              <a:tr h="370840">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Method</a:t>
                      </a:r>
                      <a:endParaRPr lang="en-US" dirty="0">
                        <a:effectLst/>
                      </a:endParaRPr>
                    </a:p>
                  </a:txBody>
                  <a:tcPr marL="63500" marR="63500" marT="63500" marB="63500" anchor="ct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Dataset</a:t>
                      </a:r>
                      <a:endParaRPr lang="en-US">
                        <a:effectLst/>
                      </a:endParaRPr>
                    </a:p>
                  </a:txBody>
                  <a:tcPr marL="63500" marR="63500" marT="63500" marB="63500" anchor="ct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Dataset </a:t>
                      </a:r>
                      <a:r>
                        <a:rPr lang="en-US" sz="1200" b="0" i="0" u="none" strike="noStrike" dirty="0" smtClean="0">
                          <a:solidFill>
                            <a:srgbClr val="000000"/>
                          </a:solidFill>
                          <a:effectLst/>
                          <a:latin typeface="Times New Roman" panose="02020603050405020304" pitchFamily="18" charset="0"/>
                        </a:rPr>
                        <a:t>Size (for training)</a:t>
                      </a:r>
                      <a:endParaRPr lang="en-US" dirty="0">
                        <a:effectLst/>
                      </a:endParaRPr>
                    </a:p>
                  </a:txBody>
                  <a:tcPr marL="63500" marR="63500" marT="63500" marB="63500" anchor="ct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WER</a:t>
                      </a:r>
                      <a:endParaRPr lang="en-US">
                        <a:effectLst/>
                      </a:endParaRPr>
                    </a:p>
                  </a:txBody>
                  <a:tcPr marL="63500" marR="63500" marT="63500" marB="63500" anchor="ct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CER</a:t>
                      </a:r>
                      <a:endParaRPr lang="en-US">
                        <a:effectLst/>
                      </a:endParaRPr>
                    </a:p>
                  </a:txBody>
                  <a:tcPr marL="63500" marR="63500" marT="63500" marB="63500" anchor="ct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Accuracy</a:t>
                      </a:r>
                      <a:endParaRPr lang="en-US" dirty="0">
                        <a:effectLst/>
                      </a:endParaRPr>
                    </a:p>
                  </a:txBody>
                  <a:tcPr marL="63500" marR="63500" marT="63500" marB="63500" anchor="ctr"/>
                </a:tc>
                <a:extLst>
                  <a:ext uri="{0D108BD9-81ED-4DB2-BD59-A6C34878D82A}">
                    <a16:rowId xmlns:a16="http://schemas.microsoft.com/office/drawing/2014/main" val="2912647340"/>
                  </a:ext>
                </a:extLst>
              </a:tr>
              <a:tr h="370840">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Human lip-reader (avg.)</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N/A</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N/A</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78%</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22%</a:t>
                      </a:r>
                      <a:endParaRPr lang="en-US" dirty="0">
                        <a:effectLst/>
                      </a:endParaRPr>
                    </a:p>
                  </a:txBody>
                  <a:tcPr marL="63500" marR="63500" marT="63500" marB="63500" anchor="ctr"/>
                </a:tc>
                <a:extLst>
                  <a:ext uri="{0D108BD9-81ED-4DB2-BD59-A6C34878D82A}">
                    <a16:rowId xmlns:a16="http://schemas.microsoft.com/office/drawing/2014/main" val="3227801420"/>
                  </a:ext>
                </a:extLst>
              </a:tr>
              <a:tr h="370840">
                <a:tc>
                  <a:txBody>
                    <a:bodyPr/>
                    <a:lstStyle/>
                    <a:p>
                      <a:pPr algn="ctr" rtl="0" fontAlgn="ctr">
                        <a:spcBef>
                          <a:spcPts val="0"/>
                        </a:spcBef>
                        <a:spcAft>
                          <a:spcPts val="0"/>
                        </a:spcAft>
                      </a:pPr>
                      <a:r>
                        <a:rPr lang="da-DK" sz="1200" b="0" i="0" u="none" strike="noStrike" dirty="0">
                          <a:solidFill>
                            <a:srgbClr val="000000"/>
                          </a:solidFill>
                          <a:effectLst/>
                          <a:latin typeface="Times New Roman" panose="02020603050405020304" pitchFamily="18" charset="0"/>
                        </a:rPr>
                        <a:t>Papandreou et al (2009) </a:t>
                      </a:r>
                      <a:endParaRPr lang="da-DK" dirty="0">
                        <a:effectLst/>
                      </a:endParaRPr>
                    </a:p>
                  </a:txBody>
                  <a:tcPr marL="63500" marR="63500" marT="63500" marB="63500" anchor="ctr"/>
                </a:tc>
                <a:tc>
                  <a:txBody>
                    <a:bodyPr/>
                    <a:lstStyle/>
                    <a:p>
                      <a:pPr algn="ctr" rtl="0" fontAlgn="ctr">
                        <a:spcBef>
                          <a:spcPts val="0"/>
                        </a:spcBef>
                        <a:spcAft>
                          <a:spcPts val="0"/>
                        </a:spcAft>
                      </a:pPr>
                      <a:r>
                        <a:rPr lang="en-US" sz="1200" b="0" i="0" u="none" strike="noStrike" dirty="0" smtClean="0">
                          <a:solidFill>
                            <a:srgbClr val="000000"/>
                          </a:solidFill>
                          <a:effectLst/>
                          <a:latin typeface="Times New Roman" panose="02020603050405020304" pitchFamily="18" charset="0"/>
                        </a:rPr>
                        <a:t>CUAVE (Lab)</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1800</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17%</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83%</a:t>
                      </a:r>
                      <a:endParaRPr lang="en-US" dirty="0">
                        <a:effectLst/>
                      </a:endParaRPr>
                    </a:p>
                  </a:txBody>
                  <a:tcPr marL="63500" marR="63500" marT="63500" marB="63500" anchor="ctr"/>
                </a:tc>
                <a:extLst>
                  <a:ext uri="{0D108BD9-81ED-4DB2-BD59-A6C34878D82A}">
                    <a16:rowId xmlns:a16="http://schemas.microsoft.com/office/drawing/2014/main" val="1833170839"/>
                  </a:ext>
                </a:extLst>
              </a:tr>
              <a:tr h="370840">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Chung &amp; </a:t>
                      </a:r>
                      <a:r>
                        <a:rPr lang="en-US" sz="1200" b="0" i="0" u="none" strike="noStrike" dirty="0" smtClean="0">
                          <a:solidFill>
                            <a:srgbClr val="000000"/>
                          </a:solidFill>
                          <a:effectLst/>
                          <a:latin typeface="Times New Roman" panose="02020603050405020304" pitchFamily="18" charset="0"/>
                        </a:rPr>
                        <a:t>Zisserman (2016) </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BBC TV </a:t>
                      </a:r>
                      <a:r>
                        <a:rPr lang="en-US" sz="1200" b="0" i="0" u="none" strike="noStrike" dirty="0" smtClean="0">
                          <a:solidFill>
                            <a:srgbClr val="000000"/>
                          </a:solidFill>
                          <a:effectLst/>
                          <a:latin typeface="Times New Roman" panose="02020603050405020304" pitchFamily="18" charset="0"/>
                        </a:rPr>
                        <a:t>(Wild)</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&gt;400000</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34.6%</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65.4%</a:t>
                      </a:r>
                      <a:endParaRPr lang="en-US" dirty="0">
                        <a:effectLst/>
                      </a:endParaRPr>
                    </a:p>
                  </a:txBody>
                  <a:tcPr marL="63500" marR="63500" marT="63500" marB="63500" anchor="ctr"/>
                </a:tc>
                <a:extLst>
                  <a:ext uri="{0D108BD9-81ED-4DB2-BD59-A6C34878D82A}">
                    <a16:rowId xmlns:a16="http://schemas.microsoft.com/office/drawing/2014/main" val="4266427994"/>
                  </a:ext>
                </a:extLst>
              </a:tr>
              <a:tr h="370840">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LRRo Baselines (Top1)</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Wild LRRo</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846</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67%</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33%</a:t>
                      </a:r>
                      <a:endParaRPr lang="en-US" dirty="0">
                        <a:effectLst/>
                      </a:endParaRPr>
                    </a:p>
                  </a:txBody>
                  <a:tcPr marL="63500" marR="63500" marT="63500" marB="63500" anchor="ctr"/>
                </a:tc>
                <a:extLst>
                  <a:ext uri="{0D108BD9-81ED-4DB2-BD59-A6C34878D82A}">
                    <a16:rowId xmlns:a16="http://schemas.microsoft.com/office/drawing/2014/main" val="2336582911"/>
                  </a:ext>
                </a:extLst>
              </a:tr>
              <a:tr h="370840">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Proposed model</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Wild LRRo</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968</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41.9%</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40%</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58.1%</a:t>
                      </a:r>
                      <a:endParaRPr lang="en-US" dirty="0">
                        <a:effectLst/>
                      </a:endParaRPr>
                    </a:p>
                  </a:txBody>
                  <a:tcPr marL="63500" marR="63500" marT="63500" marB="63500" anchor="ctr"/>
                </a:tc>
                <a:extLst>
                  <a:ext uri="{0D108BD9-81ED-4DB2-BD59-A6C34878D82A}">
                    <a16:rowId xmlns:a16="http://schemas.microsoft.com/office/drawing/2014/main" val="887028406"/>
                  </a:ext>
                </a:extLst>
              </a:tr>
              <a:tr h="370840">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LRRo Baselines (Top1)</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Lab LRRo</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6505</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29%</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71%</a:t>
                      </a:r>
                      <a:endParaRPr lang="en-US" dirty="0">
                        <a:effectLst/>
                      </a:endParaRPr>
                    </a:p>
                  </a:txBody>
                  <a:tcPr marL="63500" marR="63500" marT="63500" marB="63500" anchor="ctr"/>
                </a:tc>
                <a:extLst>
                  <a:ext uri="{0D108BD9-81ED-4DB2-BD59-A6C34878D82A}">
                    <a16:rowId xmlns:a16="http://schemas.microsoft.com/office/drawing/2014/main" val="2300878160"/>
                  </a:ext>
                </a:extLst>
              </a:tr>
              <a:tr h="370840">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Proposed model</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Lab LRRo</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7365</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a:solidFill>
                            <a:srgbClr val="000000"/>
                          </a:solidFill>
                          <a:effectLst/>
                          <a:latin typeface="Times New Roman" panose="02020603050405020304" pitchFamily="18" charset="0"/>
                        </a:rPr>
                        <a:t>10%</a:t>
                      </a:r>
                      <a:endParaRPr lang="en-US">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9%</a:t>
                      </a:r>
                      <a:endParaRPr lang="en-US" dirty="0">
                        <a:effectLst/>
                      </a:endParaRPr>
                    </a:p>
                  </a:txBody>
                  <a:tcPr marL="63500" marR="63500" marT="63500" marB="63500" anchor="ctr"/>
                </a:tc>
                <a:tc>
                  <a:txBody>
                    <a:bodyPr/>
                    <a:lstStyle/>
                    <a:p>
                      <a:pPr algn="ctr" rtl="0" fontAlgn="ctr">
                        <a:spcBef>
                          <a:spcPts val="0"/>
                        </a:spcBef>
                        <a:spcAft>
                          <a:spcPts val="0"/>
                        </a:spcAft>
                      </a:pPr>
                      <a:r>
                        <a:rPr lang="en-US" sz="1200" b="0" i="0" u="none" strike="noStrike" dirty="0">
                          <a:solidFill>
                            <a:srgbClr val="000000"/>
                          </a:solidFill>
                          <a:effectLst/>
                          <a:latin typeface="Times New Roman" panose="02020603050405020304" pitchFamily="18" charset="0"/>
                        </a:rPr>
                        <a:t>90%</a:t>
                      </a:r>
                      <a:endParaRPr lang="en-US" dirty="0">
                        <a:effectLst/>
                      </a:endParaRPr>
                    </a:p>
                  </a:txBody>
                  <a:tcPr marL="63500" marR="63500" marT="63500" marB="63500" anchor="ctr"/>
                </a:tc>
                <a:extLst>
                  <a:ext uri="{0D108BD9-81ED-4DB2-BD59-A6C34878D82A}">
                    <a16:rowId xmlns:a16="http://schemas.microsoft.com/office/drawing/2014/main" val="3240804453"/>
                  </a:ext>
                </a:extLst>
              </a:tr>
            </a:tbl>
          </a:graphicData>
        </a:graphic>
      </p:graphicFrame>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88501945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Results show a great improvement when we differentiate recordings from a controlled environment from the ones that are found in our everyday lives</a:t>
            </a:r>
          </a:p>
          <a:p>
            <a:r>
              <a:rPr lang="en-US" dirty="0" smtClean="0"/>
              <a:t>If the accuracy of 90% could be preserved for all environments, it could be used in real life situations, helping people in need</a:t>
            </a:r>
          </a:p>
          <a:p>
            <a:r>
              <a:rPr lang="en-US" dirty="0" smtClean="0"/>
              <a:t>Even if accurate, a lip reader capable of reading only words </a:t>
            </a:r>
            <a:r>
              <a:rPr lang="en-US" dirty="0" smtClean="0"/>
              <a:t>has </a:t>
            </a:r>
            <a:r>
              <a:rPr lang="en-US" dirty="0" smtClean="0"/>
              <a:t>a limited amount of use cases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35553160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t>
            </a:r>
            <a:r>
              <a:rPr lang="en-US" cap="none" dirty="0" err="1" smtClean="0"/>
              <a:t>ctnd</a:t>
            </a:r>
            <a:r>
              <a:rPr lang="en-US" cap="none" dirty="0" smtClean="0"/>
              <a: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Right now, most research tries to move the problem from a classification one, because of the factorial boom that happens when the number of classes increases</a:t>
            </a:r>
          </a:p>
          <a:p>
            <a:r>
              <a:rPr lang="en-US" dirty="0" smtClean="0"/>
              <a:t>For example, if our lexicon would have 100 words, and we want to predict a sentence of </a:t>
            </a:r>
            <a:br>
              <a:rPr lang="en-US" dirty="0" smtClean="0"/>
            </a:br>
            <a:r>
              <a:rPr lang="en-US" dirty="0" smtClean="0"/>
              <a:t>	- 2 words, we would have 100 * 99 classes on the output layer</a:t>
            </a:r>
            <a:br>
              <a:rPr lang="en-US" dirty="0" smtClean="0"/>
            </a:br>
            <a:r>
              <a:rPr lang="en-US" dirty="0" smtClean="0"/>
              <a:t>	- 3 words, we would have 100 * 99 * 98 classes on the output 	layer and so on.</a:t>
            </a:r>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08669818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t>
            </a:r>
            <a:r>
              <a:rPr lang="en-US" cap="none" dirty="0" err="1"/>
              <a:t>ctnd</a:t>
            </a:r>
            <a:r>
              <a:rPr lang="en-US" cap="none" dirty="0"/>
              <a:t>.</a:t>
            </a:r>
            <a:r>
              <a:rPr lang="en-US" dirty="0"/>
              <a:t>)</a:t>
            </a:r>
          </a:p>
        </p:txBody>
      </p:sp>
      <p:sp>
        <p:nvSpPr>
          <p:cNvPr id="3" name="Content Placeholder 2"/>
          <p:cNvSpPr>
            <a:spLocks noGrp="1"/>
          </p:cNvSpPr>
          <p:nvPr>
            <p:ph idx="1"/>
          </p:nvPr>
        </p:nvSpPr>
        <p:spPr/>
        <p:txBody>
          <a:bodyPr/>
          <a:lstStyle/>
          <a:p>
            <a:r>
              <a:rPr lang="en-US" dirty="0" smtClean="0"/>
              <a:t>ALR has advanced a lot from its pioneering, reaching up to the 97’th percentile in terms of accuracy on the English language</a:t>
            </a:r>
          </a:p>
          <a:p>
            <a:r>
              <a:rPr lang="en-US" dirty="0" smtClean="0"/>
              <a:t>In the Romanian language, with LRRo being the only dataset on it, the presented model has the highest accuracy, as far as I know</a:t>
            </a:r>
          </a:p>
          <a:p>
            <a:r>
              <a:rPr lang="en-US" dirty="0" smtClean="0"/>
              <a:t>Even with a limited vocabulary, there could be some use cases, like short commands that start</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86924218"/>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Thank you for your attention!</a:t>
            </a:r>
            <a:endParaRPr lang="en-US" dirty="0"/>
          </a:p>
        </p:txBody>
      </p:sp>
      <p:sp>
        <p:nvSpPr>
          <p:cNvPr id="6" name="Subtitle 5"/>
          <p:cNvSpPr>
            <a:spLocks noGrp="1"/>
          </p:cNvSpPr>
          <p:nvPr>
            <p:ph type="subTitle" idx="1"/>
          </p:nvPr>
        </p:nvSpPr>
        <p:spPr/>
        <p:txBody>
          <a:bodyPr/>
          <a:lstStyle/>
          <a:p>
            <a:pPr algn="ctr"/>
            <a:r>
              <a:rPr lang="en-US" dirty="0" smtClean="0"/>
              <a:t>Any Questions</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9320548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 what is lip-reading and why is it important?</a:t>
            </a:r>
          </a:p>
          <a:p>
            <a:r>
              <a:rPr lang="en-US" dirty="0" smtClean="0"/>
              <a:t> A dataset for Romanian Lip Reading</a:t>
            </a:r>
          </a:p>
          <a:p>
            <a:r>
              <a:rPr lang="en-US" dirty="0" smtClean="0"/>
              <a:t>Implemented model</a:t>
            </a:r>
          </a:p>
          <a:p>
            <a:r>
              <a:rPr lang="en-US" dirty="0" smtClean="0"/>
              <a:t>Experiments and evaluation</a:t>
            </a:r>
          </a:p>
          <a:p>
            <a:r>
              <a:rPr lang="en-US" dirty="0" smtClean="0"/>
              <a:t>Conclusions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19010200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pic>
        <p:nvPicPr>
          <p:cNvPr id="7" name="bandicam 2021-06-23 17-58-22-733">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263798" y="1831475"/>
            <a:ext cx="3224212" cy="3541712"/>
          </a:xfrm>
        </p:spPr>
      </p:pic>
    </p:spTree>
    <p:extLst>
      <p:ext uri="{BB962C8B-B14F-4D97-AF65-F5344CB8AC3E}">
        <p14:creationId xmlns:p14="http://schemas.microsoft.com/office/powerpoint/2010/main" val="3685856011"/>
      </p:ext>
    </p:extLst>
  </p:cSld>
  <p:clrMapOvr>
    <a:masterClrMapping/>
  </p:clrMapOvr>
  <p:transition spd="slow">
    <p:wip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39024">
                <p:cTn id="7" fill="hold" display="0">
                  <p:stCondLst>
                    <p:cond delay="indefinite"/>
                  </p:stCondLst>
                </p:cTn>
                <p:tgtEl>
                  <p:spTgt spid="7"/>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what is lip-reading and why </a:t>
            </a:r>
            <a:r>
              <a:rPr lang="en-US" dirty="0" smtClean="0"/>
              <a:t>is it </a:t>
            </a:r>
            <a:r>
              <a:rPr lang="en-US" dirty="0"/>
              <a:t>important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Lip reading is the ability of understanding speech only by visually interpreting the movement  of the lips</a:t>
            </a:r>
          </a:p>
          <a:p>
            <a:r>
              <a:rPr lang="en-US" dirty="0" smtClean="0"/>
              <a:t>It is notoriously hard for human, as they are able to lip read only around 22% of words spoken </a:t>
            </a:r>
          </a:p>
          <a:p>
            <a:r>
              <a:rPr lang="en-US" dirty="0" smtClean="0"/>
              <a:t>It is the only way a person with hearing disabilities could understand vocal speech</a:t>
            </a:r>
          </a:p>
          <a:p>
            <a:r>
              <a:rPr lang="en-US" dirty="0" smtClean="0"/>
              <a:t>The number of hearing-impaired worldwide is around 5.5%</a:t>
            </a:r>
          </a:p>
          <a:p>
            <a:r>
              <a:rPr lang="en-US" dirty="0" smtClean="0"/>
              <a:t>Has applications mostly in medicine</a:t>
            </a:r>
            <a:r>
              <a:rPr lang="en-US" dirty="0"/>
              <a:t> </a:t>
            </a:r>
            <a:r>
              <a:rPr lang="en-US" dirty="0" smtClean="0"/>
              <a:t>and communications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1356126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 another language?	</a:t>
            </a:r>
            <a:endParaRPr lang="en-US" dirty="0"/>
          </a:p>
        </p:txBody>
      </p:sp>
      <p:sp>
        <p:nvSpPr>
          <p:cNvPr id="3" name="Content Placeholder 2"/>
          <p:cNvSpPr>
            <a:spLocks noGrp="1"/>
          </p:cNvSpPr>
          <p:nvPr>
            <p:ph idx="1"/>
          </p:nvPr>
        </p:nvSpPr>
        <p:spPr/>
        <p:txBody>
          <a:bodyPr/>
          <a:lstStyle/>
          <a:p>
            <a:r>
              <a:rPr lang="en-US" dirty="0" smtClean="0"/>
              <a:t>Even if around 20% of the world’s population speaks English, there is a need to also research into other languages.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pic>
        <p:nvPicPr>
          <p:cNvPr id="5" name="Picture 4"/>
          <p:cNvPicPr>
            <a:picLocks noChangeAspect="1"/>
          </p:cNvPicPr>
          <p:nvPr/>
        </p:nvPicPr>
        <p:blipFill>
          <a:blip r:embed="rId2"/>
          <a:stretch>
            <a:fillRect/>
          </a:stretch>
        </p:blipFill>
        <p:spPr>
          <a:xfrm>
            <a:off x="3518725" y="3200370"/>
            <a:ext cx="5151371" cy="3335629"/>
          </a:xfrm>
          <a:prstGeom prst="rect">
            <a:avLst/>
          </a:prstGeom>
        </p:spPr>
      </p:pic>
    </p:spTree>
    <p:extLst>
      <p:ext uri="{BB962C8B-B14F-4D97-AF65-F5344CB8AC3E}">
        <p14:creationId xmlns:p14="http://schemas.microsoft.com/office/powerpoint/2010/main" val="264814378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dataset</a:t>
            </a:r>
            <a:endParaRPr lang="en-US" dirty="0"/>
          </a:p>
        </p:txBody>
      </p:sp>
      <p:sp>
        <p:nvSpPr>
          <p:cNvPr id="3" name="Content Placeholder 2"/>
          <p:cNvSpPr>
            <a:spLocks noGrp="1"/>
          </p:cNvSpPr>
          <p:nvPr>
            <p:ph idx="1"/>
          </p:nvPr>
        </p:nvSpPr>
        <p:spPr/>
        <p:txBody>
          <a:bodyPr/>
          <a:lstStyle/>
          <a:p>
            <a:r>
              <a:rPr lang="en-US" dirty="0" smtClean="0"/>
              <a:t>Name: Wild LRRo, Lab LRRo</a:t>
            </a:r>
          </a:p>
          <a:p>
            <a:r>
              <a:rPr lang="en-US" dirty="0" smtClean="0"/>
              <a:t>Created by researchers from University of Bucharest in 2019-2020</a:t>
            </a:r>
          </a:p>
          <a:p>
            <a:r>
              <a:rPr lang="en-US" dirty="0" smtClean="0"/>
              <a:t>Includes two separate collections, one with videos from wild environments (above) and one from a laboratory, controlled environment (below)</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pic>
        <p:nvPicPr>
          <p:cNvPr id="5" name="Picture 4"/>
          <p:cNvPicPr>
            <a:picLocks noChangeAspect="1"/>
          </p:cNvPicPr>
          <p:nvPr/>
        </p:nvPicPr>
        <p:blipFill>
          <a:blip r:embed="rId2"/>
          <a:stretch>
            <a:fillRect/>
          </a:stretch>
        </p:blipFill>
        <p:spPr>
          <a:xfrm>
            <a:off x="1951125" y="4870114"/>
            <a:ext cx="8286571" cy="1665985"/>
          </a:xfrm>
          <a:prstGeom prst="rect">
            <a:avLst/>
          </a:prstGeom>
        </p:spPr>
      </p:pic>
    </p:spTree>
    <p:extLst>
      <p:ext uri="{BB962C8B-B14F-4D97-AF65-F5344CB8AC3E}">
        <p14:creationId xmlns:p14="http://schemas.microsoft.com/office/powerpoint/2010/main" val="267325626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 LRRo dataset</a:t>
            </a:r>
            <a:endParaRPr lang="en-US" dirty="0"/>
          </a:p>
        </p:txBody>
      </p:sp>
      <p:sp>
        <p:nvSpPr>
          <p:cNvPr id="3" name="Content Placeholder 2"/>
          <p:cNvSpPr>
            <a:spLocks noGrp="1"/>
          </p:cNvSpPr>
          <p:nvPr>
            <p:ph idx="1"/>
          </p:nvPr>
        </p:nvSpPr>
        <p:spPr/>
        <p:txBody>
          <a:bodyPr>
            <a:normAutofit lnSpcReduction="10000"/>
          </a:bodyPr>
          <a:lstStyle/>
          <a:p>
            <a:r>
              <a:rPr lang="en-US" dirty="0" smtClean="0"/>
              <a:t>Created in 2019</a:t>
            </a:r>
          </a:p>
          <a:p>
            <a:r>
              <a:rPr lang="en-US" dirty="0" smtClean="0"/>
              <a:t>Contains a total of 1088 videos of 35 different speakers pronouncing a total of 21 words</a:t>
            </a:r>
          </a:p>
          <a:p>
            <a:r>
              <a:rPr lang="en-US" dirty="0" smtClean="0"/>
              <a:t>Videos were downloaded from YouTube, mostly containing data from Romanian TV Shows</a:t>
            </a:r>
          </a:p>
          <a:p>
            <a:r>
              <a:rPr lang="en-US" dirty="0" smtClean="0"/>
              <a:t>The speaker variety is high, with various filming angles and backgrounds, and high amounts of noise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77852622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Lrro dataset</a:t>
            </a:r>
            <a:endParaRPr lang="en-US" dirty="0"/>
          </a:p>
        </p:txBody>
      </p:sp>
      <p:sp>
        <p:nvSpPr>
          <p:cNvPr id="3" name="Content Placeholder 2"/>
          <p:cNvSpPr>
            <a:spLocks noGrp="1"/>
          </p:cNvSpPr>
          <p:nvPr>
            <p:ph idx="1"/>
          </p:nvPr>
        </p:nvSpPr>
        <p:spPr/>
        <p:txBody>
          <a:bodyPr>
            <a:normAutofit lnSpcReduction="10000"/>
          </a:bodyPr>
          <a:lstStyle/>
          <a:p>
            <a:r>
              <a:rPr lang="en-US" dirty="0" smtClean="0"/>
              <a:t>Created in 2020</a:t>
            </a:r>
          </a:p>
          <a:p>
            <a:r>
              <a:rPr lang="en-US" dirty="0"/>
              <a:t>Contains a total of </a:t>
            </a:r>
            <a:r>
              <a:rPr lang="en-US" dirty="0" smtClean="0"/>
              <a:t>8170 </a:t>
            </a:r>
            <a:r>
              <a:rPr lang="en-US" dirty="0"/>
              <a:t>videos of </a:t>
            </a:r>
            <a:r>
              <a:rPr lang="en-US" dirty="0" smtClean="0"/>
              <a:t>19 </a:t>
            </a:r>
            <a:r>
              <a:rPr lang="en-US" dirty="0"/>
              <a:t>different speakers pronouncing a total of </a:t>
            </a:r>
            <a:r>
              <a:rPr lang="en-US" dirty="0" smtClean="0"/>
              <a:t>48 different </a:t>
            </a:r>
            <a:r>
              <a:rPr lang="en-US" dirty="0"/>
              <a:t>words</a:t>
            </a:r>
          </a:p>
          <a:p>
            <a:r>
              <a:rPr lang="en-US" dirty="0"/>
              <a:t>Videos were </a:t>
            </a:r>
            <a:r>
              <a:rPr lang="en-US" dirty="0" smtClean="0"/>
              <a:t>created in a laboratory environment with professional audio-video recording equipment, with speakers being mostly young adults attending university</a:t>
            </a:r>
            <a:endParaRPr lang="en-US" dirty="0"/>
          </a:p>
          <a:p>
            <a:r>
              <a:rPr lang="en-US" dirty="0" smtClean="0"/>
              <a:t>Videos are a lot more consistent, having a lack of background noise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71154446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model</a:t>
            </a:r>
            <a:endParaRPr lang="en-US" dirty="0"/>
          </a:p>
        </p:txBody>
      </p:sp>
      <p:sp>
        <p:nvSpPr>
          <p:cNvPr id="3" name="Content Placeholder 2"/>
          <p:cNvSpPr>
            <a:spLocks noGrp="1"/>
          </p:cNvSpPr>
          <p:nvPr>
            <p:ph idx="1"/>
          </p:nvPr>
        </p:nvSpPr>
        <p:spPr/>
        <p:txBody>
          <a:bodyPr/>
          <a:lstStyle/>
          <a:p>
            <a:r>
              <a:rPr lang="en-US" dirty="0" smtClean="0"/>
              <a:t>Created in Python, using the Tensorflow Library, with the Keras API</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pic>
        <p:nvPicPr>
          <p:cNvPr id="5" name="Picture 4"/>
          <p:cNvPicPr>
            <a:picLocks noChangeAspect="1"/>
          </p:cNvPicPr>
          <p:nvPr/>
        </p:nvPicPr>
        <p:blipFill>
          <a:blip r:embed="rId2"/>
          <a:stretch>
            <a:fillRect/>
          </a:stretch>
        </p:blipFill>
        <p:spPr>
          <a:xfrm>
            <a:off x="668567" y="3315654"/>
            <a:ext cx="10851687" cy="3184028"/>
          </a:xfrm>
          <a:prstGeom prst="rect">
            <a:avLst/>
          </a:prstGeom>
        </p:spPr>
      </p:pic>
    </p:spTree>
    <p:extLst>
      <p:ext uri="{BB962C8B-B14F-4D97-AF65-F5344CB8AC3E}">
        <p14:creationId xmlns:p14="http://schemas.microsoft.com/office/powerpoint/2010/main" val="1161399793"/>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1337</TotalTime>
  <Words>764</Words>
  <Application>Microsoft Office PowerPoint</Application>
  <PresentationFormat>Widescreen</PresentationFormat>
  <Paragraphs>117</Paragraphs>
  <Slides>16</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Trebuchet MS</vt:lpstr>
      <vt:lpstr>Tw Cen MT</vt:lpstr>
      <vt:lpstr>Circuit</vt:lpstr>
      <vt:lpstr>Automated Lip Reading for the Romanian Language</vt:lpstr>
      <vt:lpstr>Contents</vt:lpstr>
      <vt:lpstr>PowerPoint Presentation</vt:lpstr>
      <vt:lpstr>Introduction: what is lip-reading and why is it important?</vt:lpstr>
      <vt:lpstr>Why in another language? </vt:lpstr>
      <vt:lpstr>The dataset</vt:lpstr>
      <vt:lpstr>Wild LRRo dataset</vt:lpstr>
      <vt:lpstr>Lab Lrro dataset</vt:lpstr>
      <vt:lpstr>Neural network model</vt:lpstr>
      <vt:lpstr>experiments</vt:lpstr>
      <vt:lpstr>Performance evaluation</vt:lpstr>
      <vt:lpstr>Results</vt:lpstr>
      <vt:lpstr>Conclusions</vt:lpstr>
      <vt:lpstr>Conclusions (ctnd.)</vt:lpstr>
      <vt:lpstr>Conclusions (ctnd.)</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Lip Reading for the Romanian Language</dc:title>
  <dc:creator>Denis</dc:creator>
  <cp:lastModifiedBy>Denis</cp:lastModifiedBy>
  <cp:revision>22</cp:revision>
  <dcterms:created xsi:type="dcterms:W3CDTF">2021-06-23T12:04:06Z</dcterms:created>
  <dcterms:modified xsi:type="dcterms:W3CDTF">2021-06-24T10:22:06Z</dcterms:modified>
</cp:coreProperties>
</file>