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"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/>
          <p:nvPr/>
        </p:nvSpPr>
        <p:spPr>
          <a:xfrm rot="10800000">
            <a:off x="348325" y="150"/>
            <a:ext cx="7153800" cy="5143500"/>
          </a:xfrm>
          <a:prstGeom prst="parallelogram">
            <a:avLst>
              <a:gd fmla="val 25000" name="adj"/>
            </a:avLst>
          </a:prstGeom>
          <a:solidFill>
            <a:srgbClr val="E7E6E6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/>
          <p:nvPr/>
        </p:nvSpPr>
        <p:spPr>
          <a:xfrm rot="10800000">
            <a:off x="10" y="25"/>
            <a:ext cx="7153800" cy="5143500"/>
          </a:xfrm>
          <a:prstGeom prst="parallelogram">
            <a:avLst>
              <a:gd fmla="val 25000" name="adj"/>
            </a:avLst>
          </a:prstGeom>
          <a:solidFill>
            <a:srgbClr val="40546A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25"/>
            <a:ext cx="2349600" cy="5143500"/>
          </a:xfrm>
          <a:prstGeom prst="rtTriangle">
            <a:avLst/>
          </a:prstGeom>
          <a:solidFill>
            <a:srgbClr val="40546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/>
          <p:nvPr/>
        </p:nvSpPr>
        <p:spPr>
          <a:xfrm>
            <a:off x="595774" y="2577425"/>
            <a:ext cx="27600" cy="1961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" name="Shape 56"/>
          <p:cNvSpPr txBox="1"/>
          <p:nvPr>
            <p:ph type="ctrTitle"/>
          </p:nvPr>
        </p:nvSpPr>
        <p:spPr>
          <a:xfrm>
            <a:off x="751200" y="2577425"/>
            <a:ext cx="5053500" cy="1346400"/>
          </a:xfrm>
          <a:prstGeom prst="rect">
            <a:avLst/>
          </a:prstGeom>
          <a:noFill/>
        </p:spPr>
        <p:txBody>
          <a:bodyPr anchorCtr="0" anchor="b" bIns="91425" lIns="91425" rIns="91425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36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36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36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36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36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36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36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36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3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" type="subTitle"/>
          </p:nvPr>
        </p:nvSpPr>
        <p:spPr>
          <a:xfrm>
            <a:off x="751200" y="3988525"/>
            <a:ext cx="5053500" cy="5502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434343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 1">
    <p:bg>
      <p:bgPr>
        <a:solidFill>
          <a:srgbClr val="FFFFFF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/>
          <p:nvPr/>
        </p:nvSpPr>
        <p:spPr>
          <a:xfrm>
            <a:off x="-25" y="0"/>
            <a:ext cx="9144000" cy="1200300"/>
          </a:xfrm>
          <a:prstGeom prst="rect">
            <a:avLst/>
          </a:prstGeom>
          <a:solidFill>
            <a:srgbClr val="3367D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" name="Shape 62"/>
          <p:cNvSpPr/>
          <p:nvPr/>
        </p:nvSpPr>
        <p:spPr>
          <a:xfrm rot="-5400000">
            <a:off x="7675025" y="-268525"/>
            <a:ext cx="1200600" cy="1737300"/>
          </a:xfrm>
          <a:prstGeom prst="rtTriangle">
            <a:avLst/>
          </a:prstGeom>
          <a:solidFill>
            <a:srgbClr val="5E97F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" name="Shape 63"/>
          <p:cNvSpPr txBox="1"/>
          <p:nvPr>
            <p:ph type="title"/>
          </p:nvPr>
        </p:nvSpPr>
        <p:spPr>
          <a:xfrm>
            <a:off x="324475" y="148225"/>
            <a:ext cx="5244900" cy="646800"/>
          </a:xfrm>
          <a:prstGeom prst="rect">
            <a:avLst/>
          </a:prstGeom>
          <a:noFill/>
        </p:spPr>
        <p:txBody>
          <a:bodyPr anchorCtr="0" anchor="b" bIns="91425" lIns="91425" rIns="91425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800">
                <a:solidFill>
                  <a:srgbClr val="61616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61616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1" Type="http://schemas.openxmlformats.org/officeDocument/2006/relationships/hyperlink" Target="https://github.com/vaadin/hummingbird/blob/master/hummingbird-server/src/main/java/com/vaadin/ui/UIInternals.java" TargetMode="External"/><Relationship Id="rId10" Type="http://schemas.openxmlformats.org/officeDocument/2006/relationships/hyperlink" Target="https://github.com/vaadin/hummingbird/blob/master/hummingbird-server/src/main/java/com/vaadin/ui/UI.java" TargetMode="External"/><Relationship Id="rId12" Type="http://schemas.openxmlformats.org/officeDocument/2006/relationships/hyperlink" Target="https://github.com/denis-anisimov/workshop/tree/master/singleton/api-spi" TargetMode="External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denis-anisimov/workshop/tree/master/singleton/jsr303" TargetMode="External"/><Relationship Id="rId4" Type="http://schemas.openxmlformats.org/officeDocument/2006/relationships/hyperlink" Target="https://github.com/vaadin/framework/blob/master/server/src/main/java/com/vaadin/data/util/BeanUtil.java" TargetMode="External"/><Relationship Id="rId9" Type="http://schemas.openxmlformats.org/officeDocument/2006/relationships/hyperlink" Target="https://github.com/denis-anisimov/workshop/tree/master/singleton/architecture-api" TargetMode="External"/><Relationship Id="rId5" Type="http://schemas.openxmlformats.org/officeDocument/2006/relationships/hyperlink" Target="https://github.com/vaadin/framework/blob/master/server/src/main/java/com/vaadin/data/validator/BeanValidator.java" TargetMode="External"/><Relationship Id="rId6" Type="http://schemas.openxmlformats.org/officeDocument/2006/relationships/hyperlink" Target="https://github.com/vaadin/framework/blob/master/server/src/test/java/com/vaadin/data/Jsr303Test.java" TargetMode="External"/><Relationship Id="rId7" Type="http://schemas.openxmlformats.org/officeDocument/2006/relationships/hyperlink" Target="https://github.com/denis-anisimov/beans-annotation-processor" TargetMode="External"/><Relationship Id="rId8" Type="http://schemas.openxmlformats.org/officeDocument/2006/relationships/hyperlink" Target="https://github.com/denis-anisimov/workshop/tree/master/singleton/architecture-task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denis-anisimov/workshop/tree/master/builder/task" TargetMode="External"/><Relationship Id="rId4" Type="http://schemas.openxmlformats.org/officeDocument/2006/relationships/hyperlink" Target="https://github.com/denis-anisimov/workshop/tree/master/builder/solution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thub.com/denis-anisimov/workshop/blob/master/attacks/SynchronizedState.java" TargetMode="External"/><Relationship Id="rId4" Type="http://schemas.openxmlformats.org/officeDocument/2006/relationships/hyperlink" Target="https://github.com/denis-anisimov/workshop/blob/master/attacks/BadDistionaryState.java" TargetMode="External"/><Relationship Id="rId5" Type="http://schemas.openxmlformats.org/officeDocument/2006/relationships/hyperlink" Target="https://github.com/denis-anisimov/workshop/blob/master/attacks/DistionaryState.java" TargetMode="External"/><Relationship Id="rId6" Type="http://schemas.openxmlformats.org/officeDocument/2006/relationships/hyperlink" Target="https://github.com/denis-anisimov/workshop/blob/master/attacks/GridTask.java" TargetMode="External"/><Relationship Id="rId7" Type="http://schemas.openxmlformats.org/officeDocument/2006/relationships/hyperlink" Target="https://github.com/denis-anisimov/workshop/blob/master/attacks/Grid.java" TargetMode="External"/><Relationship Id="rId8" Type="http://schemas.openxmlformats.org/officeDocument/2006/relationships/hyperlink" Target="https://github.com/vaadin/framework/blob/master/server/src/main/java/com/vaadin/ui/Grid.java" TargetMode="External"/></Relationships>
</file>

<file path=ppt/slides/_rels/slide13.xml.rels><?xml version="1.0" encoding="UTF-8" standalone="yes"?><Relationships xmlns="http://schemas.openxmlformats.org/package/2006/relationships"><Relationship Id="rId11" Type="http://schemas.openxmlformats.org/officeDocument/2006/relationships/hyperlink" Target="https://docs.oracle.com/javase/7/docs/api/javax/swing/text/AbstractDocument.html#render(java.lang.Runnable)" TargetMode="External"/><Relationship Id="rId10" Type="http://schemas.openxmlformats.org/officeDocument/2006/relationships/hyperlink" Target="https://docs.oracle.com/javase/7/docs/api/javax/swing/text/AbstractDocument.html" TargetMode="External"/><Relationship Id="rId13" Type="http://schemas.openxmlformats.org/officeDocument/2006/relationships/hyperlink" Target="https://github.com/denis-anisimov/workshop/blob/master/attacks/swing/AbstractDocument.java" TargetMode="External"/><Relationship Id="rId12" Type="http://schemas.openxmlformats.org/officeDocument/2006/relationships/hyperlink" Target="https://docs.oracle.com/javase/7/docs/api/javax/swing/text/AbstractDocument.html#getText(int,%20int)" TargetMode="External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ithub.com/vaadin/framework/blob/master/server/src/main/java/com/vaadin/ui/CustomComponent.java" TargetMode="External"/><Relationship Id="rId4" Type="http://schemas.openxmlformats.org/officeDocument/2006/relationships/hyperlink" Target="https://github.com/denis-anisimov/workshop/blob/master/attacks/attach/AbstractCompositeInitial.java" TargetMode="External"/><Relationship Id="rId9" Type="http://schemas.openxmlformats.org/officeDocument/2006/relationships/hyperlink" Target="https://docs.oracle.com/javase/7/docs/api/java/util/Collections.html#synchronizedCollection(java.util.Collection)" TargetMode="External"/><Relationship Id="rId5" Type="http://schemas.openxmlformats.org/officeDocument/2006/relationships/hyperlink" Target="https://github.com/denis-anisimov/workshop/blob/master/attacks/attach/AbstractCompositeFixed.java" TargetMode="External"/><Relationship Id="rId6" Type="http://schemas.openxmlformats.org/officeDocument/2006/relationships/hyperlink" Target="https://github.com/denis-anisimov/workshop/blob/master/attacks/attach/AbstractCompositeCorrect.java" TargetMode="External"/><Relationship Id="rId7" Type="http://schemas.openxmlformats.org/officeDocument/2006/relationships/hyperlink" Target="https://github.com/denis-anisimov/workshop/tree/master/attacks/spring-task" TargetMode="External"/><Relationship Id="rId8" Type="http://schemas.openxmlformats.org/officeDocument/2006/relationships/hyperlink" Target="https://github.com/denis-anisimov/workshop/tree/master/attacks/spring-better-aproach" TargetMode="External"/></Relationships>
</file>

<file path=ppt/slides/_rels/slide14.xml.rels><?xml version="1.0" encoding="UTF-8" standalone="yes"?><Relationships xmlns="http://schemas.openxmlformats.org/package/2006/relationships"><Relationship Id="rId11" Type="http://schemas.openxmlformats.org/officeDocument/2006/relationships/hyperlink" Target="https://github.com/vaadin/designer/blob/1.0/eclipse-plugin-editor/src/main/java/com/vaadin/designer/server/ComponentModelMapper.java" TargetMode="External"/><Relationship Id="rId10" Type="http://schemas.openxmlformats.org/officeDocument/2006/relationships/hyperlink" Target="https://github.com/vaadin/designer/blob/1.0/eclipse-plugin-editor/src/main/java/com/vaadin/designer/server/ComponentInitializer.java" TargetMode="External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github.com/denis-anisimov/workshop/blob/master/attacks/listener/initial/MyComponent.java" TargetMode="External"/><Relationship Id="rId4" Type="http://schemas.openxmlformats.org/officeDocument/2006/relationships/hyperlink" Target="https://github.com/denis-anisimov/workshop/tree/master/attacks/listener/semi-open-api" TargetMode="External"/><Relationship Id="rId9" Type="http://schemas.openxmlformats.org/officeDocument/2006/relationships/hyperlink" Target="https://dev.vaadin.com/review/#/c/5417/" TargetMode="External"/><Relationship Id="rId5" Type="http://schemas.openxmlformats.org/officeDocument/2006/relationships/hyperlink" Target="https://github.com/denis-anisimov/workshop/tree/master/attacks/listener/safe-open-api" TargetMode="External"/><Relationship Id="rId6" Type="http://schemas.openxmlformats.org/officeDocument/2006/relationships/hyperlink" Target="https://github.com/denis-anisimov/workshop/tree/master/attacks/listener/safe-open-api" TargetMode="External"/><Relationship Id="rId7" Type="http://schemas.openxmlformats.org/officeDocument/2006/relationships/hyperlink" Target="https://github.com/denis-anisimov/workshop/blob/master/strategy/MyComponent.java" TargetMode="External"/><Relationship Id="rId8" Type="http://schemas.openxmlformats.org/officeDocument/2006/relationships/hyperlink" Target="https://github.com/denis-anisimov/workshop/blob/master/strategy/MyComponentStrategic.java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github.com/vaadin/hummingbird/blob/8b0f654612402079bbad66e6d208fff6812f07d8/hummingbird-server/src/main/java/com/vaadin/hummingbird/template/TemplateParser.java" TargetMode="External"/><Relationship Id="rId4" Type="http://schemas.openxmlformats.org/officeDocument/2006/relationships/hyperlink" Target="https://github.com/vaadin/hummingbird/blob/e04ff976032ad64106669fe21dc8a4927aeb812e/hummingbird-server/src/main/java/com/vaadin/hummingbird/template/parser/TemplateParser.java" TargetMode="External"/><Relationship Id="rId5" Type="http://schemas.openxmlformats.org/officeDocument/2006/relationships/hyperlink" Target="https://github.com/vaadin/hummingbird/commit/e04ff976032ad64106669fe21dc8a4927aeb812e" TargetMode="External"/></Relationships>
</file>

<file path=ppt/slides/_rels/slide16.xml.rels><?xml version="1.0" encoding="UTF-8" standalone="yes"?><Relationships xmlns="http://schemas.openxmlformats.org/package/2006/relationships"><Relationship Id="rId11" Type="http://schemas.openxmlformats.org/officeDocument/2006/relationships/hyperlink" Target="http://help.eclipse.org/kepler/index.jsp?topic=%2Forg.eclipse.platform.doc.isv%2Freference%2Fapi%2Forg%2Feclipse%2Fswt%2Fwidgets%2FDisplay.html&amp;anchor=asyncExec(java.lang.Runnable)" TargetMode="External"/><Relationship Id="rId10" Type="http://schemas.openxmlformats.org/officeDocument/2006/relationships/hyperlink" Target="https://docs.oracle.com/javase/7/docs/api/javax/swing/SwingUtilities.html#invokeLater(java.lang.Runnable)" TargetMode="External"/><Relationship Id="rId13" Type="http://schemas.openxmlformats.org/officeDocument/2006/relationships/hyperlink" Target="http://help.eclipse.org/kepler/index.jsp?topic=%2Forg.eclipse.platform.doc.isv%2Freference%2Fapi%2Forg%2Feclipse%2Fswt%2Fwidgets%2FDisplay.html&amp;anchor=getCurrent()" TargetMode="External"/><Relationship Id="rId12" Type="http://schemas.openxmlformats.org/officeDocument/2006/relationships/hyperlink" Target="http://help.eclipse.org/kepler/index.jsp?topic=%2Forg.eclipse.platform.doc.isv%2Freference%2Fapi%2Forg%2Feclipse%2Fswt%2Fwidgets%2FDisplay.html&amp;anchor=getDefault()" TargetMode="External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reviewable.io/reviews/vaadin/hummingbird/690" TargetMode="External"/><Relationship Id="rId4" Type="http://schemas.openxmlformats.org/officeDocument/2006/relationships/hyperlink" Target="https://github.com/denis-anisimov/workshop/tree/master/services" TargetMode="External"/><Relationship Id="rId9" Type="http://schemas.openxmlformats.org/officeDocument/2006/relationships/hyperlink" Target="https://github.com/denis-anisimov/workshop/blob/master/listener/WeakListenerSupport.java" TargetMode="External"/><Relationship Id="rId15" Type="http://schemas.openxmlformats.org/officeDocument/2006/relationships/hyperlink" Target="https://github.com/denis-anisimov/workshop/blob/master/cookies/ApiClass.java" TargetMode="External"/><Relationship Id="rId14" Type="http://schemas.openxmlformats.org/officeDocument/2006/relationships/hyperlink" Target="https://github.com/denis-anisimov/workshop/blob/master/swt/SWT.java" TargetMode="External"/><Relationship Id="rId16" Type="http://schemas.openxmlformats.org/officeDocument/2006/relationships/hyperlink" Target="https://github.com/denis-anisimov/workshop/tree/master/lookup" TargetMode="External"/><Relationship Id="rId5" Type="http://schemas.openxmlformats.org/officeDocument/2006/relationships/hyperlink" Target="https://github.com/vaadin/framework/commit/e746963efb1135e256da78cdd8cc24c88fdfd194" TargetMode="External"/><Relationship Id="rId6" Type="http://schemas.openxmlformats.org/officeDocument/2006/relationships/hyperlink" Target="https://github.com/vaadin/framework/blob/master/client/src/main/java/com/vaadin/client/Profiler.java" TargetMode="External"/><Relationship Id="rId7" Type="http://schemas.openxmlformats.org/officeDocument/2006/relationships/hyperlink" Target="https://dev.vaadin.com/review/#/c/5542/26/client/src/com/vaadin/client/Profiler.java" TargetMode="External"/><Relationship Id="rId8" Type="http://schemas.openxmlformats.org/officeDocument/2006/relationships/hyperlink" Target="https://github.com/denis-anisimov/workshop/blob/master/listener/ListenerSupport.java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github.com/denis-anisimov/workshop/blob/master/model/Composite.java" TargetMode="External"/><Relationship Id="rId4" Type="http://schemas.openxmlformats.org/officeDocument/2006/relationships/hyperlink" Target="https://github.com/denis-anisimov/workshop/blob/master/model/TransactionLock.java" TargetMode="External"/><Relationship Id="rId5" Type="http://schemas.openxmlformats.org/officeDocument/2006/relationships/hyperlink" Target="https://github.com/denis-anisimov/workshop/blob/master/model/Model.java" TargetMode="External"/><Relationship Id="rId6" Type="http://schemas.openxmlformats.org/officeDocument/2006/relationships/hyperlink" Target="https://github.com/denis-anisimov/workshop/blob/master/model/ModelFactory.java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e-reading.club/book.php?book=150914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denis-anisimov/workshop/blob/master/perl/example.pl" TargetMode="External"/><Relationship Id="rId4" Type="http://schemas.openxmlformats.org/officeDocument/2006/relationships/hyperlink" Target="http://www.spravkaweb.ru/perl/specialvar#.24_" TargetMode="External"/><Relationship Id="rId5" Type="http://schemas.openxmlformats.org/officeDocument/2006/relationships/hyperlink" Target="https://github.com/denis-anisimov/workshop/blob/master/scala/example.scala" TargetMode="External"/><Relationship Id="rId6" Type="http://schemas.openxmlformats.org/officeDocument/2006/relationships/hyperlink" Target="http://www.mizar.org/version/current/html/measure1.html" TargetMode="External"/><Relationship Id="rId7" Type="http://schemas.openxmlformats.org/officeDocument/2006/relationships/hyperlink" Target="http://www.mizar.org/fm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wiki.netbeans.org/DevFaqApiSpi" TargetMode="External"/><Relationship Id="rId4" Type="http://schemas.openxmlformats.org/officeDocument/2006/relationships/hyperlink" Target="http://wiki.netbeans.org/API_Design#What_is_an_API.3F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habrahabr.ru/post/210288/" TargetMode="External"/><Relationship Id="rId4" Type="http://schemas.openxmlformats.org/officeDocument/2006/relationships/hyperlink" Target="http://www.javacamp.org/designPattern/" TargetMode="External"/><Relationship Id="rId5" Type="http://schemas.openxmlformats.org/officeDocument/2006/relationships/hyperlink" Target="https://ru.wikipedia.org/wiki/Design_Patterns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denis-anisimov/workshop/blob/master/singleton/bad/Singleton.java" TargetMode="External"/><Relationship Id="rId4" Type="http://schemas.openxmlformats.org/officeDocument/2006/relationships/hyperlink" Target="http://www.javaworld.com/article/2074979/java-concurrency/double-checked-locking--clever--but-broken.html" TargetMode="External"/><Relationship Id="rId5" Type="http://schemas.openxmlformats.org/officeDocument/2006/relationships/hyperlink" Target="https://github.com/denis-anisimov/workshop/blob/master/singleton/good/Singleton.java" TargetMode="External"/><Relationship Id="rId6" Type="http://schemas.openxmlformats.org/officeDocument/2006/relationships/hyperlink" Target="https://github.com/denis-anisimov/workshop/blob/master/singleton/api/SingletonApi.java" TargetMode="External"/><Relationship Id="rId7" Type="http://schemas.openxmlformats.org/officeDocument/2006/relationships/hyperlink" Target="https://github.com/denis-anisimov/workshop/tree/master/singleton/api-solution/api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ctrTitle"/>
          </p:nvPr>
        </p:nvSpPr>
        <p:spPr>
          <a:xfrm>
            <a:off x="751200" y="2577425"/>
            <a:ext cx="5053500" cy="1346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API/Architecture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" name="Shape 71"/>
          <p:cNvSpPr txBox="1"/>
          <p:nvPr>
            <p:ph idx="1" type="subTitle"/>
          </p:nvPr>
        </p:nvSpPr>
        <p:spPr>
          <a:xfrm>
            <a:off x="751200" y="3988525"/>
            <a:ext cx="5053500" cy="55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Архитектурные решения, разработка API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24475" y="148225"/>
            <a:ext cx="7345800" cy="646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Развитие темы внутренних классов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324475" y="1342300"/>
            <a:ext cx="8494800" cy="3282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Шаг в сторону: Java имплементационный шаблон с lazy внутренним классом. </a:t>
            </a:r>
            <a:r>
              <a:rPr lang="en" u="sng">
                <a:solidFill>
                  <a:schemeClr val="hlink"/>
                </a:solidFill>
                <a:hlinkClick r:id="rId3"/>
              </a:rPr>
              <a:t>Вычищенный пример.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Реальный код</a:t>
            </a:r>
            <a:r>
              <a:rPr lang="en"/>
              <a:t>. </a:t>
            </a:r>
            <a:r>
              <a:rPr lang="en" u="sng">
                <a:solidFill>
                  <a:schemeClr val="hlink"/>
                </a:solidFill>
                <a:hlinkClick r:id="rId5"/>
              </a:rPr>
              <a:t>Где используется</a:t>
            </a:r>
            <a:r>
              <a:rPr lang="en"/>
              <a:t>. </a:t>
            </a:r>
            <a:r>
              <a:rPr lang="en" u="sng">
                <a:solidFill>
                  <a:schemeClr val="hlink"/>
                </a:solidFill>
                <a:hlinkClick r:id="rId6"/>
              </a:rPr>
              <a:t>Тест</a:t>
            </a:r>
            <a:r>
              <a:rPr lang="en"/>
              <a:t>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Шаг в сторону: имплементационный подход для решения вопросов с hardcored строками. </a:t>
            </a:r>
            <a:r>
              <a:rPr lang="en" u="sng">
                <a:solidFill>
                  <a:schemeClr val="hlink"/>
                </a:solidFill>
                <a:hlinkClick r:id="rId7"/>
              </a:rPr>
              <a:t>Пара вариантов решения</a:t>
            </a:r>
            <a:r>
              <a:rPr lang="en"/>
              <a:t>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Развитие архитектурного решения. </a:t>
            </a:r>
            <a:r>
              <a:rPr lang="en" u="sng">
                <a:solidFill>
                  <a:schemeClr val="hlink"/>
                </a:solidFill>
                <a:hlinkClick r:id="rId8"/>
              </a:rPr>
              <a:t>Задача: простейший API/SPI на финальном классе без конструктора.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9"/>
              </a:rPr>
              <a:t>Пример решения</a:t>
            </a:r>
            <a:r>
              <a:rPr lang="en"/>
              <a:t> (с помарками).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Отсутствие имплементационной защиты:</a:t>
            </a:r>
            <a:r>
              <a:rPr lang="en" u="sng">
                <a:solidFill>
                  <a:schemeClr val="hlink"/>
                </a:solidFill>
                <a:hlinkClick r:id="rId10"/>
              </a:rPr>
              <a:t> HB UI </a:t>
            </a:r>
            <a:r>
              <a:rPr lang="en"/>
              <a:t>, </a:t>
            </a:r>
            <a:r>
              <a:rPr lang="en" u="sng">
                <a:solidFill>
                  <a:schemeClr val="hlink"/>
                </a:solidFill>
                <a:hlinkClick r:id="rId11"/>
              </a:rPr>
              <a:t>HB UIInternals</a:t>
            </a:r>
          </a:p>
          <a:p>
            <a:pPr indent="-228600" lvl="0" marL="45720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12"/>
              </a:rPr>
              <a:t>SPI, IoC (не CDI).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24475" y="148225"/>
            <a:ext cx="6576900" cy="646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Builder - производящий шаблон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324475" y="1951525"/>
            <a:ext cx="8494800" cy="267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Builder довольно известен также как и Singleton.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>
                <a:solidFill>
                  <a:srgbClr val="000000"/>
                </a:solidFill>
              </a:rPr>
              <a:t>Классическое описание шаблона на практике не используется</a:t>
            </a:r>
            <a:r>
              <a:rPr lang="en"/>
              <a:t>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Чаще всего builder производит immutable объект, забирая на себя mutable часть и варьируя setter-ы (отходя от стандарта JavaBeans).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Предлагается его реализовать. </a:t>
            </a:r>
            <a:r>
              <a:rPr lang="en" u="sng">
                <a:solidFill>
                  <a:schemeClr val="hlink"/>
                </a:solidFill>
                <a:hlinkClick r:id="rId3"/>
              </a:rPr>
              <a:t>Классы для старта.</a:t>
            </a:r>
          </a:p>
          <a:p>
            <a:pPr indent="-228600" lvl="0" marL="45720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4"/>
              </a:rPr>
              <a:t>Вариант реализации.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324475" y="148225"/>
            <a:ext cx="5244900" cy="646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Разные “атаки” на код</a:t>
            </a: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324475" y="1142550"/>
            <a:ext cx="8494800" cy="375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Задача архитектурных решений: предотвращение разного рода “атак”. Атак логических:  избежание двусмысленности. Атак нарушающих изначально запланированный ход работы кода, etc…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Один из таких примеров уже был упомянут. Это UIInternals, кот. открывает дверь для влезания во внутренности.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3"/>
              </a:rPr>
              <a:t>Простейший пример</a:t>
            </a:r>
            <a:r>
              <a:rPr lang="en"/>
              <a:t> того, зачем нужна инкапсуляция.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Что будет если открыть обе переменные наружу ?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Для того чтобы всем было хорошо и все улыбались нужен контракт.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В тему “словарей” (aka Map). Чем плохи “словари”, у которых какие-то объекты используются в качестве ключей ? </a:t>
            </a:r>
            <a:r>
              <a:rPr lang="en" u="sng">
                <a:solidFill>
                  <a:schemeClr val="hlink"/>
                </a:solidFill>
                <a:hlinkClick r:id="rId4"/>
              </a:rPr>
              <a:t>Этим</a:t>
            </a:r>
            <a:r>
              <a:rPr lang="en"/>
              <a:t>. </a:t>
            </a:r>
            <a:r>
              <a:rPr lang="en" u="sng">
                <a:solidFill>
                  <a:schemeClr val="hlink"/>
                </a:solidFill>
                <a:hlinkClick r:id="rId5"/>
              </a:rPr>
              <a:t>Работающий вариант</a:t>
            </a:r>
            <a:r>
              <a:rPr lang="en"/>
              <a:t>.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С пылу с жару пример из FW. </a:t>
            </a:r>
            <a:r>
              <a:rPr lang="en" u="sng">
                <a:solidFill>
                  <a:schemeClr val="hlink"/>
                </a:solidFill>
                <a:hlinkClick r:id="rId6"/>
              </a:rPr>
              <a:t>Задача</a:t>
            </a:r>
            <a:r>
              <a:rPr lang="en"/>
              <a:t>. </a:t>
            </a:r>
            <a:r>
              <a:rPr lang="en" u="sng">
                <a:solidFill>
                  <a:schemeClr val="hlink"/>
                </a:solidFill>
                <a:hlinkClick r:id="rId7"/>
              </a:rPr>
              <a:t>Моё решение</a:t>
            </a:r>
            <a:r>
              <a:rPr lang="en"/>
              <a:t>. </a:t>
            </a:r>
            <a:r>
              <a:rPr lang="en" u="sng">
                <a:solidFill>
                  <a:schemeClr val="hlink"/>
                </a:solidFill>
                <a:hlinkClick r:id="rId8"/>
              </a:rPr>
              <a:t>Текущий вариант</a:t>
            </a:r>
            <a:r>
              <a:rPr lang="en"/>
              <a:t>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324475" y="148225"/>
            <a:ext cx="5244900" cy="646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Атаки на код, продолжение</a:t>
            </a: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324475" y="1402225"/>
            <a:ext cx="8494800" cy="3222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Vaadin </a:t>
            </a:r>
            <a:r>
              <a:rPr lang="en" u="sng">
                <a:solidFill>
                  <a:schemeClr val="hlink"/>
                </a:solidFill>
                <a:hlinkClick r:id="rId3"/>
              </a:rPr>
              <a:t>CustomComponent</a:t>
            </a:r>
            <a:r>
              <a:rPr lang="en"/>
              <a:t>. </a:t>
            </a:r>
            <a:r>
              <a:rPr lang="en" u="sng">
                <a:solidFill>
                  <a:schemeClr val="hlink"/>
                </a:solidFill>
                <a:hlinkClick r:id="rId4"/>
              </a:rPr>
              <a:t>Абстрактная компонента</a:t>
            </a:r>
            <a:r>
              <a:rPr lang="en"/>
              <a:t>. </a:t>
            </a:r>
            <a:r>
              <a:rPr lang="en" u="sng">
                <a:solidFill>
                  <a:schemeClr val="hlink"/>
                </a:solidFill>
                <a:hlinkClick r:id="rId5"/>
              </a:rPr>
              <a:t>Исправлена ?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6"/>
              </a:rPr>
              <a:t>Теперь да</a:t>
            </a:r>
            <a:r>
              <a:rPr lang="en"/>
              <a:t>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Spring, CDI - @Inject,@Autowire. Проблемы с контрактом. </a:t>
            </a:r>
            <a:r>
              <a:rPr lang="en" u="sng">
                <a:solidFill>
                  <a:schemeClr val="hlink"/>
                </a:solidFill>
                <a:hlinkClick r:id="rId7"/>
              </a:rPr>
              <a:t>Набросок первоначальной реализации</a:t>
            </a:r>
            <a:r>
              <a:rPr lang="en"/>
              <a:t>. Весь коктейль классических проблем. </a:t>
            </a:r>
            <a:r>
              <a:rPr lang="en" u="sng">
                <a:solidFill>
                  <a:schemeClr val="hlink"/>
                </a:solidFill>
                <a:hlinkClick r:id="rId8"/>
              </a:rPr>
              <a:t>Поправленный код, закрывающий некот. Дырки</a:t>
            </a:r>
            <a:r>
              <a:rPr lang="en"/>
              <a:t>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Невнятно описанный контракт ведёт к возможно неправильно написанному коду. Два примера из Java Core.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9"/>
              </a:rPr>
              <a:t>Collections.synchronziedCollection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Swing </a:t>
            </a:r>
            <a:r>
              <a:rPr lang="en" u="sng">
                <a:solidFill>
                  <a:schemeClr val="hlink"/>
                </a:solidFill>
                <a:hlinkClick r:id="rId10"/>
              </a:rPr>
              <a:t>AbstractDocument</a:t>
            </a:r>
            <a:r>
              <a:rPr lang="en"/>
              <a:t>. Метод </a:t>
            </a:r>
            <a:r>
              <a:rPr lang="en" u="sng">
                <a:solidFill>
                  <a:schemeClr val="hlink"/>
                </a:solidFill>
                <a:hlinkClick r:id="rId11"/>
              </a:rPr>
              <a:t>render</a:t>
            </a:r>
            <a:r>
              <a:rPr lang="en"/>
              <a:t>. Метод </a:t>
            </a:r>
            <a:r>
              <a:rPr lang="en" u="sng">
                <a:solidFill>
                  <a:schemeClr val="hlink"/>
                </a:solidFill>
                <a:hlinkClick r:id="rId12"/>
              </a:rPr>
              <a:t>getText()</a:t>
            </a:r>
            <a:r>
              <a:rPr lang="en"/>
              <a:t>. Локализованный </a:t>
            </a:r>
            <a:r>
              <a:rPr lang="en" u="sng">
                <a:solidFill>
                  <a:schemeClr val="hlink"/>
                </a:solidFill>
                <a:hlinkClick r:id="rId13"/>
              </a:rPr>
              <a:t>AbstractDocument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324475" y="148225"/>
            <a:ext cx="5244900" cy="646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Атаки на код, защита</a:t>
            </a: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324475" y="1462150"/>
            <a:ext cx="8494800" cy="347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Баланс между областями ответственности, размером кода и “инкапсуляцией”. Защита кода на уровне имплементации.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3"/>
              </a:rPr>
              <a:t>Listener </a:t>
            </a:r>
            <a:r>
              <a:rPr lang="en"/>
              <a:t>как внутренний класс.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4"/>
              </a:rPr>
              <a:t>Listener </a:t>
            </a:r>
            <a:r>
              <a:rPr lang="en"/>
              <a:t>как внешний класс, нарушающий “инкапсуляцию”.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5"/>
              </a:rPr>
              <a:t>Б</a:t>
            </a:r>
            <a:r>
              <a:rPr lang="en" u="sng">
                <a:solidFill>
                  <a:schemeClr val="hlink"/>
                </a:solidFill>
                <a:hlinkClick r:id="rId6"/>
              </a:rPr>
              <a:t>езопасная </a:t>
            </a:r>
            <a:r>
              <a:rPr lang="en"/>
              <a:t>реализация внешнего класса.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Имплементационная  стратегия. </a:t>
            </a:r>
            <a:r>
              <a:rPr lang="en" u="sng">
                <a:solidFill>
                  <a:schemeClr val="accent5"/>
                </a:solidFill>
                <a:hlinkClick r:id="rId7"/>
              </a:rPr>
              <a:t>Пример без стратегии</a:t>
            </a:r>
            <a:r>
              <a:rPr lang="en"/>
              <a:t>. Устранение повторяющейся логики. </a:t>
            </a:r>
            <a:r>
              <a:rPr lang="en" u="sng">
                <a:solidFill>
                  <a:schemeClr val="accent5"/>
                </a:solidFill>
                <a:hlinkClick r:id="rId8"/>
              </a:rPr>
              <a:t>Итог.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9"/>
              </a:rPr>
              <a:t>Пример кропотливого выноса кода</a:t>
            </a:r>
            <a:r>
              <a:rPr lang="en"/>
              <a:t> из класса, который брал на себя много ответственности, без открытия дверей для атаки. ( Зачем ? 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В догонку: static методы - это зло.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В догонку: чудовищные static методы в дизайнере. </a:t>
            </a:r>
            <a:r>
              <a:rPr lang="en" u="sng">
                <a:solidFill>
                  <a:schemeClr val="hlink"/>
                </a:solidFill>
                <a:hlinkClick r:id="rId10"/>
              </a:rPr>
              <a:t>Шедевр 1</a:t>
            </a:r>
            <a:r>
              <a:rPr lang="en"/>
              <a:t>, </a:t>
            </a:r>
            <a:r>
              <a:rPr lang="en" u="sng">
                <a:solidFill>
                  <a:schemeClr val="hlink"/>
                </a:solidFill>
                <a:hlinkClick r:id="rId11"/>
              </a:rPr>
              <a:t>шедевр 2</a:t>
            </a:r>
            <a:r>
              <a:rPr lang="en"/>
              <a:t>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324475" y="148225"/>
            <a:ext cx="5244900" cy="646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Шаблоны, продолжение</a:t>
            </a:r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324475" y="1422200"/>
            <a:ext cx="8494800" cy="3202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Цепочка ответственности (Chain-of-responsibility)/стратегия. </a:t>
            </a:r>
            <a:r>
              <a:rPr lang="en" u="sng">
                <a:solidFill>
                  <a:schemeClr val="hlink"/>
                </a:solidFill>
                <a:hlinkClick r:id="rId3"/>
              </a:rPr>
              <a:t>Реальный пример кода из HB</a:t>
            </a:r>
            <a:r>
              <a:rPr lang="en"/>
              <a:t>. После рефакторинга стало </a:t>
            </a:r>
            <a:r>
              <a:rPr lang="en" u="sng">
                <a:solidFill>
                  <a:schemeClr val="hlink"/>
                </a:solidFill>
                <a:hlinkClick r:id="rId4"/>
              </a:rPr>
              <a:t>так</a:t>
            </a:r>
            <a:r>
              <a:rPr lang="en"/>
              <a:t>. </a:t>
            </a:r>
            <a:r>
              <a:rPr lang="en" u="sng">
                <a:solidFill>
                  <a:schemeClr val="hlink"/>
                </a:solidFill>
                <a:hlinkClick r:id="rId5"/>
              </a:rPr>
              <a:t>Весь PR</a:t>
            </a:r>
            <a:r>
              <a:rPr lang="en"/>
              <a:t>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Это один из самых используемых мной шаблонов. Позволяет решать задачи на всех уровнях : на уровне архитектуры (по сути дела SPI в самом начале - это стратегия из цепочки) и на имплементационном уровне. На имплементационном уровне - локализация кода (можно менять код каждой стратегии, вообще не касаясь другой и общего кода).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В догонку: здесь полезно проанализировать код работы с элементами цепочки (стратегиями).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324475" y="148225"/>
            <a:ext cx="5244900" cy="646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Шаблоны, продолжение</a:t>
            </a:r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324475" y="1582000"/>
            <a:ext cx="8494800" cy="333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Регистрация сервисов через аннотации.</a:t>
            </a:r>
            <a:r>
              <a:rPr lang="en" u="sng">
                <a:solidFill>
                  <a:schemeClr val="hlink"/>
                </a:solidFill>
                <a:hlinkClick r:id="rId3"/>
              </a:rPr>
              <a:t> PR</a:t>
            </a:r>
            <a:r>
              <a:rPr lang="en"/>
              <a:t>. </a:t>
            </a:r>
            <a:r>
              <a:rPr lang="en" u="sng">
                <a:solidFill>
                  <a:schemeClr val="hlink"/>
                </a:solidFill>
                <a:hlinkClick r:id="rId4"/>
              </a:rPr>
              <a:t>Локализованный пример</a:t>
            </a:r>
            <a:r>
              <a:rPr lang="en"/>
              <a:t>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Использование ServiceLoader во FW. </a:t>
            </a:r>
            <a:r>
              <a:rPr lang="en" u="sng">
                <a:solidFill>
                  <a:schemeClr val="hlink"/>
                </a:solidFill>
                <a:hlinkClick r:id="rId5"/>
              </a:rPr>
              <a:t>PR</a:t>
            </a:r>
            <a:r>
              <a:rPr lang="en"/>
              <a:t>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Стратегия на примере</a:t>
            </a:r>
            <a:r>
              <a:rPr lang="en" u="sng">
                <a:solidFill>
                  <a:schemeClr val="hlink"/>
                </a:solidFill>
                <a:hlinkClick r:id="rId6"/>
              </a:rPr>
              <a:t> Profiler</a:t>
            </a:r>
            <a:r>
              <a:rPr lang="en"/>
              <a:t>-а в client-side коде. </a:t>
            </a:r>
            <a:r>
              <a:rPr lang="en" u="sng">
                <a:solidFill>
                  <a:schemeClr val="hlink"/>
                </a:solidFill>
                <a:hlinkClick r:id="rId7"/>
              </a:rPr>
              <a:t>Патч из Gerrit</a:t>
            </a:r>
            <a:r>
              <a:rPr lang="en"/>
              <a:t>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Полу-архитектурный, полу-имплементационное решение для listener-ов. Обычный </a:t>
            </a:r>
            <a:r>
              <a:rPr lang="en" u="sng">
                <a:solidFill>
                  <a:schemeClr val="hlink"/>
                </a:solidFill>
                <a:hlinkClick r:id="rId8"/>
              </a:rPr>
              <a:t>listener</a:t>
            </a:r>
            <a:r>
              <a:rPr lang="en"/>
              <a:t>. Необычный </a:t>
            </a:r>
            <a:r>
              <a:rPr lang="en" u="sng">
                <a:solidFill>
                  <a:schemeClr val="hlink"/>
                </a:solidFill>
                <a:hlinkClick r:id="rId9"/>
              </a:rPr>
              <a:t>listener</a:t>
            </a:r>
            <a:r>
              <a:rPr lang="en"/>
              <a:t>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Выделенный поток dispatcher как шаблон в мультипоточном приложении. </a:t>
            </a:r>
            <a:r>
              <a:rPr lang="en" u="sng">
                <a:solidFill>
                  <a:schemeClr val="hlink"/>
                </a:solidFill>
                <a:hlinkClick r:id="rId10"/>
              </a:rPr>
              <a:t>Swing</a:t>
            </a:r>
            <a:r>
              <a:rPr lang="en"/>
              <a:t>. </a:t>
            </a:r>
            <a:r>
              <a:rPr lang="en" u="sng">
                <a:solidFill>
                  <a:schemeClr val="hlink"/>
                </a:solidFill>
                <a:hlinkClick r:id="rId11"/>
              </a:rPr>
              <a:t>SWT</a:t>
            </a:r>
            <a:r>
              <a:rPr lang="en"/>
              <a:t>. </a:t>
            </a:r>
            <a:r>
              <a:rPr lang="en" u="sng">
                <a:solidFill>
                  <a:schemeClr val="hlink"/>
                </a:solidFill>
                <a:hlinkClick r:id="rId12"/>
              </a:rPr>
              <a:t>Загадочный </a:t>
            </a:r>
            <a:r>
              <a:rPr lang="en"/>
              <a:t>дизайн в SWT (</a:t>
            </a:r>
            <a:r>
              <a:rPr lang="en" u="sng">
                <a:solidFill>
                  <a:schemeClr val="hlink"/>
                </a:solidFill>
                <a:hlinkClick r:id="rId13"/>
              </a:rPr>
              <a:t>второй метод</a:t>
            </a:r>
            <a:r>
              <a:rPr lang="en"/>
              <a:t>).</a:t>
            </a:r>
            <a:r>
              <a:rPr lang="en" u="sng">
                <a:solidFill>
                  <a:schemeClr val="hlink"/>
                </a:solidFill>
                <a:hlinkClick r:id="rId14"/>
              </a:rPr>
              <a:t> А надо так</a:t>
            </a:r>
            <a:r>
              <a:rPr lang="en"/>
              <a:t> ?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Dereference “адаптеров”, служб, чего угодно как антишаблон. </a:t>
            </a:r>
            <a:r>
              <a:rPr lang="en" u="sng">
                <a:solidFill>
                  <a:schemeClr val="hlink"/>
                </a:solidFill>
                <a:hlinkClick r:id="rId15"/>
              </a:rPr>
              <a:t>Простейший вариант</a:t>
            </a:r>
            <a:r>
              <a:rPr lang="en"/>
              <a:t>. </a:t>
            </a:r>
            <a:r>
              <a:rPr lang="en" u="sng">
                <a:solidFill>
                  <a:schemeClr val="hlink"/>
                </a:solidFill>
                <a:hlinkClick r:id="rId16"/>
              </a:rPr>
              <a:t>Развитый черновик варианта</a:t>
            </a:r>
            <a:r>
              <a:rPr lang="en"/>
              <a:t>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324475" y="148225"/>
            <a:ext cx="5244900" cy="646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Компиляция всего вместе</a:t>
            </a:r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324475" y="1362275"/>
            <a:ext cx="8494800" cy="3569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3"/>
              </a:rPr>
              <a:t>Composite</a:t>
            </a:r>
            <a:r>
              <a:rPr lang="en"/>
              <a:t> - структурный шаблон. По факту - просто дерево (или граф).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Очень распостранён в качестве модели данных.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4"/>
              </a:rPr>
              <a:t>Инкапсулированная блокировка </a:t>
            </a:r>
            <a:r>
              <a:rPr lang="en"/>
              <a:t>(эволюция от открытой блокировки к передаче Comsumer-а).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5"/>
              </a:rPr>
              <a:t>Модель</a:t>
            </a:r>
            <a:r>
              <a:rPr lang="en"/>
              <a:t> - как точка входа для ModelSource (всегда присутствует).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6"/>
              </a:rPr>
              <a:t>ModelFactory </a:t>
            </a:r>
            <a:r>
              <a:rPr lang="en"/>
              <a:t>- как единственная точка входа в архитектуру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Методы (возможно несколько) для операций над моделью под блокировкой.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324475" y="148225"/>
            <a:ext cx="5244900" cy="646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Компиляция всего вместе</a:t>
            </a:r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324475" y="1402225"/>
            <a:ext cx="8494800" cy="3651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Шаблон передачи данных/модели как контекста только для операции (превращение API в некоторый SPI на лету).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Запрет через API на хранение объекта по ссылке.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Возможное различие операций на чтение и операций записи.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В Composite использование суженных типов, разных имплементаций, что позволяет перенести логику из жутких static методов внутрь самих компонент в к-ве полиморфных методов или использовать visitor.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В качестве дополнения, если архитектура рассматривается как “замкнутая” и composite должен быть её частью, то полезно закрыть возможность создания классов напрямую (final private) и сделать factory.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24475" y="148225"/>
            <a:ext cx="5244900" cy="646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Вводная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24475" y="1362275"/>
            <a:ext cx="8494800" cy="3262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Архитектура это своего рода математическая физика в применении к программированию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Факультативный вопрос: что представляет из себя математика (чем она занимается) ?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Вопрос это важнейший инструмент.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Обучение с помощью задавания вопросов.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Ротфус Патрик, "Имя ветра"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24475" y="148225"/>
            <a:ext cx="5244900" cy="646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Суть семинара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24475" y="1362275"/>
            <a:ext cx="8494800" cy="3262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Архитектура: изобретение, комбинирование существующих шаблонов с добавлением своих элементов.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В идеале должна давать одну очевидную (легко находимую) точку входа их которой с помощью API понятно как получать функциональность.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Perl, Scala, JavaScript. </a:t>
            </a:r>
            <a:r>
              <a:rPr lang="en" u="sng">
                <a:solidFill>
                  <a:schemeClr val="hlink"/>
                </a:solidFill>
                <a:hlinkClick r:id="rId3"/>
              </a:rPr>
              <a:t>Запах Perl-а</a:t>
            </a:r>
            <a:r>
              <a:rPr lang="en"/>
              <a:t>. </a:t>
            </a:r>
            <a:r>
              <a:rPr lang="en" u="sng">
                <a:solidFill>
                  <a:schemeClr val="hlink"/>
                </a:solidFill>
                <a:hlinkClick r:id="rId4"/>
              </a:rPr>
              <a:t>Массонская ложа</a:t>
            </a:r>
            <a:r>
              <a:rPr lang="en"/>
              <a:t>. </a:t>
            </a:r>
            <a:r>
              <a:rPr lang="en" u="sng">
                <a:solidFill>
                  <a:schemeClr val="hlink"/>
                </a:solidFill>
                <a:hlinkClick r:id="rId5"/>
              </a:rPr>
              <a:t>Implicits в Scala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Язык программирования форсирует использование API  так как его НУЖНО использовать и никак иначе. 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Даёт возможность создать строгую формализованную систему. </a:t>
            </a:r>
            <a:r>
              <a:rPr lang="en" u="sng">
                <a:solidFill>
                  <a:schemeClr val="hlink"/>
                </a:solidFill>
                <a:hlinkClick r:id="rId6"/>
              </a:rPr>
              <a:t>Формализованная теория меры</a:t>
            </a:r>
            <a:r>
              <a:rPr lang="en"/>
              <a:t>, </a:t>
            </a:r>
            <a:r>
              <a:rPr lang="en" u="sng">
                <a:solidFill>
                  <a:schemeClr val="hlink"/>
                </a:solidFill>
                <a:hlinkClick r:id="rId7"/>
              </a:rPr>
              <a:t>проект формализации математики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24475" y="148225"/>
            <a:ext cx="7046100" cy="646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Какие задачи решает архитектура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324475" y="1342300"/>
            <a:ext cx="8494800" cy="3282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Уже упоминалось выше: формализованное описание функциональности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Описывает что можно (и даёт указание как именно) и то что нельзя.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Зачастую используется в том числе и для решения вопросов, связанных с доступом данных, модели из многих потоков.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Даёт возможность локализовать куски кода, вынося в себя логику, кот. можно вынести (</a:t>
            </a:r>
            <a:r>
              <a:rPr lang="en" u="sng"/>
              <a:t>внимание</a:t>
            </a:r>
            <a:r>
              <a:rPr lang="en"/>
              <a:t>) и кот. не нужно повторять разработчику /пользователю архитектуры.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24475" y="148225"/>
            <a:ext cx="5244900" cy="646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Что НЕ решает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24475" y="1382250"/>
            <a:ext cx="8494800" cy="324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Не даёт никаких указаний как писать какой-то свой локальный кусок функциональности, кот. не связан  с самой архитектурой (но даёт все инструменты для этого).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Должна на высшем уровне помнить о производительности, но не может и не должна решать произвольных проблем с производительностью.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Не предотвращает ошибки в коде, но максимально их локализует 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Почему именно Java ? Если нужна производительность, то это неправильный выбор.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24475" y="148225"/>
            <a:ext cx="5244900" cy="646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API, SPI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24475" y="1402225"/>
            <a:ext cx="8494800" cy="3222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API - application programming interface. То что видит пользователь кода.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SPI - service provider interface. То что использует разработчик для расширения, подключения своего кода (модуля, plug-inа).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Есть разные мнения на счёт того как писать API (SPI - это интерфейсы).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Можно делать API на интерфейсах. У этого есть достоинства и недостатки. Вопрос: почему именно интерфейсы, а не обычные классы ?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Вариант - финальные классы с закрытыми конструкторами.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Пара ссылок с NetBeans для прочтения: </a:t>
            </a:r>
            <a:r>
              <a:rPr lang="en" u="sng">
                <a:solidFill>
                  <a:schemeClr val="hlink"/>
                </a:solidFill>
                <a:hlinkClick r:id="rId3"/>
              </a:rPr>
              <a:t>API&amp;SPI</a:t>
            </a:r>
            <a:r>
              <a:rPr lang="en"/>
              <a:t> , </a:t>
            </a:r>
            <a:r>
              <a:rPr lang="en" u="sng">
                <a:solidFill>
                  <a:schemeClr val="hlink"/>
                </a:solidFill>
                <a:hlinkClick r:id="rId4"/>
              </a:rPr>
              <a:t>API design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24475" y="148225"/>
            <a:ext cx="5244900" cy="646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Уровни приложения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24475" y="1282375"/>
            <a:ext cx="8494800" cy="3675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400"/>
              <a:t>Фактически - каждое приложение - это многослойный пирог. На верхнем уровне - глобальная архитектура. Под ней может быть архитектура какого-то куска (модуля). Под ним ещё одна архитектура и так сколько угодно. Вплоть до реализации, где также можно применять архитектурные методы неявно (структура кода, шаблоны, устранение повторяющегося кода).</a:t>
            </a:r>
          </a:p>
        </p:txBody>
      </p:sp>
      <p:pic>
        <p:nvPicPr>
          <p:cNvPr descr="arch-level.png"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5" y="2415200"/>
            <a:ext cx="9143999" cy="272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24475" y="148225"/>
            <a:ext cx="5244900" cy="646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Шаблоны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324475" y="1422200"/>
            <a:ext cx="8494800" cy="3202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GoF , </a:t>
            </a:r>
            <a:r>
              <a:rPr lang="en" u="sng">
                <a:solidFill>
                  <a:schemeClr val="hlink"/>
                </a:solidFill>
                <a:hlinkClick r:id="rId3"/>
              </a:rPr>
              <a:t>коротко</a:t>
            </a:r>
            <a:r>
              <a:rPr lang="en"/>
              <a:t>, </a:t>
            </a:r>
            <a:r>
              <a:rPr lang="en" u="sng">
                <a:solidFill>
                  <a:schemeClr val="hlink"/>
                </a:solidFill>
                <a:hlinkClick r:id="rId4"/>
              </a:rPr>
              <a:t>чуть подробнее, с примерами кода</a:t>
            </a:r>
            <a:r>
              <a:rPr lang="en"/>
              <a:t>, </a:t>
            </a:r>
            <a:r>
              <a:rPr lang="en" u="sng">
                <a:solidFill>
                  <a:schemeClr val="hlink"/>
                </a:solidFill>
                <a:hlinkClick r:id="rId5"/>
              </a:rPr>
              <a:t>wiki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3 типа GoF шаблонов: производящие (порождающие), структурные и поведенческие.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Производящие шаблоны самые простые. Их легко разобрать самостоятельно.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Структурные шаблоны используются редко (но “метко”).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Самые ходовые - поведенческие шаблоны. Это рабочая лошадка. Их можно использовать просто постоянно, где угодно на всех уровнях.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Самое сложное понять когда нужно использовать шаблон. Тут заканчивается нажимание на кнопки и начинается творчество.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24475" y="148225"/>
            <a:ext cx="7565700" cy="646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Самый известный шаблон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324600" y="1242425"/>
            <a:ext cx="8494800" cy="377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400"/>
              <a:t>Singleton - </a:t>
            </a:r>
            <a:r>
              <a:rPr lang="en" sz="2400"/>
              <a:t>производящий шаблон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Варианты реализации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Забавные вопросы по поводу того когда Singleton не Singleton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3"/>
              </a:rPr>
              <a:t>Плохая реализация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 u="sng">
                <a:solidFill>
                  <a:schemeClr val="accent5"/>
                </a:solidFill>
                <a:hlinkClick r:id="rId4"/>
              </a:rPr>
              <a:t>Double check locking pattern</a:t>
            </a:r>
            <a:r>
              <a:rPr lang="en"/>
              <a:t> - моё любимое.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5"/>
              </a:rPr>
              <a:t>Хорошая реализация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Вопрос : а зачем он вообще нужен ?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Java задача: определить API (“интерфейс”) в одном пакете для Singleton-а, а реализовать его в другом.</a:t>
            </a:r>
            <a:r>
              <a:rPr lang="en" u="sng">
                <a:solidFill>
                  <a:schemeClr val="hlink"/>
                </a:solidFill>
                <a:hlinkClick r:id="rId6"/>
              </a:rPr>
              <a:t> Набросок класса</a:t>
            </a:r>
            <a:r>
              <a:rPr lang="en"/>
              <a:t>.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 u="sng">
                <a:solidFill>
                  <a:schemeClr val="accent5"/>
                </a:solidFill>
                <a:hlinkClick r:id="rId7"/>
              </a:rPr>
              <a:t>Решение</a:t>
            </a:r>
            <a:r>
              <a:rPr lang="en"/>
              <a:t>: первые зачатки архитектуры, точка входа.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