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256" r:id="rId2"/>
    <p:sldId id="267" r:id="rId3"/>
    <p:sldId id="265" r:id="rId4"/>
    <p:sldId id="264" r:id="rId5"/>
    <p:sldId id="257" r:id="rId6"/>
    <p:sldId id="259" r:id="rId7"/>
    <p:sldId id="260" r:id="rId8"/>
    <p:sldId id="261" r:id="rId9"/>
    <p:sldId id="262" r:id="rId10"/>
    <p:sldId id="258" r:id="rId11"/>
    <p:sldId id="263" r:id="rId12"/>
    <p:sldId id="266" r:id="rId13"/>
    <p:sldId id="268" r:id="rId14"/>
    <p:sldId id="269" r:id="rId15"/>
    <p:sldId id="270" r:id="rId16"/>
    <p:sldId id="271" r:id="rId17"/>
    <p:sldId id="275" r:id="rId18"/>
    <p:sldId id="274" r:id="rId19"/>
    <p:sldId id="272" r:id="rId20"/>
    <p:sldId id="273" r:id="rId21"/>
    <p:sldId id="276" r:id="rId22"/>
    <p:sldId id="277" r:id="rId23"/>
    <p:sldId id="284" r:id="rId24"/>
    <p:sldId id="283" r:id="rId25"/>
    <p:sldId id="287" r:id="rId26"/>
    <p:sldId id="288" r:id="rId27"/>
    <p:sldId id="278" r:id="rId28"/>
    <p:sldId id="279" r:id="rId29"/>
    <p:sldId id="280" r:id="rId30"/>
    <p:sldId id="282" r:id="rId31"/>
    <p:sldId id="281" r:id="rId32"/>
    <p:sldId id="285" r:id="rId33"/>
    <p:sldId id="286" r:id="rId34"/>
    <p:sldId id="289" r:id="rId35"/>
    <p:sldId id="290" r:id="rId36"/>
  </p:sldIdLst>
  <p:sldSz cx="9144000" cy="6858000" type="screen4x3"/>
  <p:notesSz cx="6858000" cy="9144000"/>
  <p:custDataLst>
    <p:tags r:id="rId3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0378"/>
    <a:srgbClr val="DEEBF7"/>
    <a:srgbClr val="AFB1FB"/>
    <a:srgbClr val="CA266C"/>
    <a:srgbClr val="FAFA00"/>
    <a:srgbClr val="FFFF00"/>
    <a:srgbClr val="5DFFFF"/>
    <a:srgbClr val="F39191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96370" autoAdjust="0"/>
  </p:normalViewPr>
  <p:slideViewPr>
    <p:cSldViewPr>
      <p:cViewPr>
        <p:scale>
          <a:sx n="66" d="100"/>
          <a:sy n="66" d="100"/>
        </p:scale>
        <p:origin x="1138" y="39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375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806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Состояние</a:t>
            </a:r>
            <a:r>
              <a:rPr lang="en-US" dirty="0"/>
              <a:t> (State)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11</a:t>
            </a: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51520" y="2132856"/>
            <a:ext cx="6120680" cy="115212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0" y="3438314"/>
            <a:ext cx="6948264" cy="323104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2132856"/>
            <a:ext cx="712879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Refill(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0 ?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state =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  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"sold out"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"waiting for quarter"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"waiting for turn of crank"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"delivering a gumball"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fmt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boost::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R"(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Mighty Gumball, Inc.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C++-enabled Standing Gumball Model #2016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Inventory: %1% gumball%2%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Machine is %3%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fmt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1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state).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Служебные методы</a:t>
            </a:r>
          </a:p>
        </p:txBody>
      </p:sp>
      <p:sp>
        <p:nvSpPr>
          <p:cNvPr id="7" name="Выноска 1 6"/>
          <p:cNvSpPr/>
          <p:nvPr/>
        </p:nvSpPr>
        <p:spPr>
          <a:xfrm>
            <a:off x="6623720" y="1381310"/>
            <a:ext cx="2412776" cy="1128205"/>
          </a:xfrm>
          <a:prstGeom prst="borderCallout1">
            <a:avLst>
              <a:gd name="adj1" fmla="val 22068"/>
              <a:gd name="adj2" fmla="val -3112"/>
              <a:gd name="adj3" fmla="val 74955"/>
              <a:gd name="adj4" fmla="val -2770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Наполнение автомата резинкой. Для простоты считаем, что эта операция выполняется только в состоянии </a:t>
            </a:r>
            <a:r>
              <a:rPr lang="en-US" sz="1400" b="1" dirty="0" err="1"/>
              <a:t>SoldOut</a:t>
            </a:r>
            <a:r>
              <a:rPr lang="en-US" sz="1400" dirty="0"/>
              <a:t>.</a:t>
            </a:r>
            <a:endParaRPr lang="ru-RU" sz="1400" b="1" dirty="0"/>
          </a:p>
        </p:txBody>
      </p:sp>
      <p:sp>
        <p:nvSpPr>
          <p:cNvPr id="9" name="Выноска 1 8"/>
          <p:cNvSpPr/>
          <p:nvPr/>
        </p:nvSpPr>
        <p:spPr>
          <a:xfrm>
            <a:off x="6623720" y="2777319"/>
            <a:ext cx="2471786" cy="592597"/>
          </a:xfrm>
          <a:prstGeom prst="borderCallout1">
            <a:avLst>
              <a:gd name="adj1" fmla="val 86361"/>
              <a:gd name="adj2" fmla="val -543"/>
              <a:gd name="adj3" fmla="val 146781"/>
              <a:gd name="adj4" fmla="val -13952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Строковое представление текущего состояния автомата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85595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72" y="-23123"/>
            <a:ext cx="3419872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m(5)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.EjectQuarter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.EjectQuarter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0"/>
            <a:endParaRPr lang="en-US" sz="13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60032" y="0"/>
            <a:ext cx="4176464" cy="6940361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: 5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waiting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comes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rolling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: 4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waiting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returned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there's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: 4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waiting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comes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rolling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comes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rolling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haven't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: 2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waiting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can't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another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comes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rolling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comes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rolling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Oops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can't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sold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there's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: 0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sold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90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6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6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6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6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000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6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Выберите утверждения, относящиеся к реализации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Нарушение принципа открытости/закрытости</a:t>
            </a:r>
          </a:p>
          <a:p>
            <a:r>
              <a:rPr lang="ru-RU" dirty="0"/>
              <a:t>Архитектуру трудно назвать объектно-ориентированной</a:t>
            </a:r>
          </a:p>
          <a:p>
            <a:r>
              <a:rPr lang="ru-RU" dirty="0"/>
              <a:t>Переходы между состояниями не очевидны</a:t>
            </a:r>
          </a:p>
          <a:p>
            <a:r>
              <a:rPr lang="ru-RU" dirty="0"/>
              <a:t>Переменные аспекты архитектуры не инкапсулированы</a:t>
            </a:r>
          </a:p>
          <a:p>
            <a:r>
              <a:rPr lang="ru-RU" dirty="0"/>
              <a:t>Дальнейшие изменения с большой вероятностью приведут к ошибкам в готовом коде</a:t>
            </a:r>
          </a:p>
        </p:txBody>
      </p:sp>
    </p:spTree>
    <p:extLst>
      <p:ext uri="{BB962C8B-B14F-4D97-AF65-F5344CB8AC3E}">
        <p14:creationId xmlns:p14="http://schemas.microsoft.com/office/powerpoint/2010/main" val="3895044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Выберите утверждения, относящиеся к реализации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solidFill>
                  <a:srgbClr val="00B050"/>
                </a:solidFill>
              </a:rPr>
              <a:t>Нарушение принципа открытости/закрытости</a:t>
            </a:r>
          </a:p>
          <a:p>
            <a:r>
              <a:rPr lang="ru-RU" dirty="0">
                <a:solidFill>
                  <a:srgbClr val="00B050"/>
                </a:solidFill>
              </a:rPr>
              <a:t>Архитектуру трудно назвать объектно-ориентированной</a:t>
            </a:r>
          </a:p>
          <a:p>
            <a:r>
              <a:rPr lang="ru-RU" dirty="0">
                <a:solidFill>
                  <a:srgbClr val="00B050"/>
                </a:solidFill>
              </a:rPr>
              <a:t>Переходы между состояниями не очевидны</a:t>
            </a:r>
          </a:p>
          <a:p>
            <a:r>
              <a:rPr lang="ru-RU" dirty="0">
                <a:solidFill>
                  <a:srgbClr val="00B050"/>
                </a:solidFill>
              </a:rPr>
              <a:t>Переменные аспекты архитектуры не инкапсулированы</a:t>
            </a:r>
          </a:p>
          <a:p>
            <a:r>
              <a:rPr lang="ru-RU" dirty="0">
                <a:solidFill>
                  <a:srgbClr val="00B050"/>
                </a:solidFill>
              </a:rPr>
              <a:t>Дальнейшие изменения с большой вероятностью приведут к ошибкам в готовом коде</a:t>
            </a:r>
          </a:p>
        </p:txBody>
      </p:sp>
    </p:spTree>
    <p:extLst>
      <p:ext uri="{BB962C8B-B14F-4D97-AF65-F5344CB8AC3E}">
        <p14:creationId xmlns:p14="http://schemas.microsoft.com/office/powerpoint/2010/main" val="3899136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Переход к паттерну «Состояние»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Определить интерфейс </a:t>
            </a:r>
            <a:r>
              <a:rPr lang="en-US" dirty="0"/>
              <a:t>State</a:t>
            </a:r>
            <a:r>
              <a:rPr lang="ru-RU" dirty="0"/>
              <a:t>, содержащий методы для каждого возможного действия</a:t>
            </a:r>
          </a:p>
          <a:p>
            <a:r>
              <a:rPr lang="ru-RU" dirty="0"/>
              <a:t>Реализовать </a:t>
            </a:r>
            <a:r>
              <a:rPr lang="en-US" dirty="0"/>
              <a:t>State </a:t>
            </a:r>
            <a:r>
              <a:rPr lang="ru-RU" dirty="0"/>
              <a:t>для каждого состояния автомата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509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189" y="19843"/>
            <a:ext cx="7077706" cy="6721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76056" y="19844"/>
            <a:ext cx="3384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Интерфейс всех состояний. Методы соответствуют действиям, которым могут выполняться автоматом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0308" y="1196752"/>
            <a:ext cx="3235548" cy="792088"/>
            <a:chOff x="40308" y="1196752"/>
            <a:chExt cx="3235548" cy="792088"/>
          </a:xfrm>
        </p:grpSpPr>
        <p:sp>
          <p:nvSpPr>
            <p:cNvPr id="8" name="TextBox 7"/>
            <p:cNvSpPr txBox="1"/>
            <p:nvPr/>
          </p:nvSpPr>
          <p:spPr>
            <a:xfrm>
              <a:off x="40308" y="1196752"/>
              <a:ext cx="21554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Для каждого состояния создается свой класс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1628800"/>
              <a:ext cx="432048" cy="360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819846" y="1563549"/>
              <a:ext cx="1456010" cy="221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699792" y="5877272"/>
            <a:ext cx="2699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Вместо </a:t>
            </a:r>
            <a:r>
              <a:rPr lang="en-US" sz="1400" dirty="0" err="1"/>
              <a:t>enum</a:t>
            </a:r>
            <a:r>
              <a:rPr lang="ru-RU" sz="1400" dirty="0"/>
              <a:t> класс хранит объекты состояний</a:t>
            </a:r>
          </a:p>
        </p:txBody>
      </p:sp>
    </p:spTree>
    <p:extLst>
      <p:ext uri="{BB962C8B-B14F-4D97-AF65-F5344CB8AC3E}">
        <p14:creationId xmlns:p14="http://schemas.microsoft.com/office/powerpoint/2010/main" val="37396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179512" y="4020797"/>
            <a:ext cx="4427984" cy="272812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772816"/>
            <a:ext cx="4320480" cy="216024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1701388"/>
            <a:ext cx="442798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ReleaseBall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GetBallCount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SetSoldOutState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SetSoldState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Интерфейсы «Состояние» и «Контекст»</a:t>
            </a:r>
          </a:p>
        </p:txBody>
      </p:sp>
      <p:sp>
        <p:nvSpPr>
          <p:cNvPr id="5" name="Выноска 1 4"/>
          <p:cNvSpPr/>
          <p:nvPr/>
        </p:nvSpPr>
        <p:spPr>
          <a:xfrm>
            <a:off x="4932040" y="1556791"/>
            <a:ext cx="3672408" cy="895562"/>
          </a:xfrm>
          <a:prstGeom prst="borderCallout1">
            <a:avLst>
              <a:gd name="adj1" fmla="val 22068"/>
              <a:gd name="adj2" fmla="val -3112"/>
              <a:gd name="adj3" fmla="val 74955"/>
              <a:gd name="adj4" fmla="val -2770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Каждое состояние автомата должно реализовывать данный интерфейс</a:t>
            </a:r>
          </a:p>
        </p:txBody>
      </p:sp>
      <p:sp>
        <p:nvSpPr>
          <p:cNvPr id="13" name="Выноска 1 12"/>
          <p:cNvSpPr/>
          <p:nvPr/>
        </p:nvSpPr>
        <p:spPr>
          <a:xfrm>
            <a:off x="4932040" y="3933056"/>
            <a:ext cx="3672408" cy="720080"/>
          </a:xfrm>
          <a:prstGeom prst="borderCallout1">
            <a:avLst>
              <a:gd name="adj1" fmla="val 22068"/>
              <a:gd name="adj2" fmla="val -3112"/>
              <a:gd name="adj3" fmla="val 74955"/>
              <a:gd name="adj4" fmla="val -2770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Интерфейс</a:t>
            </a:r>
            <a:r>
              <a:rPr lang="en-US" sz="1400" dirty="0"/>
              <a:t> </a:t>
            </a:r>
            <a:r>
              <a:rPr lang="en-US" sz="1400" dirty="0" err="1"/>
              <a:t>IGumbalMachine</a:t>
            </a:r>
            <a:r>
              <a:rPr lang="en-US" sz="1400" dirty="0"/>
              <a:t> </a:t>
            </a:r>
            <a:r>
              <a:rPr lang="ru-RU" sz="1400" dirty="0"/>
              <a:t>задает контекст, с которым взаимодействуют состояния автомата</a:t>
            </a:r>
          </a:p>
        </p:txBody>
      </p:sp>
    </p:spTree>
    <p:extLst>
      <p:ext uri="{BB962C8B-B14F-4D97-AF65-F5344CB8AC3E}">
        <p14:creationId xmlns:p14="http://schemas.microsoft.com/office/powerpoint/2010/main" val="81778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5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611559" y="19619"/>
            <a:ext cx="3312369" cy="27836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61861" y="627380"/>
            <a:ext cx="4886203" cy="50405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95534" y="4676613"/>
            <a:ext cx="3960441" cy="40857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28390" y="3796212"/>
            <a:ext cx="5410944" cy="35286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95535" y="2919992"/>
            <a:ext cx="4978895" cy="42428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95535" y="1916831"/>
            <a:ext cx="4176465" cy="50405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5724128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inserted a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m_gumballMachine.SetHasQuarterState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haven't inserted a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 but there's no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need to pay first\n"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"waiting for quarter"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5508104" y="1916831"/>
            <a:ext cx="3377835" cy="494194"/>
          </a:xfrm>
          <a:prstGeom prst="borderCallout1">
            <a:avLst>
              <a:gd name="adj1" fmla="val 22068"/>
              <a:gd name="adj2" fmla="val -3112"/>
              <a:gd name="adj3" fmla="val 45324"/>
              <a:gd name="adj4" fmla="val -296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После вставки монетки автомат переходит в состояние </a:t>
            </a:r>
            <a:r>
              <a:rPr lang="en-US" sz="1400" b="1" dirty="0" err="1"/>
              <a:t>HasQuarter</a:t>
            </a:r>
            <a:endParaRPr lang="ru-RU" sz="1400" b="1" dirty="0"/>
          </a:p>
        </p:txBody>
      </p:sp>
      <p:sp>
        <p:nvSpPr>
          <p:cNvPr id="6" name="Выноска 1 5"/>
          <p:cNvSpPr/>
          <p:nvPr/>
        </p:nvSpPr>
        <p:spPr>
          <a:xfrm>
            <a:off x="6140329" y="2870195"/>
            <a:ext cx="2113384" cy="523873"/>
          </a:xfrm>
          <a:prstGeom prst="borderCallout1">
            <a:avLst>
              <a:gd name="adj1" fmla="val 22068"/>
              <a:gd name="adj2" fmla="val -3112"/>
              <a:gd name="adj3" fmla="val 41924"/>
              <a:gd name="adj4" fmla="val -3924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Нельзя вернуть монетку, если она отсутствует</a:t>
            </a:r>
            <a:endParaRPr lang="ru-RU" sz="1400" b="1" dirty="0"/>
          </a:p>
        </p:txBody>
      </p:sp>
      <p:sp>
        <p:nvSpPr>
          <p:cNvPr id="8" name="Выноска 1 7"/>
          <p:cNvSpPr/>
          <p:nvPr/>
        </p:nvSpPr>
        <p:spPr>
          <a:xfrm>
            <a:off x="6267724" y="3720618"/>
            <a:ext cx="2587687" cy="504056"/>
          </a:xfrm>
          <a:prstGeom prst="borderCallout1">
            <a:avLst>
              <a:gd name="adj1" fmla="val 22068"/>
              <a:gd name="adj2" fmla="val -3112"/>
              <a:gd name="adj3" fmla="val 49742"/>
              <a:gd name="adj4" fmla="val -206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Выдача невозможна – в автомате нет шариков</a:t>
            </a:r>
            <a:endParaRPr lang="ru-RU" sz="1400" b="1" dirty="0"/>
          </a:p>
        </p:txBody>
      </p:sp>
      <p:sp>
        <p:nvSpPr>
          <p:cNvPr id="10" name="Выноска 1 9"/>
          <p:cNvSpPr/>
          <p:nvPr/>
        </p:nvSpPr>
        <p:spPr>
          <a:xfrm>
            <a:off x="4932300" y="4665065"/>
            <a:ext cx="2952068" cy="420119"/>
          </a:xfrm>
          <a:prstGeom prst="borderCallout1">
            <a:avLst>
              <a:gd name="adj1" fmla="val 22068"/>
              <a:gd name="adj2" fmla="val -3112"/>
              <a:gd name="adj3" fmla="val 22347"/>
              <a:gd name="adj4" fmla="val -227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Ситуация, невозможная при корректной работе автомата</a:t>
            </a:r>
            <a:endParaRPr lang="ru-RU" sz="1400" b="1" dirty="0"/>
          </a:p>
        </p:txBody>
      </p:sp>
      <p:sp>
        <p:nvSpPr>
          <p:cNvPr id="12" name="Выноска 1 11"/>
          <p:cNvSpPr/>
          <p:nvPr/>
        </p:nvSpPr>
        <p:spPr>
          <a:xfrm>
            <a:off x="5374430" y="627380"/>
            <a:ext cx="2725963" cy="494194"/>
          </a:xfrm>
          <a:prstGeom prst="borderCallout1">
            <a:avLst>
              <a:gd name="adj1" fmla="val 22068"/>
              <a:gd name="adj2" fmla="val -3112"/>
              <a:gd name="adj3" fmla="val 45324"/>
              <a:gd name="adj4" fmla="val -296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Сохраняем ссылку на контекст в переменной класса</a:t>
            </a:r>
            <a:endParaRPr lang="ru-RU" sz="1400" b="1" dirty="0"/>
          </a:p>
        </p:txBody>
      </p:sp>
      <p:sp>
        <p:nvSpPr>
          <p:cNvPr id="14" name="Выноска 1 13"/>
          <p:cNvSpPr/>
          <p:nvPr/>
        </p:nvSpPr>
        <p:spPr>
          <a:xfrm>
            <a:off x="4501167" y="37229"/>
            <a:ext cx="2376264" cy="385045"/>
          </a:xfrm>
          <a:prstGeom prst="borderCallout1">
            <a:avLst>
              <a:gd name="adj1" fmla="val 22068"/>
              <a:gd name="adj2" fmla="val -3112"/>
              <a:gd name="adj3" fmla="val 45324"/>
              <a:gd name="adj4" fmla="val -296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Состояние «</a:t>
            </a:r>
            <a:r>
              <a:rPr lang="ru-RU" sz="1400" b="1" dirty="0"/>
              <a:t>Нет монетки</a:t>
            </a:r>
            <a:r>
              <a:rPr lang="ru-RU" sz="1400" dirty="0"/>
              <a:t>»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8454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9" grpId="0" animBg="1"/>
      <p:bldP spid="7" grpId="0" animBg="1"/>
      <p:bldP spid="5" grpId="0" animBg="1"/>
      <p:bldP spid="3" grpId="0" animBg="1"/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95536" y="3797804"/>
            <a:ext cx="3394720" cy="50405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11559" y="19619"/>
            <a:ext cx="3312369" cy="27836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68198" y="2675767"/>
            <a:ext cx="3682752" cy="60921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844824"/>
            <a:ext cx="5191117" cy="36004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5724128" cy="6894195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insert another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"Quarter returned\n"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m_gumballMachine.SetNoQuarterState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turned...\n"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m_gumballMachine.SetSoldState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"No gumball dispensed\n"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"waiting for turn of crank"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5982189" y="1726054"/>
            <a:ext cx="2622259" cy="525690"/>
          </a:xfrm>
          <a:prstGeom prst="borderCallout1">
            <a:avLst>
              <a:gd name="adj1" fmla="val 22068"/>
              <a:gd name="adj2" fmla="val -3112"/>
              <a:gd name="adj3" fmla="val 36506"/>
              <a:gd name="adj4" fmla="val -1858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 автомате уже есть монетка, сообщаем об этом покупателю</a:t>
            </a:r>
            <a:endParaRPr lang="ru-RU" sz="1400" b="1" dirty="0"/>
          </a:p>
        </p:txBody>
      </p:sp>
      <p:sp>
        <p:nvSpPr>
          <p:cNvPr id="6" name="Выноска 1 5"/>
          <p:cNvSpPr/>
          <p:nvPr/>
        </p:nvSpPr>
        <p:spPr>
          <a:xfrm>
            <a:off x="5004048" y="2675767"/>
            <a:ext cx="3312368" cy="504056"/>
          </a:xfrm>
          <a:prstGeom prst="borderCallout1">
            <a:avLst>
              <a:gd name="adj1" fmla="val 22068"/>
              <a:gd name="adj2" fmla="val -3112"/>
              <a:gd name="adj3" fmla="val 32811"/>
              <a:gd name="adj4" fmla="val -2961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Возвращаем монетку и переходим в состояние </a:t>
            </a:r>
            <a:r>
              <a:rPr lang="en-US" sz="1400" b="1" dirty="0" err="1"/>
              <a:t>NoQuarter</a:t>
            </a:r>
            <a:endParaRPr lang="ru-RU" sz="1400" b="1" dirty="0"/>
          </a:p>
        </p:txBody>
      </p:sp>
      <p:sp>
        <p:nvSpPr>
          <p:cNvPr id="8" name="Выноска 1 7"/>
          <p:cNvSpPr/>
          <p:nvPr/>
        </p:nvSpPr>
        <p:spPr>
          <a:xfrm>
            <a:off x="4559447" y="91031"/>
            <a:ext cx="2376264" cy="385045"/>
          </a:xfrm>
          <a:prstGeom prst="borderCallout1">
            <a:avLst>
              <a:gd name="adj1" fmla="val 22068"/>
              <a:gd name="adj2" fmla="val -3112"/>
              <a:gd name="adj3" fmla="val 45324"/>
              <a:gd name="adj4" fmla="val -296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Состояние «</a:t>
            </a:r>
            <a:r>
              <a:rPr lang="ru-RU" sz="1400" b="1" dirty="0"/>
              <a:t>Есть монетка</a:t>
            </a:r>
            <a:r>
              <a:rPr lang="ru-RU" sz="1400" dirty="0"/>
              <a:t>»</a:t>
            </a:r>
            <a:endParaRPr lang="ru-RU" sz="1400" b="1" dirty="0"/>
          </a:p>
        </p:txBody>
      </p:sp>
      <p:sp>
        <p:nvSpPr>
          <p:cNvPr id="10" name="Выноска 1 9"/>
          <p:cNvSpPr/>
          <p:nvPr/>
        </p:nvSpPr>
        <p:spPr>
          <a:xfrm>
            <a:off x="4267076" y="3797804"/>
            <a:ext cx="2969220" cy="504056"/>
          </a:xfrm>
          <a:prstGeom prst="borderCallout1">
            <a:avLst>
              <a:gd name="adj1" fmla="val 22068"/>
              <a:gd name="adj2" fmla="val -3112"/>
              <a:gd name="adj3" fmla="val 36137"/>
              <a:gd name="adj4" fmla="val -2234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Переводим автомат в состояние </a:t>
            </a:r>
            <a:r>
              <a:rPr lang="en-US" sz="1400" b="1" dirty="0"/>
              <a:t>Sold</a:t>
            </a:r>
            <a:endParaRPr lang="ru-RU" sz="14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68198" y="4786575"/>
            <a:ext cx="3960441" cy="40857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Выноска 1 11"/>
          <p:cNvSpPr/>
          <p:nvPr/>
        </p:nvSpPr>
        <p:spPr>
          <a:xfrm>
            <a:off x="5004964" y="4775027"/>
            <a:ext cx="2952068" cy="420119"/>
          </a:xfrm>
          <a:prstGeom prst="borderCallout1">
            <a:avLst>
              <a:gd name="adj1" fmla="val 22068"/>
              <a:gd name="adj2" fmla="val -3112"/>
              <a:gd name="adj3" fmla="val 22347"/>
              <a:gd name="adj4" fmla="val -227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Ситуация, невозможная при корректной работе автомата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26699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5" grpId="0" animBg="1"/>
      <p:bldP spid="3" grpId="0" animBg="1"/>
      <p:bldP spid="4" grpId="0" animBg="1"/>
      <p:bldP spid="6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438976" y="4181475"/>
            <a:ext cx="3844991" cy="138588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438977" y="3952875"/>
            <a:ext cx="2908887" cy="214313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53065" y="3126906"/>
            <a:ext cx="5775119" cy="27470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53065" y="2334841"/>
            <a:ext cx="4779487" cy="30207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67545" y="1556792"/>
            <a:ext cx="5976664" cy="28803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11559" y="19619"/>
            <a:ext cx="2520281" cy="24102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2920" y="1"/>
            <a:ext cx="7861448" cy="6801862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CSoldState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CSoldState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"Please wait, we're already giving you a gumball\n"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"Sorry you already turned the crank\n"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"Turning twice doesn't get you another gumball\n"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m_gumballMachine.ReleaseBall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m_gumballMachine.GetBallCount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== 0)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"Oops, out of gumballs\n"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m_gumballMachine.SetSoldOutState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m_gumballMachine.SetNoQuarterState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"delivering a gumball"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4067944" y="31851"/>
            <a:ext cx="3312368" cy="457649"/>
          </a:xfrm>
          <a:prstGeom prst="borderCallout1">
            <a:avLst>
              <a:gd name="adj1" fmla="val 22068"/>
              <a:gd name="adj2" fmla="val -3112"/>
              <a:gd name="adj3" fmla="val 37332"/>
              <a:gd name="adj4" fmla="val -3076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Состояние «</a:t>
            </a:r>
            <a:r>
              <a:rPr lang="ru-RU" sz="1400" b="1" dirty="0"/>
              <a:t>Происходит выдача товара</a:t>
            </a:r>
            <a:r>
              <a:rPr lang="ru-RU" sz="1400" dirty="0"/>
              <a:t>»</a:t>
            </a:r>
            <a:endParaRPr lang="ru-RU" sz="1400" b="1" dirty="0"/>
          </a:p>
        </p:txBody>
      </p:sp>
      <p:sp>
        <p:nvSpPr>
          <p:cNvPr id="8" name="Выноска 1 7"/>
          <p:cNvSpPr/>
          <p:nvPr/>
        </p:nvSpPr>
        <p:spPr>
          <a:xfrm>
            <a:off x="6651695" y="1157395"/>
            <a:ext cx="2465346" cy="903453"/>
          </a:xfrm>
          <a:prstGeom prst="borderCallout1">
            <a:avLst>
              <a:gd name="adj1" fmla="val 22068"/>
              <a:gd name="adj2" fmla="val -3112"/>
              <a:gd name="adj3" fmla="val 48125"/>
              <a:gd name="adj4" fmla="val -2325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Шарик был куплен, надо подождать завершения операции, прежде чем бросать другую монетку</a:t>
            </a:r>
            <a:endParaRPr lang="ru-RU" sz="1400" b="1" dirty="0"/>
          </a:p>
        </p:txBody>
      </p:sp>
      <p:sp>
        <p:nvSpPr>
          <p:cNvPr id="10" name="Выноска 1 9"/>
          <p:cNvSpPr/>
          <p:nvPr/>
        </p:nvSpPr>
        <p:spPr>
          <a:xfrm>
            <a:off x="5796136" y="2238480"/>
            <a:ext cx="2977775" cy="523873"/>
          </a:xfrm>
          <a:prstGeom prst="borderCallout1">
            <a:avLst>
              <a:gd name="adj1" fmla="val 22068"/>
              <a:gd name="adj2" fmla="val -3112"/>
              <a:gd name="adj3" fmla="val 29512"/>
              <a:gd name="adj4" fmla="val -2157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Шарик уже куплен, возврат монетки невозможен</a:t>
            </a:r>
            <a:endParaRPr lang="ru-RU" sz="1400" b="1" dirty="0"/>
          </a:p>
        </p:txBody>
      </p:sp>
      <p:sp>
        <p:nvSpPr>
          <p:cNvPr id="12" name="Выноска 1 11"/>
          <p:cNvSpPr/>
          <p:nvPr/>
        </p:nvSpPr>
        <p:spPr>
          <a:xfrm>
            <a:off x="6800070" y="3012232"/>
            <a:ext cx="2168595" cy="504056"/>
          </a:xfrm>
          <a:prstGeom prst="borderCallout1">
            <a:avLst>
              <a:gd name="adj1" fmla="val 22068"/>
              <a:gd name="adj2" fmla="val -3112"/>
              <a:gd name="adj3" fmla="val 40068"/>
              <a:gd name="adj4" fmla="val -3162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Кто-то пытается обмануть автомат</a:t>
            </a:r>
            <a:endParaRPr lang="ru-RU" sz="1400" b="1" dirty="0"/>
          </a:p>
        </p:txBody>
      </p:sp>
      <p:sp>
        <p:nvSpPr>
          <p:cNvPr id="14" name="Выноска 1 13"/>
          <p:cNvSpPr/>
          <p:nvPr/>
        </p:nvSpPr>
        <p:spPr>
          <a:xfrm>
            <a:off x="3982964" y="3586793"/>
            <a:ext cx="1444650" cy="432048"/>
          </a:xfrm>
          <a:prstGeom prst="borderCallout1">
            <a:avLst>
              <a:gd name="adj1" fmla="val 22068"/>
              <a:gd name="adj2" fmla="val -3112"/>
              <a:gd name="adj3" fmla="val 89250"/>
              <a:gd name="adj4" fmla="val -5636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Выдаем шарик!</a:t>
            </a:r>
            <a:endParaRPr lang="ru-RU" sz="1400" b="1" dirty="0"/>
          </a:p>
        </p:txBody>
      </p:sp>
      <p:sp>
        <p:nvSpPr>
          <p:cNvPr id="16" name="Выноска 1 15"/>
          <p:cNvSpPr/>
          <p:nvPr/>
        </p:nvSpPr>
        <p:spPr>
          <a:xfrm>
            <a:off x="4885987" y="4231811"/>
            <a:ext cx="3887924" cy="731345"/>
          </a:xfrm>
          <a:prstGeom prst="borderCallout1">
            <a:avLst>
              <a:gd name="adj1" fmla="val 22068"/>
              <a:gd name="adj2" fmla="val -3112"/>
              <a:gd name="adj3" fmla="val 31053"/>
              <a:gd name="adj4" fmla="val -1981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шарик был последним, автомат переходит в состояние</a:t>
            </a:r>
            <a:r>
              <a:rPr lang="en-US" sz="1400" dirty="0"/>
              <a:t> </a:t>
            </a:r>
            <a:r>
              <a:rPr lang="en-US" sz="1400" b="1" dirty="0" err="1"/>
              <a:t>SoldOut</a:t>
            </a:r>
            <a:r>
              <a:rPr lang="ru-RU" sz="1400" dirty="0"/>
              <a:t>, а если нет, возвращается в состояние </a:t>
            </a:r>
            <a:r>
              <a:rPr lang="en-US" sz="1400" b="1" dirty="0" err="1"/>
              <a:t>NoQuarter</a:t>
            </a:r>
            <a:r>
              <a:rPr lang="en-US" sz="1400" dirty="0"/>
              <a:t>.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21488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11" grpId="0" animBg="1"/>
      <p:bldP spid="9" grpId="0" animBg="1"/>
      <p:bldP spid="7" grpId="0" animBg="1"/>
      <p:bldP spid="3" grpId="0" animBg="1"/>
      <p:bldP spid="4" grpId="0" animBg="1"/>
      <p:bldP spid="8" grpId="0" animBg="1"/>
      <p:bldP spid="10" grpId="0" animBg="1"/>
      <p:bldP spid="12" grpId="0" animBg="1"/>
      <p:bldP spid="14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Приложение – автомат по продаже жевательной резинки</a:t>
            </a:r>
          </a:p>
        </p:txBody>
      </p:sp>
      <p:pic>
        <p:nvPicPr>
          <p:cNvPr id="1026" name="Picture 2" descr="http://obtorg.ru/images/pishevoe-vending/avtomat-roun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556792"/>
            <a:ext cx="3679478" cy="490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681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395534" y="4665065"/>
            <a:ext cx="3960441" cy="42011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45716" y="3873911"/>
            <a:ext cx="5350420" cy="34717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11561" y="287700"/>
            <a:ext cx="3024336" cy="26098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38200" y="3016325"/>
            <a:ext cx="6942112" cy="33415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2132856"/>
            <a:ext cx="7119186" cy="36004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4560" y="277951"/>
            <a:ext cx="76866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CSoldOutState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CSoldOutState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insert a quarter, the machine is sold out\n"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eject, you haven't inserted a quarter yet\n"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 but there's no gumballs\n"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"No gumball dispensed\n"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"sold out"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6804248" y="1196752"/>
            <a:ext cx="2016224" cy="689705"/>
          </a:xfrm>
          <a:prstGeom prst="borderCallout1">
            <a:avLst>
              <a:gd name="adj1" fmla="val 66443"/>
              <a:gd name="adj2" fmla="val -181"/>
              <a:gd name="adj3" fmla="val 140265"/>
              <a:gd name="adj4" fmla="val -4315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все шарики распроданы, автомат отклоняет монетку</a:t>
            </a:r>
            <a:endParaRPr lang="ru-RU" sz="1400" b="1" dirty="0"/>
          </a:p>
        </p:txBody>
      </p:sp>
      <p:sp>
        <p:nvSpPr>
          <p:cNvPr id="6" name="Выноска 1 5"/>
          <p:cNvSpPr/>
          <p:nvPr/>
        </p:nvSpPr>
        <p:spPr>
          <a:xfrm>
            <a:off x="5004048" y="2549589"/>
            <a:ext cx="4032448" cy="379413"/>
          </a:xfrm>
          <a:prstGeom prst="borderCallout1">
            <a:avLst>
              <a:gd name="adj1" fmla="val 62235"/>
              <a:gd name="adj2" fmla="val 1297"/>
              <a:gd name="adj3" fmla="val 138305"/>
              <a:gd name="adj4" fmla="val -2635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шарики кончились, возврат невозможен, т.к. автомат не принимает монетки в этом состоянии</a:t>
            </a:r>
            <a:endParaRPr lang="ru-RU" sz="1400" b="1" dirty="0"/>
          </a:p>
        </p:txBody>
      </p:sp>
      <p:sp>
        <p:nvSpPr>
          <p:cNvPr id="8" name="Выноска 1 7"/>
          <p:cNvSpPr/>
          <p:nvPr/>
        </p:nvSpPr>
        <p:spPr>
          <a:xfrm>
            <a:off x="4572000" y="189365"/>
            <a:ext cx="3312368" cy="457649"/>
          </a:xfrm>
          <a:prstGeom prst="borderCallout1">
            <a:avLst>
              <a:gd name="adj1" fmla="val 22068"/>
              <a:gd name="adj2" fmla="val -3112"/>
              <a:gd name="adj3" fmla="val 37332"/>
              <a:gd name="adj4" fmla="val -3076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Состояние «</a:t>
            </a:r>
            <a:r>
              <a:rPr lang="ru-RU" sz="1400" b="1" dirty="0"/>
              <a:t>Все шарики распроданы</a:t>
            </a:r>
            <a:r>
              <a:rPr lang="ru-RU" sz="1400" dirty="0"/>
              <a:t>»</a:t>
            </a:r>
            <a:endParaRPr lang="ru-RU" sz="1400" b="1" dirty="0"/>
          </a:p>
        </p:txBody>
      </p:sp>
      <p:sp>
        <p:nvSpPr>
          <p:cNvPr id="10" name="Выноска 1 9"/>
          <p:cNvSpPr/>
          <p:nvPr/>
        </p:nvSpPr>
        <p:spPr>
          <a:xfrm>
            <a:off x="6227292" y="3745738"/>
            <a:ext cx="2809204" cy="475350"/>
          </a:xfrm>
          <a:prstGeom prst="borderCallout1">
            <a:avLst>
              <a:gd name="adj1" fmla="val 22068"/>
              <a:gd name="adj2" fmla="val -3112"/>
              <a:gd name="adj3" fmla="val 38467"/>
              <a:gd name="adj4" fmla="val -2687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Выдача невозможна – в автомате нет шариков</a:t>
            </a:r>
            <a:endParaRPr lang="ru-RU" sz="1400" b="1" dirty="0"/>
          </a:p>
        </p:txBody>
      </p:sp>
      <p:sp>
        <p:nvSpPr>
          <p:cNvPr id="12" name="Выноска 1 11"/>
          <p:cNvSpPr/>
          <p:nvPr/>
        </p:nvSpPr>
        <p:spPr>
          <a:xfrm>
            <a:off x="4932300" y="4665065"/>
            <a:ext cx="2952068" cy="420119"/>
          </a:xfrm>
          <a:prstGeom prst="borderCallout1">
            <a:avLst>
              <a:gd name="adj1" fmla="val 22068"/>
              <a:gd name="adj2" fmla="val -3112"/>
              <a:gd name="adj3" fmla="val 22347"/>
              <a:gd name="adj4" fmla="val -227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Ситуация, невозможная при корректной работе автомата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41487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7" grpId="0" animBg="1"/>
      <p:bldP spid="5" grpId="0" animBg="1"/>
      <p:bldP spid="3" grpId="0" animBg="1"/>
      <p:bldP spid="4" grpId="0" animBg="1"/>
      <p:bldP spid="6" grpId="0" animBg="1"/>
      <p:bldP spid="8" grpId="0" animBg="1"/>
      <p:bldP spid="10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3747908" y="6464299"/>
            <a:ext cx="1649592" cy="24130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03536" y="4401370"/>
            <a:ext cx="2224248" cy="40590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95536" y="2848544"/>
            <a:ext cx="2880320" cy="40590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79512" y="3625920"/>
            <a:ext cx="4680520" cy="40590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39552" y="2033463"/>
            <a:ext cx="4536504" cy="40590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1457399"/>
            <a:ext cx="1763588" cy="21900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620688"/>
            <a:ext cx="3312368" cy="79208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195736" y="58317"/>
            <a:ext cx="2268252" cy="27433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1"/>
            <a:ext cx="8964488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CSoldState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CSoldOutState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m_soldOutState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CNoQuarterState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m_noQuarterState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CHasQuarterState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m_hasQuarterState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m_soldOutState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m_noQuarterState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m_hasQuarterState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m_soldOutState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0)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m_noQuarterState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}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-&gt;Dispense();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endParaRPr lang="ru-RU" sz="13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boost::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R"(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Mighty Gumball, Inc.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C++-enabled Standing Gumball Model #2016 (with state)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Inventory: %1% gumball%2%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Machine is %3%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1 ?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4463988" y="809327"/>
            <a:ext cx="3276364" cy="648072"/>
          </a:xfrm>
          <a:prstGeom prst="borderCallout1">
            <a:avLst>
              <a:gd name="adj1" fmla="val 22068"/>
              <a:gd name="adj2" fmla="val -3112"/>
              <a:gd name="adj3" fmla="val 41251"/>
              <a:gd name="adj4" fmla="val -318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Каждое возможное состояние автомата хранится в отдельном экземпляре</a:t>
            </a:r>
          </a:p>
        </p:txBody>
      </p:sp>
      <p:sp>
        <p:nvSpPr>
          <p:cNvPr id="6" name="Выноска 1 5"/>
          <p:cNvSpPr/>
          <p:nvPr/>
        </p:nvSpPr>
        <p:spPr>
          <a:xfrm>
            <a:off x="4211960" y="1514848"/>
            <a:ext cx="3816424" cy="432048"/>
          </a:xfrm>
          <a:prstGeom prst="borderCallout1">
            <a:avLst>
              <a:gd name="adj1" fmla="val 22068"/>
              <a:gd name="adj2" fmla="val -3112"/>
              <a:gd name="adj3" fmla="val 22635"/>
              <a:gd name="adj4" fmla="val -6202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Указатель на текущее состояние автомата</a:t>
            </a:r>
          </a:p>
        </p:txBody>
      </p:sp>
      <p:sp>
        <p:nvSpPr>
          <p:cNvPr id="8" name="Выноска 1 7"/>
          <p:cNvSpPr/>
          <p:nvPr/>
        </p:nvSpPr>
        <p:spPr>
          <a:xfrm>
            <a:off x="4860032" y="58316"/>
            <a:ext cx="4104456" cy="693561"/>
          </a:xfrm>
          <a:prstGeom prst="borderCallout1">
            <a:avLst>
              <a:gd name="adj1" fmla="val 25730"/>
              <a:gd name="adj2" fmla="val -946"/>
              <a:gd name="adj3" fmla="val 35983"/>
              <a:gd name="adj4" fmla="val -1454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Приватное наследование позволяет скрыть методы </a:t>
            </a:r>
            <a:r>
              <a:rPr lang="en-US" sz="1400" dirty="0" err="1"/>
              <a:t>IGumbalMachine</a:t>
            </a:r>
            <a:r>
              <a:rPr lang="ru-RU" sz="1400" dirty="0"/>
              <a:t> от клиента, оставив контекст доступным для классов-состояний</a:t>
            </a:r>
          </a:p>
        </p:txBody>
      </p:sp>
      <p:sp>
        <p:nvSpPr>
          <p:cNvPr id="10" name="Выноска 1 9"/>
          <p:cNvSpPr/>
          <p:nvPr/>
        </p:nvSpPr>
        <p:spPr>
          <a:xfrm>
            <a:off x="5580112" y="2160286"/>
            <a:ext cx="3384376" cy="836665"/>
          </a:xfrm>
          <a:prstGeom prst="borderCallout1">
            <a:avLst>
              <a:gd name="adj1" fmla="val 22068"/>
              <a:gd name="adj2" fmla="val -3112"/>
              <a:gd name="adj3" fmla="val -2784"/>
              <a:gd name="adj4" fmla="val -1748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Внутри класса </a:t>
            </a:r>
            <a:r>
              <a:rPr lang="en-US" sz="1400" dirty="0" err="1"/>
              <a:t>CGumbalMachine</a:t>
            </a:r>
            <a:r>
              <a:rPr lang="ru-RU" sz="1400" dirty="0"/>
              <a:t> доступно преобразование к </a:t>
            </a:r>
            <a:r>
              <a:rPr lang="en-US" sz="1400" dirty="0" err="1"/>
              <a:t>IGumbalMahine</a:t>
            </a:r>
            <a:r>
              <a:rPr lang="ru-RU" sz="1400" dirty="0"/>
              <a:t>, что позволяет передать ссылку на этот интерфейс конструкторам состояний</a:t>
            </a:r>
          </a:p>
        </p:txBody>
      </p:sp>
      <p:sp>
        <p:nvSpPr>
          <p:cNvPr id="12" name="Выноска 1 11"/>
          <p:cNvSpPr/>
          <p:nvPr/>
        </p:nvSpPr>
        <p:spPr>
          <a:xfrm>
            <a:off x="3599892" y="3032645"/>
            <a:ext cx="4932548" cy="540371"/>
          </a:xfrm>
          <a:prstGeom prst="borderCallout1">
            <a:avLst>
              <a:gd name="adj1" fmla="val 22068"/>
              <a:gd name="adj2" fmla="val -1052"/>
              <a:gd name="adj3" fmla="val -5134"/>
              <a:gd name="adj4" fmla="val -92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Переводим состояние в </a:t>
            </a:r>
            <a:r>
              <a:rPr lang="en-US" sz="1400" dirty="0" err="1"/>
              <a:t>NoQuarter</a:t>
            </a:r>
            <a:r>
              <a:rPr lang="ru-RU" sz="1400" dirty="0"/>
              <a:t>, либо оставляем в </a:t>
            </a:r>
            <a:r>
              <a:rPr lang="en-US" sz="1400" dirty="0" err="1"/>
              <a:t>SoldOut</a:t>
            </a:r>
            <a:r>
              <a:rPr lang="ru-RU" sz="1400" dirty="0"/>
              <a:t> в зависимости </a:t>
            </a:r>
            <a:r>
              <a:rPr lang="ru-RU" sz="1400" dirty="0" err="1"/>
              <a:t>отколичества</a:t>
            </a:r>
            <a:r>
              <a:rPr lang="ru-RU" sz="1400" dirty="0"/>
              <a:t> оставшихся шариков</a:t>
            </a:r>
          </a:p>
        </p:txBody>
      </p:sp>
      <p:sp>
        <p:nvSpPr>
          <p:cNvPr id="14" name="Выноска 1 13"/>
          <p:cNvSpPr/>
          <p:nvPr/>
        </p:nvSpPr>
        <p:spPr>
          <a:xfrm>
            <a:off x="5552380" y="3638922"/>
            <a:ext cx="2808820" cy="540371"/>
          </a:xfrm>
          <a:prstGeom prst="borderCallout1">
            <a:avLst>
              <a:gd name="adj1" fmla="val 22068"/>
              <a:gd name="adj2" fmla="val -1052"/>
              <a:gd name="adj3" fmla="val 34820"/>
              <a:gd name="adj4" fmla="val -2688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Делегируем обработку текущему экземпляру-состоянию</a:t>
            </a:r>
          </a:p>
        </p:txBody>
      </p:sp>
      <p:sp>
        <p:nvSpPr>
          <p:cNvPr id="16" name="Выноска 1 15"/>
          <p:cNvSpPr/>
          <p:nvPr/>
        </p:nvSpPr>
        <p:spPr>
          <a:xfrm>
            <a:off x="3311352" y="4334137"/>
            <a:ext cx="5653136" cy="751047"/>
          </a:xfrm>
          <a:prstGeom prst="borderCallout1">
            <a:avLst>
              <a:gd name="adj1" fmla="val 22068"/>
              <a:gd name="adj2" fmla="val -1052"/>
              <a:gd name="adj3" fmla="val 38202"/>
              <a:gd name="adj4" fmla="val -134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Выполняем обработку поворота ручки, с возможной последующей выдачей товара. При этом между вызовами </a:t>
            </a:r>
            <a:r>
              <a:rPr lang="en-US" sz="1400" dirty="0" err="1"/>
              <a:t>TurnCrank</a:t>
            </a:r>
            <a:r>
              <a:rPr lang="en-US" sz="1400" dirty="0"/>
              <a:t>()</a:t>
            </a:r>
            <a:r>
              <a:rPr lang="ru-RU" sz="1400" dirty="0"/>
              <a:t> и </a:t>
            </a:r>
            <a:r>
              <a:rPr lang="en-US" sz="1400" dirty="0"/>
              <a:t>Dispense()</a:t>
            </a:r>
            <a:r>
              <a:rPr lang="ru-RU" sz="1400" dirty="0"/>
              <a:t> может произойти смена текущего состояния автомата</a:t>
            </a:r>
          </a:p>
        </p:txBody>
      </p:sp>
      <p:sp>
        <p:nvSpPr>
          <p:cNvPr id="18" name="Выноска 1 17"/>
          <p:cNvSpPr/>
          <p:nvPr/>
        </p:nvSpPr>
        <p:spPr>
          <a:xfrm>
            <a:off x="5556820" y="5388858"/>
            <a:ext cx="3456892" cy="751047"/>
          </a:xfrm>
          <a:prstGeom prst="borderCallout1">
            <a:avLst>
              <a:gd name="adj1" fmla="val 69415"/>
              <a:gd name="adj2" fmla="val 785"/>
              <a:gd name="adj3" fmla="val 144733"/>
              <a:gd name="adj4" fmla="val -233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Формирование строкового представления состояния автомата также делегируется текущему состоянию</a:t>
            </a:r>
          </a:p>
        </p:txBody>
      </p:sp>
    </p:spTree>
    <p:extLst>
      <p:ext uri="{BB962C8B-B14F-4D97-AF65-F5344CB8AC3E}">
        <p14:creationId xmlns:p14="http://schemas.microsoft.com/office/powerpoint/2010/main" val="311914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11" grpId="0" animBg="1"/>
      <p:bldP spid="13" grpId="0" animBg="1"/>
      <p:bldP spid="9" grpId="0" animBg="1"/>
      <p:bldP spid="5" grpId="0" animBg="1"/>
      <p:bldP spid="3" grpId="0" animBg="1"/>
      <p:bldP spid="7" grpId="0" animBg="1"/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39552" y="4845451"/>
            <a:ext cx="6048672" cy="1247845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088740"/>
            <a:ext cx="3491880" cy="342038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0"/>
            <a:ext cx="842493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GetBallCount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SetSoldOutState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m_soldOutState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SetSoldState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ReleaseBall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0)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 gumball comes rolling out the slot...\n"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--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Выноска 1 3"/>
          <p:cNvSpPr/>
          <p:nvPr/>
        </p:nvSpPr>
        <p:spPr>
          <a:xfrm>
            <a:off x="4307768" y="1088740"/>
            <a:ext cx="4194720" cy="1019460"/>
          </a:xfrm>
          <a:prstGeom prst="borderCallout1">
            <a:avLst>
              <a:gd name="adj1" fmla="val 22068"/>
              <a:gd name="adj2" fmla="val -1052"/>
              <a:gd name="adj3" fmla="val 38202"/>
              <a:gd name="adj4" fmla="val -134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Смена текущего состояния автомата. Несмотря на то, что методы объявлены приватными, они классам состояний доступны через интерфейс </a:t>
            </a:r>
            <a:r>
              <a:rPr lang="en-US" sz="1400" dirty="0" err="1"/>
              <a:t>IGumballMachine</a:t>
            </a:r>
            <a:r>
              <a:rPr lang="ru-RU" sz="1400" dirty="0"/>
              <a:t>, где были объявлены публичными</a:t>
            </a:r>
          </a:p>
        </p:txBody>
      </p:sp>
      <p:sp>
        <p:nvSpPr>
          <p:cNvPr id="9" name="Выноска 1 8"/>
          <p:cNvSpPr/>
          <p:nvPr/>
        </p:nvSpPr>
        <p:spPr>
          <a:xfrm>
            <a:off x="5724128" y="6238242"/>
            <a:ext cx="3168352" cy="365714"/>
          </a:xfrm>
          <a:prstGeom prst="borderCallout1">
            <a:avLst>
              <a:gd name="adj1" fmla="val 22068"/>
              <a:gd name="adj2" fmla="val -1052"/>
              <a:gd name="adj3" fmla="val -69450"/>
              <a:gd name="adj4" fmla="val -2903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Выкатываем шарик</a:t>
            </a:r>
            <a:r>
              <a:rPr lang="en-US" sz="1400" dirty="0"/>
              <a:t> (</a:t>
            </a:r>
            <a:r>
              <a:rPr lang="ru-RU" sz="1400" dirty="0"/>
              <a:t>при ее наличии)</a:t>
            </a:r>
          </a:p>
        </p:txBody>
      </p:sp>
    </p:spTree>
    <p:extLst>
      <p:ext uri="{BB962C8B-B14F-4D97-AF65-F5344CB8AC3E}">
        <p14:creationId xmlns:p14="http://schemas.microsoft.com/office/powerpoint/2010/main" val="234554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4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«Состояние»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Управляет изменением поведения объекта при изменении его внутреннего состояния</a:t>
            </a:r>
          </a:p>
          <a:p>
            <a:r>
              <a:rPr lang="ru-RU" dirty="0"/>
              <a:t>Внешне выглядит так, словно объект меняет свой класс</a:t>
            </a:r>
          </a:p>
        </p:txBody>
      </p:sp>
    </p:spTree>
    <p:extLst>
      <p:ext uri="{BB962C8B-B14F-4D97-AF65-F5344CB8AC3E}">
        <p14:creationId xmlns:p14="http://schemas.microsoft.com/office/powerpoint/2010/main" val="506726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1742618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Контекст хранит ссылку на объект текущий объект состояния и делегирует ему часть работы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58408" y="1791060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Общий интерфейс всех конкретных состояний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7664" y="5780782"/>
            <a:ext cx="66967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Конкретные состояния реализуют поведение, связанное с определенным состоянием контекста.</a:t>
            </a:r>
          </a:p>
          <a:p>
            <a:r>
              <a:rPr lang="ru-RU" sz="1600" dirty="0"/>
              <a:t>Состояние может иметь ссылку на контекст для получения информации и смены текущего состояния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80" y="2729620"/>
            <a:ext cx="7510440" cy="290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0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Применимость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Есть класс, чьё поведение сильно меняется от внутреннего состояния</a:t>
            </a:r>
          </a:p>
          <a:p>
            <a:pPr lvl="1"/>
            <a:r>
              <a:rPr lang="ru-RU" dirty="0"/>
              <a:t>Состояний много, их код часто меняется</a:t>
            </a:r>
          </a:p>
        </p:txBody>
      </p:sp>
    </p:spTree>
    <p:extLst>
      <p:ext uri="{BB962C8B-B14F-4D97-AF65-F5344CB8AC3E}">
        <p14:creationId xmlns:p14="http://schemas.microsoft.com/office/powerpoint/2010/main" val="3456557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Применимость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класса содержит множество больших, похожих друг на друга условных операторов</a:t>
            </a:r>
          </a:p>
          <a:p>
            <a:pPr lvl="1"/>
            <a:r>
              <a:rPr lang="ru-RU" dirty="0"/>
              <a:t>В зависимости от содержимого полей класса они выбирают поведение</a:t>
            </a:r>
          </a:p>
        </p:txBody>
      </p:sp>
    </p:spTree>
    <p:extLst>
      <p:ext uri="{BB962C8B-B14F-4D97-AF65-F5344CB8AC3E}">
        <p14:creationId xmlns:p14="http://schemas.microsoft.com/office/powerpoint/2010/main" val="2821486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Кто выбирает следующее состояние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Классы конкретных состояний</a:t>
            </a:r>
          </a:p>
          <a:p>
            <a:pPr lvl="1"/>
            <a:r>
              <a:rPr lang="ru-RU" dirty="0"/>
              <a:t>Переходы имеют динамическую природу</a:t>
            </a:r>
          </a:p>
          <a:p>
            <a:pPr lvl="2"/>
            <a:r>
              <a:rPr lang="ru-RU" dirty="0"/>
              <a:t>Минусы – могут появиться зависимости между классами состояний</a:t>
            </a:r>
          </a:p>
          <a:p>
            <a:r>
              <a:rPr lang="ru-RU" dirty="0"/>
              <a:t>Класс контекста</a:t>
            </a:r>
          </a:p>
          <a:p>
            <a:pPr lvl="1"/>
            <a:r>
              <a:rPr lang="ru-RU" dirty="0"/>
              <a:t>Переходы статичны</a:t>
            </a:r>
          </a:p>
          <a:p>
            <a:r>
              <a:rPr lang="ru-RU" dirty="0"/>
              <a:t>От решения зависит какие классы будут закрыты для изменений – классы контекста или состояний</a:t>
            </a:r>
          </a:p>
        </p:txBody>
      </p:sp>
    </p:spTree>
    <p:extLst>
      <p:ext uri="{BB962C8B-B14F-4D97-AF65-F5344CB8AC3E}">
        <p14:creationId xmlns:p14="http://schemas.microsoft.com/office/powerpoint/2010/main" val="7401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Взаимодействует ли клиент с состояниями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Нет, все запросы к состояниям поступают из контекста</a:t>
            </a:r>
          </a:p>
          <a:p>
            <a:pPr lvl="1"/>
            <a:r>
              <a:rPr lang="ru-RU" dirty="0"/>
              <a:t>Контекст сам управляет своим состоянием</a:t>
            </a:r>
          </a:p>
          <a:p>
            <a:r>
              <a:rPr lang="ru-RU" dirty="0"/>
              <a:t>Попытки изменить состояние контекста без его участия обычно нежелательны</a:t>
            </a:r>
          </a:p>
        </p:txBody>
      </p:sp>
    </p:spTree>
    <p:extLst>
      <p:ext uri="{BB962C8B-B14F-4D97-AF65-F5344CB8AC3E}">
        <p14:creationId xmlns:p14="http://schemas.microsoft.com/office/powerpoint/2010/main" val="167094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Совместное использование состояний разными контекстами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Часто встречается</a:t>
            </a:r>
          </a:p>
          <a:p>
            <a:r>
              <a:rPr lang="ru-RU" dirty="0"/>
              <a:t>Объекты состояний не должны обладать внутренним состоянием</a:t>
            </a:r>
          </a:p>
        </p:txBody>
      </p:sp>
    </p:spTree>
    <p:extLst>
      <p:ext uri="{BB962C8B-B14F-4D97-AF65-F5344CB8AC3E}">
        <p14:creationId xmlns:p14="http://schemas.microsoft.com/office/powerpoint/2010/main" val="165462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состояний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689151"/>
            <a:ext cx="7723141" cy="476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17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Паттерн локализует зависящее от состояния поведение и делит его на части, соответствующие состояниям</a:t>
            </a:r>
          </a:p>
          <a:p>
            <a:r>
              <a:rPr lang="ru-RU" dirty="0"/>
              <a:t>Делает явными переходы между состояниями</a:t>
            </a:r>
          </a:p>
          <a:p>
            <a:r>
              <a:rPr lang="ru-RU" dirty="0"/>
              <a:t>Объекты состояния можно разделять между разными контекстами</a:t>
            </a:r>
          </a:p>
        </p:txBody>
      </p:sp>
    </p:spTree>
    <p:extLst>
      <p:ext uri="{BB962C8B-B14F-4D97-AF65-F5344CB8AC3E}">
        <p14:creationId xmlns:p14="http://schemas.microsoft.com/office/powerpoint/2010/main" val="91143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паттерна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Увеличение количества классов</a:t>
            </a:r>
          </a:p>
          <a:p>
            <a:r>
              <a:rPr lang="ru-RU" dirty="0"/>
              <a:t>В простых случаях паттерн «состояние» усложняет архитектуру</a:t>
            </a:r>
          </a:p>
        </p:txBody>
      </p:sp>
    </p:spTree>
    <p:extLst>
      <p:ext uri="{BB962C8B-B14F-4D97-AF65-F5344CB8AC3E}">
        <p14:creationId xmlns:p14="http://schemas.microsoft.com/office/powerpoint/2010/main" val="2157380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Создание и уничтожение объекта состояния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Создавать при необходимости и уничтожать сразу после использования</a:t>
            </a:r>
          </a:p>
          <a:p>
            <a:pPr lvl="1"/>
            <a:r>
              <a:rPr lang="ru-RU" dirty="0"/>
              <a:t>Заранее неизвестно, в какие состояния будет попадать система</a:t>
            </a:r>
          </a:p>
          <a:p>
            <a:pPr lvl="1"/>
            <a:r>
              <a:rPr lang="ru-RU" dirty="0"/>
              <a:t>Состояние изменяется редко</a:t>
            </a:r>
          </a:p>
          <a:p>
            <a:r>
              <a:rPr lang="ru-RU" dirty="0"/>
              <a:t>Создавать заранее и навсегда</a:t>
            </a:r>
          </a:p>
          <a:p>
            <a:pPr lvl="1"/>
            <a:r>
              <a:rPr lang="ru-RU" dirty="0"/>
              <a:t>Время на создание объектов затрачивается один раз</a:t>
            </a:r>
          </a:p>
          <a:p>
            <a:pPr lvl="1"/>
            <a:r>
              <a:rPr lang="ru-RU" dirty="0"/>
              <a:t>В контексте хранятся ссылки на все состояния, в которые система может попасть</a:t>
            </a:r>
          </a:p>
        </p:txBody>
      </p:sp>
    </p:spTree>
    <p:extLst>
      <p:ext uri="{BB962C8B-B14F-4D97-AF65-F5344CB8AC3E}">
        <p14:creationId xmlns:p14="http://schemas.microsoft.com/office/powerpoint/2010/main" val="298678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использования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Управляемые компьютером персонажи игры могут пребывать в одном из состояний</a:t>
            </a:r>
          </a:p>
          <a:p>
            <a:pPr lvl="1"/>
            <a:r>
              <a:rPr lang="ru-RU" dirty="0"/>
              <a:t>Патрулирование территории, преследование врага, ожидание, движение к указанной точке</a:t>
            </a:r>
          </a:p>
        </p:txBody>
      </p:sp>
    </p:spTree>
    <p:extLst>
      <p:ext uri="{BB962C8B-B14F-4D97-AF65-F5344CB8AC3E}">
        <p14:creationId xmlns:p14="http://schemas.microsoft.com/office/powerpoint/2010/main" val="3884064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Выделить класс, играющий роль контекста</a:t>
            </a:r>
          </a:p>
          <a:p>
            <a:r>
              <a:rPr lang="ru-RU" dirty="0"/>
              <a:t>Создать общий интерфейс состояний</a:t>
            </a:r>
          </a:p>
          <a:p>
            <a:pPr lvl="1"/>
            <a:r>
              <a:rPr lang="ru-RU" dirty="0"/>
              <a:t>Нужно переносить только то поведение контекста, которое зависит от состояний</a:t>
            </a:r>
          </a:p>
          <a:p>
            <a:r>
              <a:rPr lang="ru-RU" dirty="0"/>
              <a:t>Для каждого состояния создать класс, реализующий состояние</a:t>
            </a:r>
          </a:p>
          <a:p>
            <a:r>
              <a:rPr lang="ru-RU" dirty="0"/>
              <a:t>Создать в контексте поле для хранения объектов-состояний</a:t>
            </a:r>
          </a:p>
          <a:p>
            <a:r>
              <a:rPr lang="ru-RU" dirty="0"/>
              <a:t>Зависимый от состояния код в контексте заменить на вызовы методов объекта состояния</a:t>
            </a:r>
          </a:p>
        </p:txBody>
      </p:sp>
    </p:spTree>
    <p:extLst>
      <p:ext uri="{BB962C8B-B14F-4D97-AF65-F5344CB8AC3E}">
        <p14:creationId xmlns:p14="http://schemas.microsoft.com/office/powerpoint/2010/main" val="286200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6C5D119E-DFF0-4E27-9F89-1E807591F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B492FA12-D490-4E05-BC23-910B7B50A2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99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64904"/>
            <a:ext cx="8231816" cy="259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8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323528" y="4385577"/>
            <a:ext cx="2232248" cy="69960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23528" y="6371141"/>
            <a:ext cx="4032448" cy="19581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6093296"/>
            <a:ext cx="4032448" cy="282104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2260601"/>
            <a:ext cx="3672408" cy="160044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595021"/>
            <a:ext cx="78123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CGumballMachine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 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Жвачка закончилась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Нет монетки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Есть монетка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    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Жвачка выдана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Refill(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Количество шариков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автомата для продажи жевательной резинки</a:t>
            </a:r>
          </a:p>
        </p:txBody>
      </p:sp>
      <p:sp>
        <p:nvSpPr>
          <p:cNvPr id="7" name="Выноска 1 6"/>
          <p:cNvSpPr/>
          <p:nvPr/>
        </p:nvSpPr>
        <p:spPr>
          <a:xfrm>
            <a:off x="4470195" y="1982756"/>
            <a:ext cx="3449669" cy="555690"/>
          </a:xfrm>
          <a:prstGeom prst="borderCallout1">
            <a:avLst>
              <a:gd name="adj1" fmla="val 23379"/>
              <a:gd name="adj2" fmla="val -4124"/>
              <a:gd name="adj3" fmla="val 107191"/>
              <a:gd name="adj4" fmla="val -2458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Четыре состояния автомата соответствуют состояниям на диаграмме</a:t>
            </a:r>
          </a:p>
        </p:txBody>
      </p:sp>
      <p:sp>
        <p:nvSpPr>
          <p:cNvPr id="12" name="Выноска 1 11"/>
          <p:cNvSpPr/>
          <p:nvPr/>
        </p:nvSpPr>
        <p:spPr>
          <a:xfrm>
            <a:off x="5229739" y="5599427"/>
            <a:ext cx="3449669" cy="555690"/>
          </a:xfrm>
          <a:prstGeom prst="borderCallout1">
            <a:avLst>
              <a:gd name="adj1" fmla="val 23379"/>
              <a:gd name="adj2" fmla="val -4124"/>
              <a:gd name="adj3" fmla="val 107191"/>
              <a:gd name="adj4" fmla="val -2458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Количество шариков в автомате</a:t>
            </a:r>
          </a:p>
        </p:txBody>
      </p:sp>
      <p:sp>
        <p:nvSpPr>
          <p:cNvPr id="15" name="Выноска 1 14"/>
          <p:cNvSpPr/>
          <p:nvPr/>
        </p:nvSpPr>
        <p:spPr>
          <a:xfrm>
            <a:off x="5213095" y="6265007"/>
            <a:ext cx="3449669" cy="555690"/>
          </a:xfrm>
          <a:prstGeom prst="borderCallout1">
            <a:avLst>
              <a:gd name="adj1" fmla="val 23379"/>
              <a:gd name="adj2" fmla="val -4124"/>
              <a:gd name="adj3" fmla="val 43199"/>
              <a:gd name="adj4" fmla="val -29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Текущее состояние автомата. Изначально – шарики распроданы</a:t>
            </a:r>
          </a:p>
        </p:txBody>
      </p:sp>
      <p:sp>
        <p:nvSpPr>
          <p:cNvPr id="17" name="Выноска 1 16"/>
          <p:cNvSpPr/>
          <p:nvPr/>
        </p:nvSpPr>
        <p:spPr>
          <a:xfrm>
            <a:off x="3512985" y="4123881"/>
            <a:ext cx="2715199" cy="555690"/>
          </a:xfrm>
          <a:prstGeom prst="borderCallout1">
            <a:avLst>
              <a:gd name="adj1" fmla="val 23379"/>
              <a:gd name="adj2" fmla="val -4124"/>
              <a:gd name="adj3" fmla="val 82508"/>
              <a:gd name="adj4" fmla="val -29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Действия, которые покупатель может выполнить над автоматом</a:t>
            </a:r>
          </a:p>
        </p:txBody>
      </p:sp>
    </p:spTree>
    <p:extLst>
      <p:ext uri="{BB962C8B-B14F-4D97-AF65-F5344CB8AC3E}">
        <p14:creationId xmlns:p14="http://schemas.microsoft.com/office/powerpoint/2010/main" val="172419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1" grpId="0" animBg="1"/>
      <p:bldP spid="6" grpId="0" animBg="1"/>
      <p:bldP spid="7" grpId="0" animBg="1"/>
      <p:bldP spid="12" grpId="0" animBg="1"/>
      <p:bldP spid="15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57199" y="5663520"/>
            <a:ext cx="6707089" cy="50275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57199" y="5014483"/>
            <a:ext cx="5191117" cy="50275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57200" y="4175685"/>
            <a:ext cx="4402832" cy="69274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72008" y="3525140"/>
            <a:ext cx="7119186" cy="49094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563066"/>
            <a:ext cx="5760640" cy="71380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Инициализация автомата и вставка  монетки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497" y="1563066"/>
            <a:ext cx="756569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0 ?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insert a quarter, the machine is sold out\n"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inserted a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insert another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"Please wait, we're already giving you a gumball\n"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/>
          </a:p>
        </p:txBody>
      </p:sp>
      <p:sp>
        <p:nvSpPr>
          <p:cNvPr id="5" name="Выноска 1 4"/>
          <p:cNvSpPr/>
          <p:nvPr/>
        </p:nvSpPr>
        <p:spPr>
          <a:xfrm>
            <a:off x="6084168" y="1509444"/>
            <a:ext cx="3028947" cy="1487508"/>
          </a:xfrm>
          <a:prstGeom prst="borderCallout1">
            <a:avLst>
              <a:gd name="adj1" fmla="val 80224"/>
              <a:gd name="adj2" fmla="val -553"/>
              <a:gd name="adj3" fmla="val 53556"/>
              <a:gd name="adj4" fmla="val -4166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Конструктор получает исходное количество шариков. Если оно отлично от нуля, автомат переходит в состояние </a:t>
            </a:r>
            <a:r>
              <a:rPr lang="en-US" sz="1400" b="1" dirty="0" err="1"/>
              <a:t>NoQuarter</a:t>
            </a:r>
            <a:r>
              <a:rPr lang="ru-RU" sz="1400" dirty="0"/>
              <a:t>, ожидая, что в него бросят монетку. Иначе автомат остается в состоянии </a:t>
            </a:r>
            <a:r>
              <a:rPr lang="en-US" sz="1400" b="1" dirty="0" err="1"/>
              <a:t>SoldOut</a:t>
            </a:r>
            <a:endParaRPr lang="ru-RU" sz="1400" b="1" dirty="0"/>
          </a:p>
        </p:txBody>
      </p:sp>
      <p:sp>
        <p:nvSpPr>
          <p:cNvPr id="7" name="Выноска 1 6"/>
          <p:cNvSpPr/>
          <p:nvPr/>
        </p:nvSpPr>
        <p:spPr>
          <a:xfrm>
            <a:off x="3275856" y="2561137"/>
            <a:ext cx="1942877" cy="689705"/>
          </a:xfrm>
          <a:prstGeom prst="borderCallout1">
            <a:avLst>
              <a:gd name="adj1" fmla="val 90381"/>
              <a:gd name="adj2" fmla="val 101138"/>
              <a:gd name="adj3" fmla="val 145789"/>
              <a:gd name="adj4" fmla="val 13006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все шарики распроданы, автомат отклоняет монетку</a:t>
            </a:r>
            <a:endParaRPr lang="ru-RU" sz="1400" b="1" dirty="0"/>
          </a:p>
        </p:txBody>
      </p:sp>
      <p:sp>
        <p:nvSpPr>
          <p:cNvPr id="9" name="Выноска 1 8"/>
          <p:cNvSpPr/>
          <p:nvPr/>
        </p:nvSpPr>
        <p:spPr>
          <a:xfrm>
            <a:off x="5648317" y="4189240"/>
            <a:ext cx="2374580" cy="679194"/>
          </a:xfrm>
          <a:prstGeom prst="borderCallout1">
            <a:avLst>
              <a:gd name="adj1" fmla="val 22068"/>
              <a:gd name="adj2" fmla="val -3112"/>
              <a:gd name="adj3" fmla="val 28055"/>
              <a:gd name="adj4" fmla="val -3826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нет монетки, автомат принимает ее и переходит в состояние </a:t>
            </a:r>
            <a:r>
              <a:rPr lang="en-US" sz="1400" b="1" dirty="0" err="1"/>
              <a:t>HasQuarter</a:t>
            </a:r>
            <a:endParaRPr lang="ru-RU" sz="1400" b="1" dirty="0"/>
          </a:p>
        </p:txBody>
      </p:sp>
      <p:sp>
        <p:nvSpPr>
          <p:cNvPr id="11" name="Выноска 1 10"/>
          <p:cNvSpPr/>
          <p:nvPr/>
        </p:nvSpPr>
        <p:spPr>
          <a:xfrm>
            <a:off x="6516216" y="4920841"/>
            <a:ext cx="2374580" cy="679194"/>
          </a:xfrm>
          <a:prstGeom prst="borderCallout1">
            <a:avLst>
              <a:gd name="adj1" fmla="val 22068"/>
              <a:gd name="adj2" fmla="val -3112"/>
              <a:gd name="adj3" fmla="val 28055"/>
              <a:gd name="adj4" fmla="val -3826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 автомате уже есть монетка, сообщаем об этом покупателю</a:t>
            </a:r>
            <a:endParaRPr lang="ru-RU" sz="1400" b="1" dirty="0"/>
          </a:p>
        </p:txBody>
      </p:sp>
      <p:sp>
        <p:nvSpPr>
          <p:cNvPr id="13" name="Выноска 1 12"/>
          <p:cNvSpPr/>
          <p:nvPr/>
        </p:nvSpPr>
        <p:spPr>
          <a:xfrm>
            <a:off x="4465845" y="6264134"/>
            <a:ext cx="3922580" cy="528189"/>
          </a:xfrm>
          <a:prstGeom prst="borderCallout1">
            <a:avLst>
              <a:gd name="adj1" fmla="val 22068"/>
              <a:gd name="adj2" fmla="val -3112"/>
              <a:gd name="adj3" fmla="val -24068"/>
              <a:gd name="adj4" fmla="val -258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Шарик был куплен, надо подождать завершения операции, прежде чем бросать другую монетку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95361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8" grpId="0" animBg="1"/>
      <p:bldP spid="6" grpId="0" animBg="1"/>
      <p:bldP spid="4" grpId="0" animBg="1"/>
      <p:bldP spid="5" grpId="0" animBg="1"/>
      <p:bldP spid="7" grpId="0" animBg="1"/>
      <p:bldP spid="9" grpId="0" animBg="1"/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457200" y="4838294"/>
            <a:ext cx="7211144" cy="50275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57200" y="4259233"/>
            <a:ext cx="5554960" cy="393903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57200" y="3580676"/>
            <a:ext cx="4978895" cy="50275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57201" y="2708920"/>
            <a:ext cx="3682752" cy="68659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Если покупатель решил вернуть монетку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1844824"/>
            <a:ext cx="766834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"Quarter returned\n"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haven't inserted a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"Sorry you already turned the crank\n"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eject, you haven't inserted a quarter yet\n"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Выноска 1 4"/>
          <p:cNvSpPr/>
          <p:nvPr/>
        </p:nvSpPr>
        <p:spPr>
          <a:xfrm>
            <a:off x="4165038" y="2171711"/>
            <a:ext cx="3312368" cy="504056"/>
          </a:xfrm>
          <a:prstGeom prst="borderCallout1">
            <a:avLst>
              <a:gd name="adj1" fmla="val 22068"/>
              <a:gd name="adj2" fmla="val -3112"/>
              <a:gd name="adj3" fmla="val 134400"/>
              <a:gd name="adj4" fmla="val -2372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монетка есть, возвращаем ее и переходим в состояние </a:t>
            </a:r>
            <a:r>
              <a:rPr lang="en-US" sz="1400" b="1" dirty="0" err="1"/>
              <a:t>NoQuarter</a:t>
            </a:r>
            <a:endParaRPr lang="ru-RU" sz="1400" b="1" dirty="0"/>
          </a:p>
        </p:txBody>
      </p:sp>
      <p:sp>
        <p:nvSpPr>
          <p:cNvPr id="7" name="Выноска 1 6"/>
          <p:cNvSpPr/>
          <p:nvPr/>
        </p:nvSpPr>
        <p:spPr>
          <a:xfrm>
            <a:off x="5821222" y="3135272"/>
            <a:ext cx="2113384" cy="523873"/>
          </a:xfrm>
          <a:prstGeom prst="borderCallout1">
            <a:avLst>
              <a:gd name="adj1" fmla="val 22068"/>
              <a:gd name="adj2" fmla="val -3112"/>
              <a:gd name="adj3" fmla="val 100106"/>
              <a:gd name="adj4" fmla="val -311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Нельзя вернуть монетку, если она отсутствует</a:t>
            </a:r>
            <a:endParaRPr lang="ru-RU" sz="1400" b="1" dirty="0"/>
          </a:p>
        </p:txBody>
      </p:sp>
      <p:sp>
        <p:nvSpPr>
          <p:cNvPr id="9" name="Выноска 1 8"/>
          <p:cNvSpPr/>
          <p:nvPr/>
        </p:nvSpPr>
        <p:spPr>
          <a:xfrm>
            <a:off x="6469360" y="3933490"/>
            <a:ext cx="2473719" cy="523873"/>
          </a:xfrm>
          <a:prstGeom prst="borderCallout1">
            <a:avLst>
              <a:gd name="adj1" fmla="val 22068"/>
              <a:gd name="adj2" fmla="val -3112"/>
              <a:gd name="adj3" fmla="val 80712"/>
              <a:gd name="adj4" fmla="val -3057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Шарик уже куплен, возврат монетки невозможен</a:t>
            </a:r>
            <a:endParaRPr lang="ru-RU" sz="1400" b="1" dirty="0"/>
          </a:p>
        </p:txBody>
      </p:sp>
      <p:sp>
        <p:nvSpPr>
          <p:cNvPr id="11" name="Выноска 1 10"/>
          <p:cNvSpPr/>
          <p:nvPr/>
        </p:nvSpPr>
        <p:spPr>
          <a:xfrm>
            <a:off x="5724128" y="5778892"/>
            <a:ext cx="3312368" cy="741301"/>
          </a:xfrm>
          <a:prstGeom prst="borderCallout1">
            <a:avLst>
              <a:gd name="adj1" fmla="val 22068"/>
              <a:gd name="adj2" fmla="val -3112"/>
              <a:gd name="adj3" fmla="val -56787"/>
              <a:gd name="adj4" fmla="val -5137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шарики кончились, возврат невозможен, т.к. автомат не принимает монетки в этом состоянии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53605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6" grpId="0" animBg="1"/>
      <p:bldP spid="4" grpId="0" animBg="1"/>
      <p:bldP spid="5" grpId="0" animBg="1"/>
      <p:bldP spid="7" grpId="0" animBg="1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57200" y="2636912"/>
            <a:ext cx="5410944" cy="50405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57200" y="3289342"/>
            <a:ext cx="5410944" cy="50405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57200" y="3971548"/>
            <a:ext cx="3394720" cy="825604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14614"/>
            <a:ext cx="6491064" cy="65586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Если покупатель пытается дернуть за рычаг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4908" y="1772816"/>
            <a:ext cx="71493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 but there's no gumballs\n"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 but there's no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turned...\n"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Dispense();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"Turning twice doesn't get you another gumball\n"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/>
          </a:p>
        </p:txBody>
      </p:sp>
      <p:sp>
        <p:nvSpPr>
          <p:cNvPr id="5" name="Выноска 1 4"/>
          <p:cNvSpPr/>
          <p:nvPr/>
        </p:nvSpPr>
        <p:spPr>
          <a:xfrm>
            <a:off x="6147196" y="2055340"/>
            <a:ext cx="2088232" cy="504056"/>
          </a:xfrm>
          <a:prstGeom prst="borderCallout1">
            <a:avLst>
              <a:gd name="adj1" fmla="val 22068"/>
              <a:gd name="adj2" fmla="val -3112"/>
              <a:gd name="adj3" fmla="val 134400"/>
              <a:gd name="adj4" fmla="val -2372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Выдача невозможна – в автомате нет шариков</a:t>
            </a:r>
            <a:endParaRPr lang="ru-RU" sz="1400" b="1" dirty="0"/>
          </a:p>
        </p:txBody>
      </p:sp>
      <p:sp>
        <p:nvSpPr>
          <p:cNvPr id="7" name="Выноска 1 6"/>
          <p:cNvSpPr/>
          <p:nvPr/>
        </p:nvSpPr>
        <p:spPr>
          <a:xfrm>
            <a:off x="6127948" y="3284944"/>
            <a:ext cx="2764532" cy="504056"/>
          </a:xfrm>
          <a:prstGeom prst="borderCallout1">
            <a:avLst>
              <a:gd name="adj1" fmla="val 22068"/>
              <a:gd name="adj2" fmla="val -3112"/>
              <a:gd name="adj3" fmla="val 36137"/>
              <a:gd name="adj4" fmla="val -2234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Сначала нужно бросить монетку</a:t>
            </a:r>
            <a:endParaRPr lang="ru-RU" sz="1400" b="1" dirty="0"/>
          </a:p>
        </p:txBody>
      </p:sp>
      <p:sp>
        <p:nvSpPr>
          <p:cNvPr id="9" name="Выноска 1 8"/>
          <p:cNvSpPr/>
          <p:nvPr/>
        </p:nvSpPr>
        <p:spPr>
          <a:xfrm>
            <a:off x="4328740" y="3971548"/>
            <a:ext cx="3483620" cy="504056"/>
          </a:xfrm>
          <a:prstGeom prst="borderCallout1">
            <a:avLst>
              <a:gd name="adj1" fmla="val 22068"/>
              <a:gd name="adj2" fmla="val -3112"/>
              <a:gd name="adj3" fmla="val 36137"/>
              <a:gd name="adj4" fmla="val -2234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Покупатель получает шарик. Переходим в состояние </a:t>
            </a:r>
            <a:r>
              <a:rPr lang="en-US" sz="1400" dirty="0"/>
              <a:t>Sold </a:t>
            </a:r>
            <a:r>
              <a:rPr lang="ru-RU" sz="1400" dirty="0"/>
              <a:t>и вызываем метод </a:t>
            </a:r>
            <a:r>
              <a:rPr lang="en-US" sz="1400" dirty="0"/>
              <a:t>Dispense</a:t>
            </a:r>
            <a:endParaRPr lang="ru-RU" sz="1400" b="1" dirty="0"/>
          </a:p>
        </p:txBody>
      </p:sp>
      <p:sp>
        <p:nvSpPr>
          <p:cNvPr id="11" name="Выноска 1 10"/>
          <p:cNvSpPr/>
          <p:nvPr/>
        </p:nvSpPr>
        <p:spPr>
          <a:xfrm>
            <a:off x="5364088" y="5744152"/>
            <a:ext cx="2897212" cy="504056"/>
          </a:xfrm>
          <a:prstGeom prst="borderCallout1">
            <a:avLst>
              <a:gd name="adj1" fmla="val 22068"/>
              <a:gd name="adj2" fmla="val -3112"/>
              <a:gd name="adj3" fmla="val -47008"/>
              <a:gd name="adj4" fmla="val -226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Кто-то пытается обмануть автомат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55704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5" grpId="0" animBg="1"/>
      <p:bldP spid="7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55576" y="2492896"/>
            <a:ext cx="5112568" cy="43204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99592" y="3116502"/>
            <a:ext cx="3744416" cy="1536633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53120" y="4844693"/>
            <a:ext cx="3744416" cy="1248604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Выдача шарика пользователю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87524" y="1595021"/>
            <a:ext cx="85689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 gumball comes rolling out the slot\n"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--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0)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"Oops, out of gumballs\n"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need to pay first\n"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"No gumball dispensed\n"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/>
          </a:p>
        </p:txBody>
      </p:sp>
      <p:sp>
        <p:nvSpPr>
          <p:cNvPr id="5" name="Выноска 1 4"/>
          <p:cNvSpPr/>
          <p:nvPr/>
        </p:nvSpPr>
        <p:spPr>
          <a:xfrm>
            <a:off x="5868144" y="2060848"/>
            <a:ext cx="2241228" cy="432048"/>
          </a:xfrm>
          <a:prstGeom prst="borderCallout1">
            <a:avLst>
              <a:gd name="adj1" fmla="val 22068"/>
              <a:gd name="adj2" fmla="val -3112"/>
              <a:gd name="adj3" fmla="val 134400"/>
              <a:gd name="adj4" fmla="val -2372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Автомат в состоянии </a:t>
            </a:r>
            <a:r>
              <a:rPr lang="en-US" sz="1400" b="1" dirty="0"/>
              <a:t>Sold</a:t>
            </a:r>
            <a:r>
              <a:rPr lang="ru-RU" sz="1400" dirty="0"/>
              <a:t>, выдать покупку!</a:t>
            </a:r>
            <a:endParaRPr lang="ru-RU" sz="1400" b="1" dirty="0"/>
          </a:p>
        </p:txBody>
      </p:sp>
      <p:sp>
        <p:nvSpPr>
          <p:cNvPr id="7" name="Выноска 1 6"/>
          <p:cNvSpPr/>
          <p:nvPr/>
        </p:nvSpPr>
        <p:spPr>
          <a:xfrm>
            <a:off x="5044796" y="3142021"/>
            <a:ext cx="3887924" cy="731345"/>
          </a:xfrm>
          <a:prstGeom prst="borderCallout1">
            <a:avLst>
              <a:gd name="adj1" fmla="val 22068"/>
              <a:gd name="adj2" fmla="val -3112"/>
              <a:gd name="adj3" fmla="val 31053"/>
              <a:gd name="adj4" fmla="val -1981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шарик был последним, автомат переходит в состояние</a:t>
            </a:r>
            <a:r>
              <a:rPr lang="en-US" sz="1400" dirty="0"/>
              <a:t> </a:t>
            </a:r>
            <a:r>
              <a:rPr lang="en-US" sz="1400" b="1" dirty="0" err="1"/>
              <a:t>SoldOut</a:t>
            </a:r>
            <a:r>
              <a:rPr lang="ru-RU" sz="1400" dirty="0"/>
              <a:t>, а если нет, возвращается в состояние </a:t>
            </a:r>
            <a:r>
              <a:rPr lang="en-US" sz="1400" b="1" dirty="0" err="1"/>
              <a:t>NoQuarter</a:t>
            </a:r>
            <a:r>
              <a:rPr lang="en-US" sz="1400" dirty="0"/>
              <a:t>.</a:t>
            </a:r>
            <a:endParaRPr lang="ru-RU" sz="1400" b="1" dirty="0"/>
          </a:p>
        </p:txBody>
      </p:sp>
      <p:sp>
        <p:nvSpPr>
          <p:cNvPr id="9" name="Выноска 1 8"/>
          <p:cNvSpPr/>
          <p:nvPr/>
        </p:nvSpPr>
        <p:spPr>
          <a:xfrm>
            <a:off x="5080316" y="5469148"/>
            <a:ext cx="3887924" cy="624149"/>
          </a:xfrm>
          <a:prstGeom prst="borderCallout1">
            <a:avLst>
              <a:gd name="adj1" fmla="val 22068"/>
              <a:gd name="adj2" fmla="val -3112"/>
              <a:gd name="adj3" fmla="val 31053"/>
              <a:gd name="adj4" fmla="val -1981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Эти ситуации невозможны. При их возникновении автомат выдаст ошибку.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108839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5" grpId="0" animBg="1"/>
      <p:bldP spid="7" grpId="0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271fe6ecf279a64175816a328b0281dc533ce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6295</TotalTime>
  <Words>3371</Words>
  <Application>Microsoft Office PowerPoint</Application>
  <PresentationFormat>Экран (4:3)</PresentationFormat>
  <Paragraphs>564</Paragraphs>
  <Slides>35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Wingdings 3</vt:lpstr>
      <vt:lpstr>Модульная</vt:lpstr>
      <vt:lpstr>Состояние (State)</vt:lpstr>
      <vt:lpstr>Приложение – автомат по продаже жевательной резинки</vt:lpstr>
      <vt:lpstr>Диаграмма состояний</vt:lpstr>
      <vt:lpstr>Диаграмма классов</vt:lpstr>
      <vt:lpstr>Реализация автомата для продажи жевательной резинки</vt:lpstr>
      <vt:lpstr>Инициализация автомата и вставка  монетки</vt:lpstr>
      <vt:lpstr>Если покупатель решил вернуть монетку</vt:lpstr>
      <vt:lpstr>Если покупатель пытается дернуть за рычаг</vt:lpstr>
      <vt:lpstr>Выдача шарика пользователю</vt:lpstr>
      <vt:lpstr>Служебные методы</vt:lpstr>
      <vt:lpstr>Презентация PowerPoint</vt:lpstr>
      <vt:lpstr>Выберите утверждения, относящиеся к реализации</vt:lpstr>
      <vt:lpstr>Выберите утверждения, относящиеся к реализации</vt:lpstr>
      <vt:lpstr>Переход к паттерну «Состояние»</vt:lpstr>
      <vt:lpstr>Презентация PowerPoint</vt:lpstr>
      <vt:lpstr>Интерфейсы «Состояние» и «Контекст»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Паттерн «Состояние»</vt:lpstr>
      <vt:lpstr>Диаграмма классов</vt:lpstr>
      <vt:lpstr>Применимость</vt:lpstr>
      <vt:lpstr>Применимость</vt:lpstr>
      <vt:lpstr>Кто выбирает следующее состояние?</vt:lpstr>
      <vt:lpstr>Взаимодействует ли клиент с состояниями?</vt:lpstr>
      <vt:lpstr>Совместное использование состояний разными контекстами</vt:lpstr>
      <vt:lpstr>Результаты</vt:lpstr>
      <vt:lpstr>Недостатки паттерна</vt:lpstr>
      <vt:lpstr>Создание и уничтожение объекта состояния</vt:lpstr>
      <vt:lpstr>Примеры использования</vt:lpstr>
      <vt:lpstr>Алгоритм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Ilya</cp:lastModifiedBy>
  <cp:revision>590</cp:revision>
  <dcterms:created xsi:type="dcterms:W3CDTF">2016-02-02T19:36:42Z</dcterms:created>
  <dcterms:modified xsi:type="dcterms:W3CDTF">2020-10-29T14:51:24Z</dcterms:modified>
</cp:coreProperties>
</file>