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8"/>
  </p:notesMasterIdLst>
  <p:sldIdLst>
    <p:sldId id="256" r:id="rId2"/>
    <p:sldId id="257" r:id="rId3"/>
    <p:sldId id="259" r:id="rId4"/>
    <p:sldId id="258" r:id="rId5"/>
    <p:sldId id="306" r:id="rId6"/>
    <p:sldId id="261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0" r:id="rId27"/>
    <p:sldId id="279" r:id="rId28"/>
    <p:sldId id="284" r:id="rId29"/>
    <p:sldId id="282" r:id="rId30"/>
    <p:sldId id="283" r:id="rId31"/>
    <p:sldId id="285" r:id="rId32"/>
    <p:sldId id="287" r:id="rId33"/>
    <p:sldId id="289" r:id="rId34"/>
    <p:sldId id="290" r:id="rId35"/>
    <p:sldId id="286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10" r:id="rId53"/>
    <p:sldId id="309" r:id="rId54"/>
    <p:sldId id="311" r:id="rId55"/>
    <p:sldId id="308" r:id="rId56"/>
    <p:sldId id="312" r:id="rId57"/>
  </p:sldIdLst>
  <p:sldSz cx="9144000" cy="6858000" type="screen4x3"/>
  <p:notesSz cx="6858000" cy="9144000"/>
  <p:custDataLst>
    <p:tags r:id="rId5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BD6"/>
    <a:srgbClr val="5DFFFF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80581" autoAdjust="0"/>
  </p:normalViewPr>
  <p:slideViewPr>
    <p:cSldViewPr>
      <p:cViewPr varScale="1">
        <p:scale>
          <a:sx n="89" d="100"/>
          <a:sy n="89" d="100"/>
        </p:scale>
        <p:origin x="11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Создание экземпляров часто</a:t>
            </a:r>
            <a:r>
              <a:rPr lang="ru-RU" baseline="0" dirty="0" smtClean="0"/>
              <a:t> создаёт проблемы сильного связывания.</a:t>
            </a:r>
          </a:p>
          <a:p>
            <a:r>
              <a:rPr lang="ru-RU" baseline="0" dirty="0" smtClean="0"/>
              <a:t>Всякий раз, когда вы используете оператора </a:t>
            </a:r>
            <a:r>
              <a:rPr lang="en-US" baseline="0" dirty="0" smtClean="0"/>
              <a:t>new</a:t>
            </a:r>
            <a:r>
              <a:rPr lang="ru-RU" baseline="0" dirty="0" smtClean="0"/>
              <a:t> или его аналоги, объявляете переменную, вы создаёте экземпляр конкретного класса.</a:t>
            </a:r>
          </a:p>
          <a:p>
            <a:r>
              <a:rPr lang="ru-RU" baseline="0" dirty="0" smtClean="0"/>
              <a:t>Часто при конструировании объекта вы должны передать в конструктор ряд аргументов.</a:t>
            </a:r>
          </a:p>
          <a:p>
            <a:r>
              <a:rPr lang="ru-RU" baseline="0" dirty="0" smtClean="0"/>
              <a:t>Изменение сигнатуры конструктора потребует внести изменения во все места, в которых происходит его вызов.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8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</a:t>
            </a:r>
            <a:r>
              <a:rPr lang="ru-RU" baseline="0" dirty="0" smtClean="0"/>
              <a:t> использовании групп взаимосвязанных классов часто требуется определять во время выполнения программы, экземпляр какого класса нужно создать.</a:t>
            </a:r>
          </a:p>
          <a:p>
            <a:r>
              <a:rPr lang="ru-RU" baseline="0" dirty="0" smtClean="0"/>
              <a:t>Примеры: загрузка данных из файла, ввод данных пользователем, конфигурация системы из файла настроек.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8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87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94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25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979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Лаваш - иллюстрирует использование фабрики в функциональном стиле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Вместо одной большой универсальной фабрики принимает одну мини-фабрику по производству теста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Если понадобится использовать более одного ингредиента, можно передать доп. мини-фабрику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5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Фабрика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фабрика для пиццы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564243"/>
            <a:ext cx="871296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CSimplePizzaFactory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CCheezePizza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CPeperoniPizza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CNapolitanaPizza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024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  <a:r>
              <a:rPr lang="en-US" dirty="0"/>
              <a:t> </a:t>
            </a:r>
            <a:r>
              <a:rPr lang="ru-RU" dirty="0"/>
              <a:t>простой фабрики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478969"/>
            <a:ext cx="882047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Пиццерия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CPizzaStore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Параметризуем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пиццерию объектом фабрики, создающей пиццу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CPizzaStore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CSimplePizzaFactory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: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(move(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Делегируем создание экземпляра пиццы фабрике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CSimplePizzaFactory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975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конкретных экземпляров пиццы инкапсулируется в классе фабрики</a:t>
            </a:r>
          </a:p>
          <a:p>
            <a:pPr lvl="1"/>
            <a:r>
              <a:rPr lang="ru-RU" dirty="0"/>
              <a:t>Будущие изменения потребуется вносить только в одном месте</a:t>
            </a:r>
          </a:p>
          <a:p>
            <a:r>
              <a:rPr lang="en-US" dirty="0" err="1"/>
              <a:t>SimplePizzaFactory</a:t>
            </a:r>
            <a:r>
              <a:rPr lang="en-US" dirty="0"/>
              <a:t> </a:t>
            </a:r>
            <a:r>
              <a:rPr lang="ru-RU" dirty="0"/>
              <a:t>может использоваться различными клиентами</a:t>
            </a:r>
          </a:p>
          <a:p>
            <a:r>
              <a:rPr lang="ru-RU" dirty="0"/>
              <a:t>Из клиентского кода исключаются операции по созданию пиццы</a:t>
            </a:r>
          </a:p>
        </p:txBody>
      </p:sp>
    </p:spTree>
    <p:extLst>
      <p:ext uri="{BB962C8B-B14F-4D97-AF65-F5344CB8AC3E}">
        <p14:creationId xmlns:p14="http://schemas.microsoft.com/office/powerpoint/2010/main" val="187242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чем выгода от создания экземпляра простой фабрики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/>
              <a:t>CSimplePizzaFactory</a:t>
            </a:r>
            <a:r>
              <a:rPr lang="en-US" dirty="0"/>
              <a:t>::</a:t>
            </a:r>
            <a:r>
              <a:rPr lang="en-US" dirty="0" err="1"/>
              <a:t>CreatePizza</a:t>
            </a:r>
            <a:r>
              <a:rPr lang="en-US" dirty="0"/>
              <a:t> </a:t>
            </a:r>
            <a:r>
              <a:rPr lang="ru-RU" dirty="0"/>
              <a:t>можно было </a:t>
            </a:r>
            <a:r>
              <a:rPr lang="ru-RU" dirty="0" smtClean="0"/>
              <a:t>бы сделать статическим.</a:t>
            </a:r>
          </a:p>
          <a:p>
            <a:pPr lvl="1"/>
            <a:r>
              <a:rPr lang="ru-RU" dirty="0" smtClean="0"/>
              <a:t>Достоинство: </a:t>
            </a:r>
            <a:r>
              <a:rPr lang="ru-RU" dirty="0" smtClean="0"/>
              <a:t>не нужно создавать </a:t>
            </a:r>
            <a:r>
              <a:rPr lang="ru-RU" dirty="0"/>
              <a:t>экземпляр </a:t>
            </a:r>
            <a:r>
              <a:rPr lang="ru-RU" dirty="0" smtClean="0"/>
              <a:t>фабрики </a:t>
            </a:r>
            <a:r>
              <a:rPr lang="ru-RU" dirty="0"/>
              <a:t>для его вызова</a:t>
            </a:r>
          </a:p>
          <a:p>
            <a:pPr lvl="1"/>
            <a:r>
              <a:rPr lang="ru-RU" dirty="0" smtClean="0"/>
              <a:t>Недостаток: теряется </a:t>
            </a:r>
            <a:r>
              <a:rPr lang="ru-RU" dirty="0"/>
              <a:t>возможность </a:t>
            </a:r>
            <a:r>
              <a:rPr lang="ru-RU" dirty="0" err="1"/>
              <a:t>субклассирования</a:t>
            </a:r>
            <a:r>
              <a:rPr lang="ru-RU" dirty="0"/>
              <a:t> класса фабрики и изменения поведения метода </a:t>
            </a:r>
            <a:r>
              <a:rPr lang="en-US" dirty="0"/>
              <a:t>Create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5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3" y="2329578"/>
            <a:ext cx="8859837" cy="362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Архитектура приложения, использующая простую фабрику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410" y="3246293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Клиент фабрики.</a:t>
            </a:r>
          </a:p>
          <a:p>
            <a:r>
              <a:rPr lang="ru-RU" sz="1200" dirty="0"/>
              <a:t>Обращается к </a:t>
            </a:r>
            <a:r>
              <a:rPr lang="en-US" sz="1200" dirty="0" err="1"/>
              <a:t>SimplePizzaFactory</a:t>
            </a:r>
            <a:r>
              <a:rPr lang="ru-RU" sz="1200" dirty="0"/>
              <a:t> для получения экземпляров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8680" y="1665064"/>
            <a:ext cx="330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Фабрика должна быть единственной частью приложения, работающей с конкретными классами пиццы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3299" y="6142189"/>
            <a:ext cx="3419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Продукт, производимый фабрикой – пицца.</a:t>
            </a:r>
          </a:p>
          <a:p>
            <a:r>
              <a:rPr lang="ru-RU" sz="1200" dirty="0"/>
              <a:t>Абстрактный класс, с полезными реализациями, которые переопределяются в </a:t>
            </a:r>
            <a:r>
              <a:rPr lang="ru-RU" sz="1200" dirty="0" err="1"/>
              <a:t>субклассах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053" y="5085184"/>
            <a:ext cx="308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Конкретные продукты, каждый из которых реализовывает интерфейс</a:t>
            </a:r>
            <a:r>
              <a:rPr lang="en-US" sz="1200" dirty="0"/>
              <a:t> </a:t>
            </a:r>
            <a:r>
              <a:rPr lang="en-US" sz="1200" dirty="0" err="1"/>
              <a:t>Cpizza</a:t>
            </a:r>
            <a:r>
              <a:rPr lang="ru-RU" sz="1200" dirty="0"/>
              <a:t>.</a:t>
            </a:r>
          </a:p>
          <a:p>
            <a:r>
              <a:rPr lang="ru-RU" sz="1200" dirty="0"/>
              <a:t>Создаются фабриками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4243" y="2253027"/>
            <a:ext cx="308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Метод </a:t>
            </a:r>
            <a:r>
              <a:rPr lang="en-US" sz="1200" dirty="0"/>
              <a:t>Create</a:t>
            </a:r>
            <a:r>
              <a:rPr lang="ru-RU" sz="1200" dirty="0"/>
              <a:t> иногда объявляется статическим</a:t>
            </a:r>
          </a:p>
        </p:txBody>
      </p:sp>
    </p:spTree>
    <p:extLst>
      <p:ext uri="{BB962C8B-B14F-4D97-AF65-F5344CB8AC3E}">
        <p14:creationId xmlns:p14="http://schemas.microsoft.com/office/powerpoint/2010/main" val="295183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 бизнеса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Дела идут в гору. Требуется открыть сеть пиццерий </a:t>
            </a:r>
            <a:r>
              <a:rPr lang="en-US" dirty="0" err="1"/>
              <a:t>CPizzaStore</a:t>
            </a:r>
            <a:r>
              <a:rPr lang="en-US" dirty="0"/>
              <a:t> </a:t>
            </a:r>
            <a:r>
              <a:rPr lang="ru-RU" dirty="0"/>
              <a:t>по всей стране</a:t>
            </a:r>
            <a:endParaRPr lang="en-US" dirty="0"/>
          </a:p>
          <a:p>
            <a:pPr lvl="1"/>
            <a:r>
              <a:rPr lang="ru-RU" dirty="0"/>
              <a:t>Все пиццерии должны использовать код </a:t>
            </a:r>
            <a:r>
              <a:rPr lang="en-US" dirty="0" err="1"/>
              <a:t>CPizzaStore</a:t>
            </a:r>
            <a:r>
              <a:rPr lang="ru-RU" dirty="0"/>
              <a:t> для приготовления пиццы, которая должна готовиться по единым правилам</a:t>
            </a:r>
          </a:p>
          <a:p>
            <a:r>
              <a:rPr lang="ru-RU" dirty="0"/>
              <a:t>Требуется учесть региональные различия в предпочтениях клиентов</a:t>
            </a:r>
          </a:p>
          <a:p>
            <a:pPr lvl="1"/>
            <a:r>
              <a:rPr lang="ru-RU" dirty="0"/>
              <a:t>В разных регионах рецепты пиццы могут различаться</a:t>
            </a:r>
          </a:p>
        </p:txBody>
      </p:sp>
    </p:spTree>
    <p:extLst>
      <p:ext uri="{BB962C8B-B14F-4D97-AF65-F5344CB8AC3E}">
        <p14:creationId xmlns:p14="http://schemas.microsoft.com/office/powerpoint/2010/main" val="2358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Решение, основанное на расширении</a:t>
            </a:r>
            <a:r>
              <a:rPr lang="en-US" dirty="0"/>
              <a:t> </a:t>
            </a:r>
            <a:r>
              <a:rPr lang="en-US" dirty="0" err="1"/>
              <a:t>CSimplePizzaFactory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8" y="2276872"/>
            <a:ext cx="8993183" cy="25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0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Фабрика пиццы для Нью-Йоркских филиалов </a:t>
            </a:r>
            <a:r>
              <a:rPr lang="en-US" dirty="0"/>
              <a:t>Pizza Store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536576"/>
            <a:ext cx="75963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CNYPizzaFactory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CSimplePizzaFactory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300" b="1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CNYCheezePizza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CNYPeperoniPizza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CNYNapolitanaPizza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3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060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Заказ пиццы в Нью-Йорком филиале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996952"/>
            <a:ext cx="8964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20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CPizzaStore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(move(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</a:t>
            </a:r>
          </a:p>
          <a:p>
            <a:pPr>
              <a:spcAft>
                <a:spcPts val="0"/>
              </a:spcAft>
            </a:pPr>
            <a:endParaRPr lang="ru-RU" sz="20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pizzaStore.OrderPizza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396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46523"/>
            <a:ext cx="8063722" cy="352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Альтернативная реализация – паттерн «Фабричный метод»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6136" y="1916832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Абстрактный класс </a:t>
            </a:r>
            <a:r>
              <a:rPr lang="en-US" sz="1400" dirty="0" err="1"/>
              <a:t>CPizzaStore</a:t>
            </a:r>
            <a:r>
              <a:rPr lang="ru-RU" sz="1400" dirty="0"/>
              <a:t> делегирует создание пиццы своим подклассам, объявляя метод </a:t>
            </a:r>
            <a:r>
              <a:rPr lang="en-US" sz="1400" dirty="0" err="1"/>
              <a:t>CreatePizza</a:t>
            </a:r>
            <a:r>
              <a:rPr lang="ru-RU" sz="1400" dirty="0"/>
              <a:t>() чисто виртуальным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5510407"/>
            <a:ext cx="4104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Если пиццерия хочет готовить еду в нью-йоркском стиле, она использует </a:t>
            </a:r>
            <a:r>
              <a:rPr lang="ru-RU" sz="1400" dirty="0" err="1"/>
              <a:t>субкласс</a:t>
            </a:r>
            <a:r>
              <a:rPr lang="ru-RU" sz="1400" dirty="0"/>
              <a:t> с соответствующей реализацией метода </a:t>
            </a:r>
            <a:r>
              <a:rPr lang="en-US" sz="1400" dirty="0" err="1"/>
              <a:t>CreatePizza</a:t>
            </a:r>
            <a:r>
              <a:rPr lang="ru-RU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112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vs</a:t>
            </a:r>
            <a:r>
              <a:rPr lang="ru-RU" dirty="0"/>
              <a:t> Реализация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2852936"/>
            <a:ext cx="6131807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CMallardDuck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237" y="3397607"/>
            <a:ext cx="2894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Абстрактные классы и интерфейсы делают код более гибким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582" y="3340775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Тем не менее, создается экземпляр конкретного класса</a:t>
            </a:r>
          </a:p>
        </p:txBody>
      </p:sp>
      <p:sp>
        <p:nvSpPr>
          <p:cNvPr id="9" name="Левая фигурная скобка 8"/>
          <p:cNvSpPr/>
          <p:nvPr/>
        </p:nvSpPr>
        <p:spPr>
          <a:xfrm rot="16200000">
            <a:off x="2310885" y="2049362"/>
            <a:ext cx="224704" cy="2551933"/>
          </a:xfrm>
          <a:prstGeom prst="leftBrace">
            <a:avLst>
              <a:gd name="adj1" fmla="val 8333"/>
              <a:gd name="adj2" fmla="val 4975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Левая фигурная скобка 9"/>
          <p:cNvSpPr/>
          <p:nvPr/>
        </p:nvSpPr>
        <p:spPr>
          <a:xfrm rot="16200000">
            <a:off x="5355399" y="1813160"/>
            <a:ext cx="224704" cy="3024337"/>
          </a:xfrm>
          <a:prstGeom prst="leftBrace">
            <a:avLst>
              <a:gd name="adj1" fmla="val 8333"/>
              <a:gd name="adj2" fmla="val 4975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65228" y="4548444"/>
            <a:ext cx="9078772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360363"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Fruit*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fruit </a:t>
            </a: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new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</a:p>
          <a:p>
            <a:pPr defTabSz="360363"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dog =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make_shared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Dog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&gt;("Fido", 13);</a:t>
            </a:r>
          </a:p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worker =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Programmer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&gt;("John", Lang::CPP, department);</a:t>
            </a:r>
          </a:p>
        </p:txBody>
      </p:sp>
    </p:spTree>
    <p:extLst>
      <p:ext uri="{BB962C8B-B14F-4D97-AF65-F5344CB8AC3E}">
        <p14:creationId xmlns:p14="http://schemas.microsoft.com/office/powerpoint/2010/main" val="286669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абстрактной пиццерии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250" y="2060848"/>
            <a:ext cx="903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CAbstractPizzaStore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Делегируем создание экземпляра пиццы подклассам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Дальнейшие шаги выполняем по строго заданному алгоритму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Конкретные подклассы обязаны реализовать данный метод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type)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4258" y="4684494"/>
            <a:ext cx="199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Фабричный метод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6105525" y="5053827"/>
            <a:ext cx="952500" cy="604024"/>
          </a:xfrm>
          <a:custGeom>
            <a:avLst/>
            <a:gdLst>
              <a:gd name="connsiteX0" fmla="*/ 952500 w 952500"/>
              <a:gd name="connsiteY0" fmla="*/ 2459 h 402509"/>
              <a:gd name="connsiteX1" fmla="*/ 390525 w 952500"/>
              <a:gd name="connsiteY1" fmla="*/ 59609 h 402509"/>
              <a:gd name="connsiteX2" fmla="*/ 0 w 952500"/>
              <a:gd name="connsiteY2" fmla="*/ 402509 h 4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0" h="402509">
                <a:moveTo>
                  <a:pt x="952500" y="2459"/>
                </a:moveTo>
                <a:cubicBezTo>
                  <a:pt x="750887" y="-2304"/>
                  <a:pt x="549275" y="-7066"/>
                  <a:pt x="390525" y="59609"/>
                </a:cubicBezTo>
                <a:cubicBezTo>
                  <a:pt x="231775" y="126284"/>
                  <a:pt x="115887" y="264396"/>
                  <a:pt x="0" y="402509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74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конкретной пиццерии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1595021"/>
            <a:ext cx="72333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Пиццерия, готовящая пиццу в нью-йоркском стиле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CNYPizzaStore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CAbstractPizzaStore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361950"/>
            <a:r>
              <a:rPr lang="ru-RU" sz="1200" dirty="0"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Все, что нужно - реализовать метод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должным образом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CNYCheezePizza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CNYPeperoniPizza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CNYNapolitanaPizza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2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772816"/>
            <a:ext cx="8892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OrderPizzaWithFactoryMethod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CAbstractPizzaStore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&amp; </a:t>
            </a:r>
            <a:r>
              <a:rPr lang="en-US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.OrderPizza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OrderPizzaWithFactoryMethod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0;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39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Фабричный метод (</a:t>
            </a:r>
            <a:r>
              <a:rPr lang="en-US" dirty="0"/>
              <a:t>Factory Method)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Фабричный метод отвечает за создание объектов и инкапсулирует эту операцию в </a:t>
            </a:r>
            <a:r>
              <a:rPr lang="ru-RU" dirty="0" err="1"/>
              <a:t>субклассе</a:t>
            </a:r>
            <a:endParaRPr lang="ru-RU" dirty="0"/>
          </a:p>
          <a:p>
            <a:pPr lvl="1"/>
            <a:r>
              <a:rPr lang="ru-RU" dirty="0"/>
              <a:t>Клиентский код в суперклассе отделяется от кода создания объекта в </a:t>
            </a:r>
            <a:r>
              <a:rPr lang="ru-RU" dirty="0" err="1"/>
              <a:t>субклассе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8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Фабричный метод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0864" y="3459653"/>
            <a:ext cx="88569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Product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FactoryMethod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type)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700" dirty="0">
              <a:latin typeface="Times New Roman"/>
              <a:ea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9451" y="3813596"/>
            <a:ext cx="2664296" cy="2091903"/>
            <a:chOff x="879451" y="3813596"/>
            <a:chExt cx="2664296" cy="2091903"/>
          </a:xfrm>
        </p:grpSpPr>
        <p:sp>
          <p:nvSpPr>
            <p:cNvPr id="7" name="TextBox 6"/>
            <p:cNvSpPr txBox="1"/>
            <p:nvPr/>
          </p:nvSpPr>
          <p:spPr>
            <a:xfrm>
              <a:off x="879451" y="4582060"/>
              <a:ext cx="26642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возвращает некий тип </a:t>
              </a:r>
              <a:r>
                <a:rPr lang="en-US" sz="1600" dirty="0"/>
                <a:t>Product</a:t>
              </a:r>
              <a:r>
                <a:rPr lang="ru-RU" sz="1600" dirty="0"/>
                <a:t>, обычно используемый методами родительского класса</a:t>
              </a: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V="1">
              <a:off x="1881064" y="3813596"/>
              <a:ext cx="144016" cy="768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963341" y="2113163"/>
            <a:ext cx="3168352" cy="1346490"/>
            <a:chOff x="1963341" y="2113163"/>
            <a:chExt cx="3168352" cy="1346490"/>
          </a:xfrm>
        </p:grpSpPr>
        <p:sp>
          <p:nvSpPr>
            <p:cNvPr id="10" name="TextBox 9"/>
            <p:cNvSpPr txBox="1"/>
            <p:nvPr/>
          </p:nvSpPr>
          <p:spPr>
            <a:xfrm>
              <a:off x="1963341" y="2113163"/>
              <a:ext cx="316835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изолирует клиента из суперкласса от информации о конкретном типе создаваемого продукта</a:t>
              </a: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3825280" y="3141900"/>
              <a:ext cx="432048" cy="3177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617368" y="3813596"/>
            <a:ext cx="3024336" cy="2215013"/>
            <a:chOff x="4617368" y="3813596"/>
            <a:chExt cx="3024336" cy="2215013"/>
          </a:xfrm>
        </p:grpSpPr>
        <p:sp>
          <p:nvSpPr>
            <p:cNvPr id="14" name="TextBox 13"/>
            <p:cNvSpPr txBox="1"/>
            <p:nvPr/>
          </p:nvSpPr>
          <p:spPr>
            <a:xfrm>
              <a:off x="4617368" y="4705170"/>
              <a:ext cx="3024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может быть </a:t>
              </a:r>
              <a:r>
                <a:rPr lang="ru-RU" sz="1600" dirty="0" err="1"/>
                <a:t>параметризован</a:t>
              </a:r>
              <a:r>
                <a:rPr lang="ru-RU" sz="1600" dirty="0"/>
                <a:t> для выбора для выбора между несколькими разновидностями продуктов и/или параметрами их создания</a:t>
              </a:r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 flipV="1">
              <a:off x="5769496" y="3813596"/>
              <a:ext cx="144016" cy="768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697488" y="2136214"/>
            <a:ext cx="3240360" cy="1323439"/>
            <a:chOff x="5697488" y="2136214"/>
            <a:chExt cx="3240360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5697488" y="2136214"/>
              <a:ext cx="32403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объявлен чисто виртуальным, чтобы </a:t>
              </a:r>
              <a:r>
                <a:rPr lang="ru-RU" sz="1600" dirty="0" err="1"/>
                <a:t>субклассы</a:t>
              </a:r>
              <a:r>
                <a:rPr lang="ru-RU" sz="1600" dirty="0"/>
                <a:t> предоставили реализацию создания объектов</a:t>
              </a: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>
              <a:off x="7857728" y="2983023"/>
              <a:ext cx="576064" cy="4766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57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Параллельные иерархии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8920"/>
            <a:ext cx="9083672" cy="254027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77900" y="4953000"/>
            <a:ext cx="8166101" cy="1751982"/>
            <a:chOff x="977900" y="4953000"/>
            <a:chExt cx="8166101" cy="1751982"/>
          </a:xfrm>
        </p:grpSpPr>
        <p:sp>
          <p:nvSpPr>
            <p:cNvPr id="8" name="TextBox 7"/>
            <p:cNvSpPr txBox="1"/>
            <p:nvPr/>
          </p:nvSpPr>
          <p:spPr>
            <a:xfrm>
              <a:off x="7020273" y="5413052"/>
              <a:ext cx="21237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CChicagoPizzaStore</a:t>
              </a:r>
              <a:r>
                <a:rPr lang="en-US" sz="1400" dirty="0"/>
                <a:t> </a:t>
              </a:r>
              <a:r>
                <a:rPr lang="ru-RU" sz="1400" dirty="0"/>
                <a:t>инкапсулирует сведения о том, как готовить чикагскую пиццу</a:t>
              </a:r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977900" y="5308600"/>
              <a:ext cx="3378200" cy="1090408"/>
            </a:xfrm>
            <a:custGeom>
              <a:avLst/>
              <a:gdLst>
                <a:gd name="connsiteX0" fmla="*/ 3378200 w 3378200"/>
                <a:gd name="connsiteY0" fmla="*/ 635000 h 1090408"/>
                <a:gd name="connsiteX1" fmla="*/ 1371600 w 3378200"/>
                <a:gd name="connsiteY1" fmla="*/ 1066800 h 1090408"/>
                <a:gd name="connsiteX2" fmla="*/ 0 w 3378200"/>
                <a:gd name="connsiteY2" fmla="*/ 0 h 10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8200" h="1090408">
                  <a:moveTo>
                    <a:pt x="3378200" y="635000"/>
                  </a:moveTo>
                  <a:cubicBezTo>
                    <a:pt x="2656416" y="903816"/>
                    <a:pt x="1934633" y="1172633"/>
                    <a:pt x="1371600" y="1066800"/>
                  </a:cubicBezTo>
                  <a:cubicBezTo>
                    <a:pt x="808567" y="960967"/>
                    <a:pt x="404283" y="480483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3009900" y="5321300"/>
              <a:ext cx="3949700" cy="1383682"/>
            </a:xfrm>
            <a:custGeom>
              <a:avLst/>
              <a:gdLst>
                <a:gd name="connsiteX0" fmla="*/ 3949700 w 3949700"/>
                <a:gd name="connsiteY0" fmla="*/ 800100 h 1383682"/>
                <a:gd name="connsiteX1" fmla="*/ 1981200 w 3949700"/>
                <a:gd name="connsiteY1" fmla="*/ 1371600 h 1383682"/>
                <a:gd name="connsiteX2" fmla="*/ 558800 w 3949700"/>
                <a:gd name="connsiteY2" fmla="*/ 1092200 h 1383682"/>
                <a:gd name="connsiteX3" fmla="*/ 0 w 3949700"/>
                <a:gd name="connsiteY3" fmla="*/ 0 h 1383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9700" h="1383682">
                  <a:moveTo>
                    <a:pt x="3949700" y="800100"/>
                  </a:moveTo>
                  <a:cubicBezTo>
                    <a:pt x="3248025" y="1061508"/>
                    <a:pt x="2546350" y="1322917"/>
                    <a:pt x="1981200" y="1371600"/>
                  </a:cubicBezTo>
                  <a:cubicBezTo>
                    <a:pt x="1416050" y="1420283"/>
                    <a:pt x="889000" y="1320800"/>
                    <a:pt x="558800" y="1092200"/>
                  </a:cubicBezTo>
                  <a:cubicBezTo>
                    <a:pt x="228600" y="863600"/>
                    <a:pt x="114300" y="431800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8039100" y="4953000"/>
              <a:ext cx="114300" cy="444500"/>
            </a:xfrm>
            <a:custGeom>
              <a:avLst/>
              <a:gdLst>
                <a:gd name="connsiteX0" fmla="*/ 0 w 114300"/>
                <a:gd name="connsiteY0" fmla="*/ 444500 h 444500"/>
                <a:gd name="connsiteX1" fmla="*/ 88900 w 114300"/>
                <a:gd name="connsiteY1" fmla="*/ 190500 h 444500"/>
                <a:gd name="connsiteX2" fmla="*/ 114300 w 114300"/>
                <a:gd name="connsiteY2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444500">
                  <a:moveTo>
                    <a:pt x="0" y="444500"/>
                  </a:moveTo>
                  <a:cubicBezTo>
                    <a:pt x="34925" y="354541"/>
                    <a:pt x="69850" y="264583"/>
                    <a:pt x="88900" y="190500"/>
                  </a:cubicBezTo>
                  <a:cubicBezTo>
                    <a:pt x="107950" y="116417"/>
                    <a:pt x="111125" y="58208"/>
                    <a:pt x="11430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283969" y="5016500"/>
              <a:ext cx="2304255" cy="1382831"/>
              <a:chOff x="4283969" y="5016500"/>
              <a:chExt cx="2304255" cy="138283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283969" y="5445224"/>
                <a:ext cx="23042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CNYPizzaStore</a:t>
                </a:r>
                <a:r>
                  <a:rPr lang="en-US" sz="1400" dirty="0"/>
                  <a:t> </a:t>
                </a:r>
                <a:r>
                  <a:rPr lang="ru-RU" sz="1400" dirty="0"/>
                  <a:t>инкапсулирует сведения о том, как готовить нью-йоркскую пиццу</a:t>
                </a:r>
              </a:p>
            </p:txBody>
          </p:sp>
          <p:sp>
            <p:nvSpPr>
              <p:cNvPr id="13" name="Полилиния 12"/>
              <p:cNvSpPr/>
              <p:nvPr/>
            </p:nvSpPr>
            <p:spPr>
              <a:xfrm>
                <a:off x="5486400" y="5016500"/>
                <a:ext cx="355600" cy="419100"/>
              </a:xfrm>
              <a:custGeom>
                <a:avLst/>
                <a:gdLst>
                  <a:gd name="connsiteX0" fmla="*/ 0 w 355600"/>
                  <a:gd name="connsiteY0" fmla="*/ 419100 h 419100"/>
                  <a:gd name="connsiteX1" fmla="*/ 241300 w 355600"/>
                  <a:gd name="connsiteY1" fmla="*/ 254000 h 419100"/>
                  <a:gd name="connsiteX2" fmla="*/ 355600 w 355600"/>
                  <a:gd name="connsiteY2" fmla="*/ 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5600" h="419100">
                    <a:moveTo>
                      <a:pt x="0" y="419100"/>
                    </a:moveTo>
                    <a:cubicBezTo>
                      <a:pt x="91016" y="371475"/>
                      <a:pt x="182033" y="323850"/>
                      <a:pt x="241300" y="254000"/>
                    </a:cubicBezTo>
                    <a:cubicBezTo>
                      <a:pt x="300567" y="184150"/>
                      <a:pt x="328083" y="92075"/>
                      <a:pt x="355600" y="0"/>
                    </a:cubicBezTo>
                  </a:path>
                </a:pathLst>
              </a:cu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387600" y="1785218"/>
            <a:ext cx="3987304" cy="1384995"/>
            <a:chOff x="2387600" y="1785218"/>
            <a:chExt cx="3987304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3072904" y="1785218"/>
              <a:ext cx="29981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Обе иерархии содержат абстрактные классы, расширяемые конкретными классами со специализированными реализациями для Нью-Йорка и </a:t>
              </a:r>
              <a:r>
                <a:rPr lang="ru-RU" sz="1400" dirty="0" err="1"/>
                <a:t>Чигаго</a:t>
              </a:r>
              <a:endParaRPr lang="ru-RU" sz="1400" dirty="0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5917704" y="1938318"/>
              <a:ext cx="457200" cy="711200"/>
            </a:xfrm>
            <a:custGeom>
              <a:avLst/>
              <a:gdLst>
                <a:gd name="connsiteX0" fmla="*/ 0 w 457200"/>
                <a:gd name="connsiteY0" fmla="*/ 0 h 711200"/>
                <a:gd name="connsiteX1" fmla="*/ 330200 w 457200"/>
                <a:gd name="connsiteY1" fmla="*/ 228600 h 711200"/>
                <a:gd name="connsiteX2" fmla="*/ 457200 w 457200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711200">
                  <a:moveTo>
                    <a:pt x="0" y="0"/>
                  </a:moveTo>
                  <a:cubicBezTo>
                    <a:pt x="127000" y="55033"/>
                    <a:pt x="254000" y="110067"/>
                    <a:pt x="330200" y="228600"/>
                  </a:cubicBezTo>
                  <a:cubicBezTo>
                    <a:pt x="406400" y="347133"/>
                    <a:pt x="431800" y="529166"/>
                    <a:pt x="457200" y="7112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2387600" y="2019300"/>
              <a:ext cx="457200" cy="622300"/>
            </a:xfrm>
            <a:custGeom>
              <a:avLst/>
              <a:gdLst>
                <a:gd name="connsiteX0" fmla="*/ 457200 w 457200"/>
                <a:gd name="connsiteY0" fmla="*/ 0 h 622300"/>
                <a:gd name="connsiteX1" fmla="*/ 139700 w 457200"/>
                <a:gd name="connsiteY1" fmla="*/ 279400 h 622300"/>
                <a:gd name="connsiteX2" fmla="*/ 0 w 4572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622300">
                  <a:moveTo>
                    <a:pt x="457200" y="0"/>
                  </a:moveTo>
                  <a:cubicBezTo>
                    <a:pt x="336550" y="87842"/>
                    <a:pt x="215900" y="175684"/>
                    <a:pt x="139700" y="279400"/>
                  </a:cubicBezTo>
                  <a:cubicBezTo>
                    <a:pt x="63500" y="383116"/>
                    <a:pt x="31750" y="502708"/>
                    <a:pt x="0" y="6223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3447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Определение паттерна Фабричный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Паттерн Фабричный Метод</a:t>
            </a:r>
            <a:r>
              <a:rPr lang="ru-RU" dirty="0"/>
              <a:t> определяет интерфейс создания объекта, но позволяет </a:t>
            </a:r>
            <a:r>
              <a:rPr lang="ru-RU" dirty="0" err="1"/>
              <a:t>субклассам</a:t>
            </a:r>
            <a:r>
              <a:rPr lang="ru-RU" dirty="0"/>
              <a:t> выбрать класс создаваемого экземпляра</a:t>
            </a:r>
          </a:p>
          <a:p>
            <a:pPr lvl="1"/>
            <a:r>
              <a:rPr lang="ru-RU" dirty="0"/>
              <a:t>Фабричный Метод делегирует операцию создания экземпляра своим </a:t>
            </a:r>
            <a:r>
              <a:rPr lang="ru-RU" dirty="0" err="1"/>
              <a:t>субклассам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паттерна Фабричный Метод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062501"/>
            <a:ext cx="5268281" cy="213141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-35396" y="2944936"/>
            <a:ext cx="2232248" cy="2222696"/>
            <a:chOff x="-35396" y="2944936"/>
            <a:chExt cx="2232248" cy="2222696"/>
          </a:xfrm>
        </p:grpSpPr>
        <p:sp>
          <p:nvSpPr>
            <p:cNvPr id="4" name="TextBox 3"/>
            <p:cNvSpPr txBox="1"/>
            <p:nvPr/>
          </p:nvSpPr>
          <p:spPr>
            <a:xfrm>
              <a:off x="-35396" y="3327991"/>
              <a:ext cx="223224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Все продукты должны реализовывать общий интерфейс, чтобы классы, их использующие, оперировали на уровне интерфейса, а не реализации</a:t>
              </a: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1181100" y="2944936"/>
              <a:ext cx="901700" cy="382464"/>
            </a:xfrm>
            <a:custGeom>
              <a:avLst/>
              <a:gdLst>
                <a:gd name="connsiteX0" fmla="*/ 0 w 901700"/>
                <a:gd name="connsiteY0" fmla="*/ 382464 h 382464"/>
                <a:gd name="connsiteX1" fmla="*/ 546100 w 901700"/>
                <a:gd name="connsiteY1" fmla="*/ 26864 h 382464"/>
                <a:gd name="connsiteX2" fmla="*/ 901700 w 901700"/>
                <a:gd name="connsiteY2" fmla="*/ 52264 h 3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700" h="382464">
                  <a:moveTo>
                    <a:pt x="0" y="382464"/>
                  </a:moveTo>
                  <a:cubicBezTo>
                    <a:pt x="197908" y="232180"/>
                    <a:pt x="395817" y="81897"/>
                    <a:pt x="546100" y="26864"/>
                  </a:cubicBezTo>
                  <a:cubicBezTo>
                    <a:pt x="696383" y="-28169"/>
                    <a:pt x="799041" y="12047"/>
                    <a:pt x="901700" y="5226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1365920" y="4742884"/>
              <a:ext cx="685800" cy="424748"/>
            </a:xfrm>
            <a:custGeom>
              <a:avLst/>
              <a:gdLst>
                <a:gd name="connsiteX0" fmla="*/ 0 w 685800"/>
                <a:gd name="connsiteY0" fmla="*/ 0 h 424748"/>
                <a:gd name="connsiteX1" fmla="*/ 165100 w 685800"/>
                <a:gd name="connsiteY1" fmla="*/ 330200 h 424748"/>
                <a:gd name="connsiteX2" fmla="*/ 685800 w 685800"/>
                <a:gd name="connsiteY2" fmla="*/ 419100 h 4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424748">
                  <a:moveTo>
                    <a:pt x="0" y="0"/>
                  </a:moveTo>
                  <a:cubicBezTo>
                    <a:pt x="25400" y="130175"/>
                    <a:pt x="50800" y="260350"/>
                    <a:pt x="165100" y="330200"/>
                  </a:cubicBezTo>
                  <a:cubicBezTo>
                    <a:pt x="279400" y="400050"/>
                    <a:pt x="524933" y="440267"/>
                    <a:pt x="685800" y="4191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70212" y="5232400"/>
            <a:ext cx="3574876" cy="1418019"/>
            <a:chOff x="2170212" y="5232400"/>
            <a:chExt cx="3574876" cy="1418019"/>
          </a:xfrm>
        </p:grpSpPr>
        <p:sp>
          <p:nvSpPr>
            <p:cNvPr id="5" name="TextBox 4"/>
            <p:cNvSpPr txBox="1"/>
            <p:nvPr/>
          </p:nvSpPr>
          <p:spPr>
            <a:xfrm>
              <a:off x="2170212" y="5696312"/>
              <a:ext cx="35748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ConcreteCreator</a:t>
              </a:r>
              <a:r>
                <a:rPr lang="ru-RU" sz="1400" dirty="0"/>
                <a:t> отвечает за создание конкретных продуктов. Это единственный класс, который располагает информацией об их создании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3124200" y="5321300"/>
              <a:ext cx="292100" cy="330200"/>
            </a:xfrm>
            <a:custGeom>
              <a:avLst/>
              <a:gdLst>
                <a:gd name="connsiteX0" fmla="*/ 292100 w 292100"/>
                <a:gd name="connsiteY0" fmla="*/ 330200 h 330200"/>
                <a:gd name="connsiteX1" fmla="*/ 101600 w 292100"/>
                <a:gd name="connsiteY1" fmla="*/ 215900 h 330200"/>
                <a:gd name="connsiteX2" fmla="*/ 0 w 292100"/>
                <a:gd name="connsiteY2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100" h="330200">
                  <a:moveTo>
                    <a:pt x="292100" y="330200"/>
                  </a:moveTo>
                  <a:cubicBezTo>
                    <a:pt x="221191" y="300566"/>
                    <a:pt x="150283" y="270933"/>
                    <a:pt x="101600" y="215900"/>
                  </a:cubicBezTo>
                  <a:cubicBezTo>
                    <a:pt x="52917" y="160867"/>
                    <a:pt x="26458" y="80433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5257800" y="5232400"/>
              <a:ext cx="304800" cy="419100"/>
            </a:xfrm>
            <a:custGeom>
              <a:avLst/>
              <a:gdLst>
                <a:gd name="connsiteX0" fmla="*/ 0 w 304800"/>
                <a:gd name="connsiteY0" fmla="*/ 419100 h 419100"/>
                <a:gd name="connsiteX1" fmla="*/ 228600 w 304800"/>
                <a:gd name="connsiteY1" fmla="*/ 165100 h 419100"/>
                <a:gd name="connsiteX2" fmla="*/ 304800 w 3048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419100">
                  <a:moveTo>
                    <a:pt x="0" y="419100"/>
                  </a:moveTo>
                  <a:cubicBezTo>
                    <a:pt x="88900" y="327025"/>
                    <a:pt x="177800" y="234950"/>
                    <a:pt x="228600" y="165100"/>
                  </a:cubicBezTo>
                  <a:cubicBezTo>
                    <a:pt x="279400" y="95250"/>
                    <a:pt x="292100" y="47625"/>
                    <a:pt x="30480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62458" y="2072532"/>
            <a:ext cx="3424367" cy="835768"/>
            <a:chOff x="4762458" y="2072532"/>
            <a:chExt cx="3424367" cy="835768"/>
          </a:xfrm>
        </p:grpSpPr>
        <p:sp>
          <p:nvSpPr>
            <p:cNvPr id="7" name="TextBox 6"/>
            <p:cNvSpPr txBox="1"/>
            <p:nvPr/>
          </p:nvSpPr>
          <p:spPr>
            <a:xfrm>
              <a:off x="4917425" y="2072532"/>
              <a:ext cx="3269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/>
                <a:t>Creator </a:t>
              </a:r>
              <a:r>
                <a:rPr lang="ru-RU" sz="1400" dirty="0"/>
                <a:t>содержит реализации всех методов, выполняющих операции с продуктами, кроме фабричного метода</a:t>
              </a: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4762458" y="2387600"/>
              <a:ext cx="165142" cy="520700"/>
            </a:xfrm>
            <a:custGeom>
              <a:avLst/>
              <a:gdLst>
                <a:gd name="connsiteX0" fmla="*/ 152442 w 165142"/>
                <a:gd name="connsiteY0" fmla="*/ 0 h 520700"/>
                <a:gd name="connsiteX1" fmla="*/ 42 w 165142"/>
                <a:gd name="connsiteY1" fmla="*/ 228600 h 520700"/>
                <a:gd name="connsiteX2" fmla="*/ 165142 w 165142"/>
                <a:gd name="connsiteY2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42" h="520700">
                  <a:moveTo>
                    <a:pt x="152442" y="0"/>
                  </a:moveTo>
                  <a:cubicBezTo>
                    <a:pt x="75183" y="70908"/>
                    <a:pt x="-2075" y="141817"/>
                    <a:pt x="42" y="228600"/>
                  </a:cubicBezTo>
                  <a:cubicBezTo>
                    <a:pt x="2159" y="315383"/>
                    <a:pt x="116459" y="450850"/>
                    <a:pt x="165142" y="5207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13501" y="2971224"/>
            <a:ext cx="2637047" cy="1169551"/>
            <a:chOff x="6513501" y="2971224"/>
            <a:chExt cx="2637047" cy="1169551"/>
          </a:xfrm>
        </p:grpSpPr>
        <p:sp>
          <p:nvSpPr>
            <p:cNvPr id="8" name="TextBox 7"/>
            <p:cNvSpPr txBox="1"/>
            <p:nvPr/>
          </p:nvSpPr>
          <p:spPr>
            <a:xfrm>
              <a:off x="7326549" y="2971224"/>
              <a:ext cx="182399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Абстрактный метод </a:t>
              </a:r>
              <a:r>
                <a:rPr lang="en-US" sz="1400" dirty="0" err="1"/>
                <a:t>FactoryMethod</a:t>
              </a:r>
              <a:r>
                <a:rPr lang="en-US" sz="1400" dirty="0"/>
                <a:t>()</a:t>
              </a:r>
              <a:r>
                <a:rPr lang="ru-RU" sz="1400" dirty="0"/>
                <a:t> должен быть реализован всеми </a:t>
              </a:r>
              <a:r>
                <a:rPr lang="ru-RU" sz="1400" dirty="0" err="1"/>
                <a:t>субклассами</a:t>
              </a:r>
              <a:r>
                <a:rPr lang="ru-RU" sz="1400" dirty="0"/>
                <a:t> </a:t>
              </a:r>
              <a:r>
                <a:rPr lang="en-US" sz="1400" dirty="0"/>
                <a:t>Creator</a:t>
              </a:r>
              <a:endParaRPr lang="ru-RU" sz="1400" dirty="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6513501" y="3374506"/>
              <a:ext cx="927100" cy="266700"/>
            </a:xfrm>
            <a:custGeom>
              <a:avLst/>
              <a:gdLst>
                <a:gd name="connsiteX0" fmla="*/ 927100 w 927100"/>
                <a:gd name="connsiteY0" fmla="*/ 0 h 266700"/>
                <a:gd name="connsiteX1" fmla="*/ 431800 w 927100"/>
                <a:gd name="connsiteY1" fmla="*/ 101600 h 266700"/>
                <a:gd name="connsiteX2" fmla="*/ 0 w 927100"/>
                <a:gd name="connsiteY2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100" h="266700">
                  <a:moveTo>
                    <a:pt x="927100" y="0"/>
                  </a:moveTo>
                  <a:cubicBezTo>
                    <a:pt x="756708" y="28575"/>
                    <a:pt x="586316" y="57150"/>
                    <a:pt x="431800" y="101600"/>
                  </a:cubicBezTo>
                  <a:cubicBezTo>
                    <a:pt x="277284" y="146050"/>
                    <a:pt x="138642" y="206375"/>
                    <a:pt x="0" y="2667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111010" y="4749800"/>
            <a:ext cx="2018939" cy="1652151"/>
            <a:chOff x="7111010" y="4749800"/>
            <a:chExt cx="2018939" cy="1652151"/>
          </a:xfrm>
        </p:grpSpPr>
        <p:sp>
          <p:nvSpPr>
            <p:cNvPr id="6" name="TextBox 5"/>
            <p:cNvSpPr txBox="1"/>
            <p:nvPr/>
          </p:nvSpPr>
          <p:spPr>
            <a:xfrm>
              <a:off x="7111010" y="5232400"/>
              <a:ext cx="201893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ConcreteCreator</a:t>
              </a:r>
              <a:r>
                <a:rPr lang="en-US" sz="1400" dirty="0"/>
                <a:t> </a:t>
              </a:r>
              <a:r>
                <a:rPr lang="ru-RU" sz="1400" dirty="0"/>
                <a:t>реализует метод </a:t>
              </a:r>
              <a:r>
                <a:rPr lang="en-US" sz="1400" dirty="0" err="1"/>
                <a:t>FactoryMethod</a:t>
              </a:r>
              <a:r>
                <a:rPr lang="en-US" sz="1400" dirty="0"/>
                <a:t>()</a:t>
              </a:r>
              <a:r>
                <a:rPr lang="ru-RU" sz="1400" dirty="0"/>
                <a:t>, непосредственно производящий продукт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7416800" y="4749800"/>
              <a:ext cx="901700" cy="419100"/>
            </a:xfrm>
            <a:custGeom>
              <a:avLst/>
              <a:gdLst>
                <a:gd name="connsiteX0" fmla="*/ 901700 w 901700"/>
                <a:gd name="connsiteY0" fmla="*/ 419100 h 419100"/>
                <a:gd name="connsiteX1" fmla="*/ 533400 w 901700"/>
                <a:gd name="connsiteY1" fmla="*/ 101600 h 419100"/>
                <a:gd name="connsiteX2" fmla="*/ 0 w 9017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700" h="419100">
                  <a:moveTo>
                    <a:pt x="901700" y="419100"/>
                  </a:moveTo>
                  <a:cubicBezTo>
                    <a:pt x="792691" y="295275"/>
                    <a:pt x="683683" y="171450"/>
                    <a:pt x="533400" y="101600"/>
                  </a:cubicBezTo>
                  <a:cubicBezTo>
                    <a:pt x="383117" y="31750"/>
                    <a:pt x="97367" y="19050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97601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Параметризованный фабричный метод</a:t>
            </a:r>
          </a:p>
          <a:p>
            <a:pPr lvl="1"/>
            <a:r>
              <a:rPr lang="ru-RU" dirty="0"/>
              <a:t>Тип конкретного продукта зависит от параметров фабричного метода</a:t>
            </a:r>
          </a:p>
          <a:p>
            <a:r>
              <a:rPr lang="ru-RU" dirty="0" err="1"/>
              <a:t>Непараметризованный</a:t>
            </a:r>
            <a:r>
              <a:rPr lang="ru-RU" dirty="0"/>
              <a:t> фабричный метод</a:t>
            </a:r>
          </a:p>
          <a:p>
            <a:pPr lvl="1"/>
            <a:r>
              <a:rPr lang="ru-RU" dirty="0"/>
              <a:t>Тип конкретного продукта не зависит от параметров фабричного метода</a:t>
            </a:r>
          </a:p>
          <a:p>
            <a:pPr lvl="2"/>
            <a:r>
              <a:rPr lang="ru-RU" dirty="0"/>
              <a:t>Параметры могут вообще отсутствовать</a:t>
            </a:r>
          </a:p>
          <a:p>
            <a:r>
              <a:rPr lang="ru-RU" dirty="0"/>
              <a:t>В обоих случаях Создатель не должен делать </a:t>
            </a:r>
            <a:r>
              <a:rPr lang="ru-RU" dirty="0">
                <a:solidFill>
                  <a:srgbClr val="FF0000"/>
                </a:solidFill>
              </a:rPr>
              <a:t>никаких предположений о конкретном типе</a:t>
            </a:r>
            <a:r>
              <a:rPr lang="ru-RU" dirty="0"/>
              <a:t> полученного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53382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Фабричные методы избавляют проектировщика от необходимости встраивать в код зависящие от приложения классы</a:t>
            </a:r>
          </a:p>
          <a:p>
            <a:r>
              <a:rPr lang="ru-RU" dirty="0"/>
              <a:t>Код имеет дело только с интерфейсом класса </a:t>
            </a:r>
            <a:r>
              <a:rPr lang="ru-RU" dirty="0" err="1"/>
              <a:t>Product</a:t>
            </a:r>
            <a:r>
              <a:rPr lang="ru-RU" dirty="0"/>
              <a:t>, поэтому он может работать с любыми определенными пользователем классами конкретных продуктов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vs </a:t>
            </a:r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Программирование на уровне интерфейса</a:t>
            </a:r>
          </a:p>
          <a:p>
            <a:pPr lvl="1"/>
            <a:r>
              <a:rPr lang="ru-RU" dirty="0"/>
              <a:t>Код, написанный для интерфейса будет работать с любыми классами, реализующими данный </a:t>
            </a:r>
            <a:r>
              <a:rPr lang="ru-RU" dirty="0" smtClean="0"/>
              <a:t>интерфейс</a:t>
            </a:r>
            <a:endParaRPr lang="en-US" dirty="0" smtClean="0"/>
          </a:p>
          <a:p>
            <a:r>
              <a:rPr lang="ru-RU" dirty="0" smtClean="0"/>
              <a:t>Программирование </a:t>
            </a:r>
            <a:r>
              <a:rPr lang="ru-RU" dirty="0"/>
              <a:t>на уровне конкретных реализаций</a:t>
            </a:r>
          </a:p>
          <a:p>
            <a:pPr lvl="1"/>
            <a:r>
              <a:rPr lang="ru-RU" dirty="0"/>
              <a:t>Требуется внесение изменений при добавлении новых конкретных классов</a:t>
            </a:r>
          </a:p>
          <a:p>
            <a:pPr lvl="1"/>
            <a:r>
              <a:rPr lang="ru-RU" dirty="0"/>
              <a:t>Нарушение принципа «код открыт для расширения, но закрыт для изменения»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96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Клиентам придется создавать подкласс класса </a:t>
            </a:r>
            <a:r>
              <a:rPr lang="en-US" dirty="0"/>
              <a:t>Creator</a:t>
            </a:r>
            <a:r>
              <a:rPr lang="ru-RU" dirty="0"/>
              <a:t>, возможно, для создания лишь одного объекта </a:t>
            </a:r>
            <a:r>
              <a:rPr lang="en-US" dirty="0" err="1"/>
              <a:t>ConcreteProduct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5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инверсии зависимостей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8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3192" y="0"/>
            <a:ext cx="9167192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CDependentPizzaStore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&amp; style,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&amp; type)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pizza;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(style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cheeze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CNYStyleCheezePizza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CNYStyleClamPizza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"peperoni"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CNYStylePeperoniPizza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"veggie"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CNYStyleVeggiePizza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(style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"Chicago"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cheeze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CChicagoStyleCheezePizza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CChicagoStyleClamPizza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"peperoni"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CChicagoStylePeperoniPizza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"veggie"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CChicagoStyleVeggiePizza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(!pizza)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pizza type"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pizza-&gt;Prepare();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pizza-&gt;Bake();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pizza-&gt;Cut();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35896" y="0"/>
            <a:ext cx="5400600" cy="620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Реализация класса пиццерии, без использования каких-либо фабрик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987824" y="5877272"/>
            <a:ext cx="6048672" cy="620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Подсчитайте количество конкретных объектов пиццы, от которых зависит класс</a:t>
            </a:r>
            <a:r>
              <a:rPr lang="en-US" dirty="0"/>
              <a:t> </a:t>
            </a:r>
            <a:r>
              <a:rPr lang="en-US" dirty="0" err="1"/>
              <a:t>CDependentPizzaStore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4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между объектами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Всякий раз при непосредственном создании экземпляра возникает зависимость от конкретного класса</a:t>
            </a:r>
          </a:p>
          <a:p>
            <a:pPr lvl="1"/>
            <a:r>
              <a:rPr lang="ru-RU" dirty="0"/>
              <a:t>Внесение изменений в конкретный класс может повлечь за собой изменение </a:t>
            </a:r>
            <a:r>
              <a:rPr lang="ru-RU" dirty="0" smtClean="0"/>
              <a:t>всех </a:t>
            </a:r>
            <a:r>
              <a:rPr lang="ru-RU" dirty="0"/>
              <a:t>использующих его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41582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PizzaStore</a:t>
            </a:r>
            <a:r>
              <a:rPr lang="ru-RU" dirty="0"/>
              <a:t> с сильными зависимостями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2" y="2481191"/>
            <a:ext cx="5762670" cy="37198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9872" y="1538789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en-US" sz="1400" dirty="0"/>
              <a:t> </a:t>
            </a:r>
            <a:r>
              <a:rPr lang="ru-RU" sz="1400" dirty="0"/>
              <a:t>зависит от всех </a:t>
            </a:r>
            <a:r>
              <a:rPr lang="ru-RU" sz="1400" dirty="0" err="1"/>
              <a:t>субклассов</a:t>
            </a:r>
            <a:r>
              <a:rPr lang="ru-RU" sz="1400" dirty="0"/>
              <a:t> </a:t>
            </a:r>
            <a:r>
              <a:rPr lang="en-US" sz="1400" dirty="0"/>
              <a:t>Pizza</a:t>
            </a:r>
            <a:r>
              <a:rPr lang="ru-RU" sz="1400" dirty="0"/>
              <a:t>, т.к. непосредственно создает их экземпляры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20272" y="1788694"/>
            <a:ext cx="2123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en-US" sz="1400" dirty="0"/>
              <a:t> </a:t>
            </a:r>
            <a:r>
              <a:rPr lang="ru-RU" sz="1400" dirty="0"/>
              <a:t>зависит от реализаций, т.к. любые изменения в конкретных реализациях классов пиццы влияют на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665071"/>
            <a:ext cx="2555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 изменении в реализации конкретных классов пиццы, возможно придется вносить изменения в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51720" y="6302732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Каждая новая разновидность пиццы создает новую зависимость для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37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 инверсии зависимостей</a:t>
            </a:r>
            <a:r>
              <a:rPr lang="en-US" dirty="0"/>
              <a:t> (Dependency I</a:t>
            </a:r>
            <a:r>
              <a:rPr lang="en-US" dirty="0" smtClean="0"/>
              <a:t>nversion Principle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должен зависеть от абстракций, а не от конкретных классов</a:t>
            </a:r>
          </a:p>
          <a:p>
            <a:r>
              <a:rPr lang="ru-RU" dirty="0"/>
              <a:t>Высокоуровневые компоненты не должны зависеть от низкоуровневых</a:t>
            </a:r>
            <a:r>
              <a:rPr lang="en-US" dirty="0"/>
              <a:t>; </a:t>
            </a:r>
            <a:r>
              <a:rPr lang="ru-RU" dirty="0"/>
              <a:t>и те, и другие должны зависеть от абстракций</a:t>
            </a:r>
          </a:p>
          <a:p>
            <a:pPr lvl="1"/>
            <a:r>
              <a:rPr lang="ru-RU" dirty="0"/>
              <a:t>Высокоуровневой компонент – класс, поведение которого определяется в контексте других, низкоуровневых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7307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класса </a:t>
            </a:r>
            <a:r>
              <a:rPr lang="en-US" dirty="0" err="1"/>
              <a:t>CDependentPizzaStore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PizzaStore</a:t>
            </a:r>
            <a:r>
              <a:rPr lang="en-US" dirty="0"/>
              <a:t> – </a:t>
            </a:r>
            <a:r>
              <a:rPr lang="ru-RU" dirty="0"/>
              <a:t>высокоуровневой компонент</a:t>
            </a:r>
          </a:p>
          <a:p>
            <a:pPr lvl="1"/>
            <a:r>
              <a:rPr lang="ru-RU" dirty="0"/>
              <a:t>Работает с разными объектами пиццы</a:t>
            </a:r>
          </a:p>
          <a:p>
            <a:pPr lvl="2"/>
            <a:r>
              <a:rPr lang="ru-RU" dirty="0"/>
              <a:t>Приготовление, выпекание, нарезка, упаковывание</a:t>
            </a:r>
          </a:p>
          <a:p>
            <a:r>
              <a:rPr lang="ru-RU" dirty="0"/>
              <a:t>Объекты пиццы – низкоуровневые компоненты</a:t>
            </a:r>
          </a:p>
          <a:p>
            <a:r>
              <a:rPr lang="ru-RU" dirty="0"/>
              <a:t>Класс</a:t>
            </a:r>
            <a:r>
              <a:rPr lang="en-US" dirty="0"/>
              <a:t> </a:t>
            </a:r>
            <a:r>
              <a:rPr lang="en-US" dirty="0" err="1"/>
              <a:t>CDependentPizzaStore</a:t>
            </a:r>
            <a:r>
              <a:rPr lang="ru-RU" dirty="0"/>
              <a:t> зависит от всех классов пиццы</a:t>
            </a:r>
          </a:p>
        </p:txBody>
      </p:sp>
    </p:spTree>
    <p:extLst>
      <p:ext uri="{BB962C8B-B14F-4D97-AF65-F5344CB8AC3E}">
        <p14:creationId xmlns:p14="http://schemas.microsoft.com/office/powerpoint/2010/main" val="35264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Инверсия зависимостей при применении Фабричного Метода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772816"/>
            <a:ext cx="4954838" cy="4859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7744" y="285293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Pizza –</a:t>
            </a:r>
            <a:r>
              <a:rPr lang="ru-RU" sz="1400" dirty="0"/>
              <a:t> абстрактный класс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6136" y="1772816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ru-RU" sz="1400" dirty="0"/>
              <a:t> теперь зависит только от </a:t>
            </a:r>
            <a:r>
              <a:rPr lang="en-US" sz="1400" dirty="0"/>
              <a:t>Pizza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020272" y="3833351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Конкретные классы пиццы тоже зависят от абстракции </a:t>
            </a:r>
            <a:r>
              <a:rPr lang="en-US" sz="1400" dirty="0"/>
              <a:t>Pizza</a:t>
            </a:r>
            <a:r>
              <a:rPr lang="ru-RU" sz="1400" dirty="0"/>
              <a:t>, т.к. они реализуют интерфейс </a:t>
            </a:r>
            <a:r>
              <a:rPr lang="en-US" sz="1400" dirty="0"/>
              <a:t>Pizza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58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Советы по применению принципа инверсии зависимостей 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Ссылки на конкретные классы не должны храниться в переменных</a:t>
            </a:r>
          </a:p>
          <a:p>
            <a:r>
              <a:rPr lang="ru-RU" dirty="0"/>
              <a:t>В архитектуре не должно быть классов, производных от конкретных классов</a:t>
            </a:r>
          </a:p>
          <a:p>
            <a:pPr lvl="1"/>
            <a:r>
              <a:rPr lang="ru-RU" dirty="0"/>
              <a:t>Наследование от конкретного класса создает сильную зависимость от него</a:t>
            </a:r>
          </a:p>
          <a:p>
            <a:pPr lvl="1"/>
            <a:r>
              <a:rPr lang="ru-RU" dirty="0"/>
              <a:t>Определяйте классы производными от абстракций (интерфейсов и абстрактных классов)</a:t>
            </a:r>
          </a:p>
          <a:p>
            <a:r>
              <a:rPr lang="ru-RU" dirty="0"/>
              <a:t>Методы не должны переопределять методы, реализованные в каких-либо из его базовых классах</a:t>
            </a:r>
          </a:p>
          <a:p>
            <a:pPr lvl="1"/>
            <a:r>
              <a:rPr lang="ru-RU" dirty="0"/>
              <a:t>Переопределение реализованного метода свидетельствует о том, что базовый класс был плохой абстракцией</a:t>
            </a:r>
          </a:p>
          <a:p>
            <a:r>
              <a:rPr lang="ru-RU" b="1" dirty="0">
                <a:solidFill>
                  <a:srgbClr val="FF0000"/>
                </a:solidFill>
              </a:rPr>
              <a:t>Это ориентиры, к которым нужно стремиться, а не слепо следовать</a:t>
            </a:r>
          </a:p>
        </p:txBody>
      </p:sp>
    </p:spTree>
    <p:extLst>
      <p:ext uri="{BB962C8B-B14F-4D97-AF65-F5344CB8AC3E}">
        <p14:creationId xmlns:p14="http://schemas.microsoft.com/office/powerpoint/2010/main" val="311807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зависимость от реализации не страшна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Используемый класс с большой вероятностью останется неизменным</a:t>
            </a:r>
          </a:p>
          <a:p>
            <a:pPr lvl="1"/>
            <a:r>
              <a:rPr lang="en-US" dirty="0"/>
              <a:t>string, </a:t>
            </a:r>
            <a:r>
              <a:rPr lang="en-US" dirty="0" smtClean="0"/>
              <a:t>vector</a:t>
            </a:r>
            <a:r>
              <a:rPr lang="en-US" dirty="0" smtClean="0"/>
              <a:t>, map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90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типа создаваемого объекта во время выполнения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916832"/>
            <a:ext cx="5040560" cy="3756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duck;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(picnic)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CMallardDuck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(hunting)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 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CDecoyDuck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inBathTube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duck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ru-RU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CRubberDuck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2120" y="1693307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создаваемого объекта определяется во время выполнения</a:t>
            </a:r>
          </a:p>
          <a:p>
            <a:endParaRPr lang="ru-RU" dirty="0"/>
          </a:p>
          <a:p>
            <a:r>
              <a:rPr lang="ru-RU" dirty="0"/>
              <a:t>Часто такой код размещается в разных частях программы, усложняя  ее 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39080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фабрика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требования к пиццерии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Новые пиццерии следуют процедурам приготовления, но некоторые используют некачественные ингредиенты</a:t>
            </a:r>
          </a:p>
          <a:p>
            <a:pPr lvl="1"/>
            <a:r>
              <a:rPr lang="ru-RU" dirty="0"/>
              <a:t>Создание пиццы Фабричный Метод делегирует конкретным классам пиццерий, и некоторые злоупотребляют этой возможностью</a:t>
            </a:r>
          </a:p>
        </p:txBody>
      </p:sp>
    </p:spTree>
    <p:extLst>
      <p:ext uri="{BB962C8B-B14F-4D97-AF65-F5344CB8AC3E}">
        <p14:creationId xmlns:p14="http://schemas.microsoft.com/office/powerpoint/2010/main" val="18677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– создать фабрику по производству ингредиентов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Сложности</a:t>
            </a:r>
          </a:p>
          <a:p>
            <a:pPr lvl="1"/>
            <a:r>
              <a:rPr lang="ru-RU" dirty="0"/>
              <a:t>В разных регионах компоненты пиццы формируются по-разному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2730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Межрегиональные различия в составе пиццы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Чикаго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Пицца с сыром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</a:t>
            </a:r>
            <a:r>
              <a:rPr lang="ru-RU" dirty="0" err="1"/>
              <a:t>орегано</a:t>
            </a:r>
            <a:endParaRPr lang="ru-RU" dirty="0"/>
          </a:p>
          <a:p>
            <a:r>
              <a:rPr lang="ru-RU" dirty="0"/>
              <a:t>Вегетарианская пицца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баклажан, шпинат, оливки</a:t>
            </a:r>
          </a:p>
          <a:p>
            <a:r>
              <a:rPr lang="ru-RU" dirty="0"/>
              <a:t>Пицца с мидиями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мидии</a:t>
            </a:r>
          </a:p>
          <a:p>
            <a:r>
              <a:rPr lang="ru-RU" dirty="0"/>
              <a:t>Пицца </a:t>
            </a:r>
            <a:r>
              <a:rPr lang="ru-RU" dirty="0" err="1"/>
              <a:t>Пеперони</a:t>
            </a:r>
            <a:endParaRPr lang="ru-RU" dirty="0"/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баклажан, шпинат, оливки, </a:t>
            </a:r>
            <a:r>
              <a:rPr lang="ru-RU" dirty="0" err="1"/>
              <a:t>пеперони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Нью-Йорк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Пицца с сыром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чеснок</a:t>
            </a:r>
          </a:p>
          <a:p>
            <a:r>
              <a:rPr lang="ru-RU" dirty="0"/>
              <a:t>Вегетарианская пицца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грибы, лук, красный перец</a:t>
            </a:r>
          </a:p>
          <a:p>
            <a:r>
              <a:rPr lang="ru-RU" dirty="0"/>
              <a:t>Пицца с мидиями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свежие мидии</a:t>
            </a:r>
          </a:p>
          <a:p>
            <a:r>
              <a:rPr lang="ru-RU" dirty="0"/>
              <a:t>Пицца </a:t>
            </a:r>
            <a:r>
              <a:rPr lang="ru-RU" dirty="0" err="1"/>
              <a:t>Пеперони</a:t>
            </a:r>
            <a:endParaRPr lang="ru-RU" dirty="0"/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грибы, лук, красный перец, </a:t>
            </a:r>
            <a:r>
              <a:rPr lang="ru-RU" dirty="0" err="1"/>
              <a:t>пеперони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7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88640"/>
            <a:ext cx="4391382" cy="2733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6" y="3614105"/>
            <a:ext cx="4167788" cy="2599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751" y="3717032"/>
            <a:ext cx="4167788" cy="254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43808" y="2951832"/>
            <a:ext cx="3959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Пиццы делаются из одних компонентов, но в разных регионах </a:t>
            </a:r>
            <a:r>
              <a:rPr lang="ru-RU" sz="1600" dirty="0" smtClean="0"/>
              <a:t>использу</a:t>
            </a:r>
            <a:r>
              <a:rPr lang="ru-RU" sz="1600" dirty="0"/>
              <a:t>ю</a:t>
            </a:r>
            <a:r>
              <a:rPr lang="ru-RU" sz="1600" dirty="0" smtClean="0"/>
              <a:t>тся </a:t>
            </a:r>
            <a:r>
              <a:rPr lang="ru-RU" sz="1600" dirty="0"/>
              <a:t>разные реализации этих компонентов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36" y="137053"/>
            <a:ext cx="2603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Каждое семейство состоит из типа основы, типа соуса, типа сыра и типа морепродуктов, а также других (овощи и специи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7744" y="6196280"/>
            <a:ext cx="4535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Каждый регион реализует полное семейство ингредиентов</a:t>
            </a:r>
          </a:p>
        </p:txBody>
      </p:sp>
    </p:spTree>
    <p:extLst>
      <p:ext uri="{BB962C8B-B14F-4D97-AF65-F5344CB8AC3E}">
        <p14:creationId xmlns:p14="http://schemas.microsoft.com/office/powerpoint/2010/main" val="307300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2287662"/>
            <a:ext cx="87129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CreateSauce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CreateCheese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CreateVeggies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CreatePepperoni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CreateClam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ингредиентов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008" y="1711598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каждого ингредиента в интерфейсе определяется метод </a:t>
            </a:r>
            <a:r>
              <a:rPr lang="en-US" dirty="0"/>
              <a:t>Create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7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 работ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фабрику ингредиентов для каждого региона, реализующую интерфейс </a:t>
            </a:r>
            <a:r>
              <a:rPr lang="en-US" dirty="0" err="1"/>
              <a:t>IPizzaIngredientFactory</a:t>
            </a:r>
            <a:endParaRPr lang="en-US" dirty="0"/>
          </a:p>
          <a:p>
            <a:r>
              <a:rPr lang="ru-RU" dirty="0"/>
              <a:t>Реализовать набор классов ингредиентов</a:t>
            </a:r>
          </a:p>
          <a:p>
            <a:pPr lvl="1"/>
            <a:r>
              <a:rPr lang="ru-RU" dirty="0"/>
              <a:t>Где это возможно, классы будут использоваться совместно несколькими регионами</a:t>
            </a:r>
          </a:p>
          <a:p>
            <a:r>
              <a:rPr lang="ru-RU" dirty="0"/>
              <a:t>Связать классы воедино в коде </a:t>
            </a:r>
            <a:r>
              <a:rPr lang="en-US" dirty="0" err="1"/>
              <a:t>PizzaStore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26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88640"/>
            <a:ext cx="86409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CNyPizzaIngredientFactory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CThinCrustDough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CMarinaraSauce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CReggianoCheese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CGarlic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CMushroom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CRedPepper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CSlicedPepperoni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CreateClam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CFreshClams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1844" y="4653136"/>
            <a:ext cx="2547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Нарезанные </a:t>
            </a:r>
            <a:r>
              <a:rPr lang="ru-RU" sz="1600" dirty="0" err="1"/>
              <a:t>поперони</a:t>
            </a:r>
            <a:r>
              <a:rPr lang="ru-RU" sz="1600" dirty="0"/>
              <a:t> используются и в Нью-Йорке и в Чикаго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8064" y="6022203"/>
            <a:ext cx="3892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Нью-Йорк находится на побережье, поэтому используются свежие мидии. В Чикаго - </a:t>
            </a:r>
            <a:r>
              <a:rPr lang="ru-RU" sz="1600" dirty="0" err="1"/>
              <a:t>замороженые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92056" y="833807"/>
            <a:ext cx="2547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Для каждого ингредиента в семействе создается его версия для Нью-Йорка</a:t>
            </a:r>
          </a:p>
        </p:txBody>
      </p:sp>
    </p:spTree>
    <p:extLst>
      <p:ext uri="{BB962C8B-B14F-4D97-AF65-F5344CB8AC3E}">
        <p14:creationId xmlns:p14="http://schemas.microsoft.com/office/powerpoint/2010/main" val="154879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5983"/>
            <a:ext cx="903649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Prepare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 { </a:t>
            </a:r>
            <a:r>
              <a:rPr lang="en-US" sz="1400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"Bake for 25 minutes at 350"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400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"Cutting the pizza into diagonal slices"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400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"Place pizza in official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PizzaStore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Код вывода описания пиццы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m_clam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800"/>
              </a:spcAft>
              <a:tabLst>
                <a:tab pos="40640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143"/>
          <a:stretch/>
        </p:blipFill>
        <p:spPr>
          <a:xfrm>
            <a:off x="107504" y="43025"/>
            <a:ext cx="9014792" cy="681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Недостатки создания конкретных экземпляров класса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перестаёт быть </a:t>
            </a:r>
            <a:r>
              <a:rPr lang="ru-RU" b="1" dirty="0" smtClean="0"/>
              <a:t>закрытым для изменения</a:t>
            </a:r>
          </a:p>
          <a:p>
            <a:pPr lvl="1"/>
            <a:r>
              <a:rPr lang="ru-RU" dirty="0" smtClean="0"/>
              <a:t>При добавлении новых конкретных </a:t>
            </a:r>
            <a:r>
              <a:rPr lang="ru-RU" dirty="0" smtClean="0"/>
              <a:t>классов</a:t>
            </a:r>
            <a:endParaRPr lang="ru-RU" dirty="0" smtClean="0"/>
          </a:p>
          <a:p>
            <a:pPr lvl="1"/>
            <a:r>
              <a:rPr lang="ru-RU" dirty="0" smtClean="0"/>
              <a:t>При изменении способа их конструирования</a:t>
            </a:r>
          </a:p>
          <a:p>
            <a:endParaRPr lang="ru-RU" dirty="0" smtClean="0"/>
          </a:p>
          <a:p>
            <a:r>
              <a:rPr lang="ru-RU" dirty="0" smtClean="0"/>
              <a:t>«Определить аспекты, которые будут изменяться, и отделить их от тех, которые останутся неизменными»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88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Сырная пицца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07504" y="1503634"/>
            <a:ext cx="90364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CCheesePizza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i="1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0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Пицца из мидий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0" y="1420049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CClamPizza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m_clam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CreateClam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3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895" y="18864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CPizzaStore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 Making a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Применяем паттерн Фабричный метод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8640"/>
            <a:ext cx="9144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CChicagoPizzaStore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CPizzaStore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CChicagoPizzaIngredientFactory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pPr>
              <a:spcAft>
                <a:spcPts val="0"/>
              </a:spcAft>
            </a:pP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"cheese"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CCheesePizza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7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"Chicago Style Cheese Pizza"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"clam"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CClamPizza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7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"Chicago Style Clam Pizza"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другие типы пиццы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*/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2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CNYPizzaStore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CPizzaStore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CNYPizzaIngredientFactory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pPr>
              <a:spcAft>
                <a:spcPts val="0"/>
              </a:spcAft>
            </a:pP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"cheese"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"New York Style Cheese Pizza"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"clam"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"New York Style Clam Pizza"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 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другие типы пиццы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*/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Лаваш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8030" y="148478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&gt;()&gt;;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CLavash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CLavash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ru-RU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: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60" y="1700808"/>
            <a:ext cx="9144000" cy="505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ThinCrustDoughFactory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CThinCrustDough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Пиццерия "У Ашота". Производит только Лаваш.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*/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CAshotsPizzaStore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CPizzaStore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Тип не имеет значения. В меню только лаваш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/*type*/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CLavash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ThinCrustDoughFactory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Пиццерия «У Ашота»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8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7" y="1914154"/>
            <a:ext cx="8853226" cy="345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«Пиццерия»</a:t>
            </a:r>
          </a:p>
        </p:txBody>
      </p:sp>
    </p:spTree>
    <p:extLst>
      <p:ext uri="{BB962C8B-B14F-4D97-AF65-F5344CB8AC3E}">
        <p14:creationId xmlns:p14="http://schemas.microsoft.com/office/powerpoint/2010/main" val="8836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заказа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988840"/>
            <a:ext cx="9036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  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CCheezePizza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	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CPeperoniPizza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CNapolitanaPizza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ru-RU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4208" y="177281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Тип пиццы передаётся при вызове </a:t>
            </a:r>
            <a:r>
              <a:rPr lang="en-US" dirty="0" err="1" smtClean="0"/>
              <a:t>OrderPizza</a:t>
            </a:r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4679576" y="1699685"/>
            <a:ext cx="1645920" cy="215176"/>
          </a:xfrm>
          <a:custGeom>
            <a:avLst/>
            <a:gdLst>
              <a:gd name="connsiteX0" fmla="*/ 1645920 w 1645920"/>
              <a:gd name="connsiteY0" fmla="*/ 215176 h 215176"/>
              <a:gd name="connsiteX1" fmla="*/ 968189 w 1645920"/>
              <a:gd name="connsiteY1" fmla="*/ 23 h 215176"/>
              <a:gd name="connsiteX2" fmla="*/ 0 w 1645920"/>
              <a:gd name="connsiteY2" fmla="*/ 204419 h 21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215176">
                <a:moveTo>
                  <a:pt x="1645920" y="215176"/>
                </a:moveTo>
                <a:cubicBezTo>
                  <a:pt x="1444214" y="108496"/>
                  <a:pt x="1242509" y="1816"/>
                  <a:pt x="968189" y="23"/>
                </a:cubicBezTo>
                <a:cubicBezTo>
                  <a:pt x="693869" y="-1770"/>
                  <a:pt x="346934" y="101324"/>
                  <a:pt x="0" y="204419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5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Изменения в ассортименте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990581"/>
            <a:ext cx="92170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  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CCheezePizza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	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strike="sngStrike" dirty="0">
                <a:solidFill>
                  <a:srgbClr val="8181FF"/>
                </a:solidFill>
                <a:latin typeface="Consolas"/>
                <a:ea typeface="Calibri"/>
                <a:cs typeface="Times New Roman"/>
              </a:rPr>
              <a:t>else if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strike="sngStrike" dirty="0">
                <a:solidFill>
                  <a:srgbClr val="C4C4C4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00DBD6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F5B5B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)     {</a:t>
            </a:r>
            <a:r>
              <a:rPr lang="ru-RU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strike="sngStrike" dirty="0">
                <a:solidFill>
                  <a:srgbClr val="00DBD6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 err="1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strike="sngStrike" dirty="0" err="1">
                <a:solidFill>
                  <a:srgbClr val="8ACDE2"/>
                </a:solidFill>
                <a:latin typeface="Consolas"/>
                <a:ea typeface="Calibri"/>
                <a:cs typeface="Times New Roman"/>
              </a:rPr>
              <a:t>CPeperoniPizza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strike="sngStrike" dirty="0">
              <a:solidFill>
                <a:srgbClr val="8E8E8E"/>
              </a:solidFill>
              <a:latin typeface="Consolas"/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CNapolitanaPizza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capricciosa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CCapricciosaPizza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margherita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CMargheritaPizza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ru-RU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2397882" y="4581128"/>
            <a:ext cx="216024" cy="86409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788566" y="482851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Неизменная часть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7696" y="199058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Код, подверженный изменениям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102399" y="2708920"/>
            <a:ext cx="8710497" cy="1800200"/>
          </a:xfrm>
          <a:custGeom>
            <a:avLst/>
            <a:gdLst>
              <a:gd name="connsiteX0" fmla="*/ 240501 w 8710497"/>
              <a:gd name="connsiteY0" fmla="*/ 200086 h 1793004"/>
              <a:gd name="connsiteX1" fmla="*/ 1926426 w 8710497"/>
              <a:gd name="connsiteY1" fmla="*/ 28636 h 1793004"/>
              <a:gd name="connsiteX2" fmla="*/ 5307801 w 8710497"/>
              <a:gd name="connsiteY2" fmla="*/ 57211 h 1793004"/>
              <a:gd name="connsiteX3" fmla="*/ 7222326 w 8710497"/>
              <a:gd name="connsiteY3" fmla="*/ 19111 h 1793004"/>
              <a:gd name="connsiteX4" fmla="*/ 8508201 w 8710497"/>
              <a:gd name="connsiteY4" fmla="*/ 409636 h 1793004"/>
              <a:gd name="connsiteX5" fmla="*/ 8441526 w 8710497"/>
              <a:gd name="connsiteY5" fmla="*/ 1619311 h 1793004"/>
              <a:gd name="connsiteX6" fmla="*/ 5974551 w 8710497"/>
              <a:gd name="connsiteY6" fmla="*/ 1619311 h 1793004"/>
              <a:gd name="connsiteX7" fmla="*/ 2031201 w 8710497"/>
              <a:gd name="connsiteY7" fmla="*/ 1771711 h 1793004"/>
              <a:gd name="connsiteX8" fmla="*/ 240501 w 8710497"/>
              <a:gd name="connsiteY8" fmla="*/ 1666936 h 1793004"/>
              <a:gd name="connsiteX9" fmla="*/ 21426 w 8710497"/>
              <a:gd name="connsiteY9" fmla="*/ 647761 h 1793004"/>
              <a:gd name="connsiteX10" fmla="*/ 240501 w 8710497"/>
              <a:gd name="connsiteY10" fmla="*/ 200086 h 179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10497" h="1793004">
                <a:moveTo>
                  <a:pt x="240501" y="200086"/>
                </a:moveTo>
                <a:cubicBezTo>
                  <a:pt x="558001" y="96898"/>
                  <a:pt x="1081876" y="52448"/>
                  <a:pt x="1926426" y="28636"/>
                </a:cubicBezTo>
                <a:cubicBezTo>
                  <a:pt x="2770976" y="4824"/>
                  <a:pt x="4425151" y="58798"/>
                  <a:pt x="5307801" y="57211"/>
                </a:cubicBezTo>
                <a:cubicBezTo>
                  <a:pt x="6190451" y="55623"/>
                  <a:pt x="6688926" y="-39626"/>
                  <a:pt x="7222326" y="19111"/>
                </a:cubicBezTo>
                <a:cubicBezTo>
                  <a:pt x="7755726" y="77848"/>
                  <a:pt x="8305001" y="142936"/>
                  <a:pt x="8508201" y="409636"/>
                </a:cubicBezTo>
                <a:cubicBezTo>
                  <a:pt x="8711401" y="676336"/>
                  <a:pt x="8863801" y="1417698"/>
                  <a:pt x="8441526" y="1619311"/>
                </a:cubicBezTo>
                <a:cubicBezTo>
                  <a:pt x="8019251" y="1820924"/>
                  <a:pt x="7042939" y="1593911"/>
                  <a:pt x="5974551" y="1619311"/>
                </a:cubicBezTo>
                <a:cubicBezTo>
                  <a:pt x="4906164" y="1644711"/>
                  <a:pt x="2986876" y="1763773"/>
                  <a:pt x="2031201" y="1771711"/>
                </a:cubicBezTo>
                <a:cubicBezTo>
                  <a:pt x="1075526" y="1779649"/>
                  <a:pt x="575464" y="1854261"/>
                  <a:pt x="240501" y="1666936"/>
                </a:cubicBezTo>
                <a:cubicBezTo>
                  <a:pt x="-94462" y="1479611"/>
                  <a:pt x="16663" y="892236"/>
                  <a:pt x="21426" y="647761"/>
                </a:cubicBezTo>
                <a:cubicBezTo>
                  <a:pt x="26188" y="403286"/>
                  <a:pt x="-76999" y="303274"/>
                  <a:pt x="240501" y="200086"/>
                </a:cubicBezTo>
                <a:close/>
              </a:path>
            </a:pathLst>
          </a:cu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7308304" y="2564904"/>
            <a:ext cx="108012" cy="288032"/>
          </a:xfrm>
          <a:prstGeom prst="straightConnector1">
            <a:avLst/>
          </a:prstGeom>
          <a:noFill/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232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Инк</a:t>
            </a:r>
            <a:r>
              <a:rPr lang="ru-RU" dirty="0"/>
              <a:t>а</a:t>
            </a:r>
            <a:r>
              <a:rPr lang="ru-RU" dirty="0" smtClean="0"/>
              <a:t>псуляция </a:t>
            </a:r>
            <a:r>
              <a:rPr lang="ru-RU" dirty="0"/>
              <a:t>создания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создания пиццы выделяется в отдельный объект</a:t>
            </a:r>
          </a:p>
          <a:p>
            <a:pPr lvl="1"/>
            <a:r>
              <a:rPr lang="ru-RU" dirty="0" smtClean="0"/>
              <a:t>Его единственная </a:t>
            </a:r>
            <a:r>
              <a:rPr lang="ru-RU" dirty="0"/>
              <a:t>задача </a:t>
            </a:r>
            <a:r>
              <a:rPr lang="ru-RU" dirty="0" smtClean="0"/>
              <a:t>– </a:t>
            </a:r>
            <a:r>
              <a:rPr lang="ru-RU" dirty="0"/>
              <a:t>создание </a:t>
            </a:r>
            <a:r>
              <a:rPr lang="ru-RU" dirty="0" smtClean="0"/>
              <a:t>пиццы</a:t>
            </a:r>
            <a:endParaRPr lang="ru-RU" dirty="0"/>
          </a:p>
          <a:p>
            <a:r>
              <a:rPr lang="ru-RU" dirty="0"/>
              <a:t>Вместо самостоятельного создания пиццы, другие объекты будут использовать его</a:t>
            </a:r>
          </a:p>
          <a:p>
            <a:r>
              <a:rPr lang="ru-RU" dirty="0"/>
              <a:t>Имя ему - Фабрика</a:t>
            </a:r>
          </a:p>
        </p:txBody>
      </p:sp>
    </p:spTree>
    <p:extLst>
      <p:ext uri="{BB962C8B-B14F-4D97-AF65-F5344CB8AC3E}">
        <p14:creationId xmlns:p14="http://schemas.microsoft.com/office/powerpoint/2010/main" val="406225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87c03118d2c13180143cb551b3cba322d8613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2666</TotalTime>
  <Words>2076</Words>
  <Application>Microsoft Office PowerPoint</Application>
  <PresentationFormat>On-screen Show (4:3)</PresentationFormat>
  <Paragraphs>629</Paragraphs>
  <Slides>56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Фабрика</vt:lpstr>
      <vt:lpstr>Интерфейс vs Реализация</vt:lpstr>
      <vt:lpstr>Интерфейс vs Реализация</vt:lpstr>
      <vt:lpstr>Выбор типа создаваемого объекта во время выполнения</vt:lpstr>
      <vt:lpstr>Недостатки создания конкретных экземпляров класса</vt:lpstr>
      <vt:lpstr>Пример – «Пиццерия»</vt:lpstr>
      <vt:lpstr>Обработка заказа пиццы</vt:lpstr>
      <vt:lpstr>Изменения в ассортименте пиццы</vt:lpstr>
      <vt:lpstr>Инкапсуляция создания объекта</vt:lpstr>
      <vt:lpstr>Простая фабрика для пиццы</vt:lpstr>
      <vt:lpstr>Клиент простой фабрики</vt:lpstr>
      <vt:lpstr>Анализ решения</vt:lpstr>
      <vt:lpstr>В чем выгода от создания экземпляра простой фабрики?</vt:lpstr>
      <vt:lpstr>Архитектура приложения, использующая простую фабрику</vt:lpstr>
      <vt:lpstr>Расширение бизнеса</vt:lpstr>
      <vt:lpstr>Решение, основанное на расширении CSimplePizzaFactory</vt:lpstr>
      <vt:lpstr>Фабрика пиццы для Нью-Йоркских филиалов Pizza Store</vt:lpstr>
      <vt:lpstr>Заказ пиццы в Нью-Йорком филиале</vt:lpstr>
      <vt:lpstr>Альтернативная реализация – паттерн «Фабричный метод»</vt:lpstr>
      <vt:lpstr>Класс абстрактной пиццерии</vt:lpstr>
      <vt:lpstr>Класс конкретной пиццерии</vt:lpstr>
      <vt:lpstr>Создание пиццы</vt:lpstr>
      <vt:lpstr>Фабричный метод (Factory Method)</vt:lpstr>
      <vt:lpstr>Фабричный метод</vt:lpstr>
      <vt:lpstr>Параллельные иерархии классов</vt:lpstr>
      <vt:lpstr>Определение паттерна Фабричный Метод</vt:lpstr>
      <vt:lpstr>Структура паттерна Фабричный Метод</vt:lpstr>
      <vt:lpstr>Варианты реализации</vt:lpstr>
      <vt:lpstr>Достоинства</vt:lpstr>
      <vt:lpstr>Недостатки</vt:lpstr>
      <vt:lpstr>Принцип инверсии зависимостей</vt:lpstr>
      <vt:lpstr>PowerPoint Presentation</vt:lpstr>
      <vt:lpstr>Зависимости между объектами</vt:lpstr>
      <vt:lpstr>PizzaStore с сильными зависимостями</vt:lpstr>
      <vt:lpstr>Принцип инверсии зависимостей (Dependency Inversion Principle)</vt:lpstr>
      <vt:lpstr>Анализ класса CDependentPizzaStore</vt:lpstr>
      <vt:lpstr>Инверсия зависимостей при применении Фабричного Метода</vt:lpstr>
      <vt:lpstr>Советы по применению принципа инверсии зависимостей </vt:lpstr>
      <vt:lpstr>Когда зависимость от реализации не страшна</vt:lpstr>
      <vt:lpstr>Абстрактная фабрика</vt:lpstr>
      <vt:lpstr>Новые требования к пиццерии</vt:lpstr>
      <vt:lpstr>Решение – создать фабрику по производству ингредиентов</vt:lpstr>
      <vt:lpstr>Межрегиональные различия в составе пиццы</vt:lpstr>
      <vt:lpstr>PowerPoint Presentation</vt:lpstr>
      <vt:lpstr>Фабрика ингредиентов</vt:lpstr>
      <vt:lpstr>План работ</vt:lpstr>
      <vt:lpstr>PowerPoint Presentation</vt:lpstr>
      <vt:lpstr>PowerPoint Presentation</vt:lpstr>
      <vt:lpstr>PowerPoint Presentation</vt:lpstr>
      <vt:lpstr>Сырная пицца</vt:lpstr>
      <vt:lpstr>Пицца из мидий</vt:lpstr>
      <vt:lpstr>PowerPoint Presentation</vt:lpstr>
      <vt:lpstr>PowerPoint Presentation</vt:lpstr>
      <vt:lpstr>PowerPoint Presentation</vt:lpstr>
      <vt:lpstr>Лаваш</vt:lpstr>
      <vt:lpstr>Пиццерия «У Ашота»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214</cp:revision>
  <dcterms:created xsi:type="dcterms:W3CDTF">2016-02-02T19:36:42Z</dcterms:created>
  <dcterms:modified xsi:type="dcterms:W3CDTF">2020-09-24T15:47:21Z</dcterms:modified>
</cp:coreProperties>
</file>