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0" r:id="rId5"/>
    <p:sldId id="271" r:id="rId6"/>
    <p:sldId id="273" r:id="rId7"/>
    <p:sldId id="274" r:id="rId8"/>
    <p:sldId id="266" r:id="rId9"/>
    <p:sldId id="272" r:id="rId10"/>
    <p:sldId id="277" r:id="rId11"/>
    <p:sldId id="275" r:id="rId12"/>
    <p:sldId id="280" r:id="rId13"/>
    <p:sldId id="278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7" d="100"/>
          <a:sy n="77" d="100"/>
        </p:scale>
        <p:origin x="-2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koltech\Thesis\NAT%20router%20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 NAT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dirty="0" smtClean="0"/>
                      <a:t>$ 6000</a:t>
                    </a:r>
                    <a:endParaRPr lang="en-US" sz="24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defined NAT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$ 3000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616896"/>
        <c:axId val="63618432"/>
      </c:barChart>
      <c:catAx>
        <c:axId val="6361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618432"/>
        <c:crosses val="autoZero"/>
        <c:auto val="1"/>
        <c:lblAlgn val="ctr"/>
        <c:lblOffset val="100"/>
        <c:noMultiLvlLbl val="0"/>
      </c:catAx>
      <c:valAx>
        <c:axId val="636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1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 algn="l">
              <a:defRPr/>
            </a:pPr>
            <a:r>
              <a:rPr lang="en-US" sz="2000" b="1" i="0" u="none" strike="noStrike" baseline="0" dirty="0" smtClean="0"/>
              <a:t>Performance/price</a:t>
            </a:r>
          </a:p>
          <a:p>
            <a:pPr algn="l">
              <a:defRPr/>
            </a:pPr>
            <a:r>
              <a:rPr lang="en-US" sz="1100" b="1" i="0" u="none" strike="noStrike" baseline="0" dirty="0" smtClean="0"/>
              <a:t>routers with NAT</a:t>
            </a:r>
          </a:p>
          <a:p>
            <a:pPr algn="l">
              <a:defRPr/>
            </a:pPr>
            <a:endParaRPr lang="en-US" sz="1200" b="0" dirty="0"/>
          </a:p>
          <a:p>
            <a:pPr algn="l">
              <a:defRPr/>
            </a:pPr>
            <a:r>
              <a:rPr lang="en-US" sz="1200" b="1" dirty="0"/>
              <a:t>[</a:t>
            </a:r>
            <a:r>
              <a:rPr lang="en-US" sz="1200" b="1" dirty="0" err="1" smtClean="0"/>
              <a:t>Mpps</a:t>
            </a:r>
            <a:r>
              <a:rPr lang="en-US" sz="1200" b="1" dirty="0"/>
              <a:t>]</a:t>
            </a:r>
          </a:p>
        </c:rich>
      </c:tx>
      <c:layout>
        <c:manualLayout>
          <c:xMode val="edge"/>
          <c:yMode val="edge"/>
          <c:x val="4.3821350903638638E-2"/>
          <c:y val="2.1339467398035919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3017625187563513E-2"/>
          <c:y val="0.1797429001150137"/>
          <c:w val="0.87550197235921301"/>
          <c:h val="0.67528736297668679"/>
        </c:manualLayout>
      </c:layout>
      <c:scatterChart>
        <c:scatterStyle val="smoothMarker"/>
        <c:varyColors val="0"/>
        <c:ser>
          <c:idx val="1"/>
          <c:order val="0"/>
          <c:tx>
            <c:v>Juniper</c:v>
          </c:tx>
          <c:spPr>
            <a:ln w="25400"/>
          </c:spPr>
          <c:marker>
            <c:symbol val="circle"/>
            <c:size val="4"/>
          </c:marker>
          <c:dLbls>
            <c:dLbl>
              <c:idx val="1"/>
              <c:layout>
                <c:manualLayout>
                  <c:x val="-1.9254056683302795E-2"/>
                  <c:y val="1.3089976112536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Sheet1!$E$20:$E$22</c:f>
              <c:numCache>
                <c:formatCode>0</c:formatCode>
                <c:ptCount val="3"/>
                <c:pt idx="0">
                  <c:v>2000</c:v>
                </c:pt>
                <c:pt idx="1">
                  <c:v>7900</c:v>
                </c:pt>
                <c:pt idx="2">
                  <c:v>13000</c:v>
                </c:pt>
              </c:numCache>
            </c:numRef>
          </c:xVal>
          <c:yVal>
            <c:numRef>
              <c:f>Sheet1!$D$20:$D$22</c:f>
              <c:numCache>
                <c:formatCode>0.00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0.85</c:v>
                </c:pt>
              </c:numCache>
            </c:numRef>
          </c:yVal>
          <c:smooth val="1"/>
        </c:ser>
        <c:ser>
          <c:idx val="0"/>
          <c:order val="1"/>
          <c:tx>
            <c:v>HP</c:v>
          </c:tx>
          <c:spPr>
            <a:ln w="25400"/>
          </c:spPr>
          <c:marker>
            <c:symbol val="circle"/>
            <c:size val="4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Sheet1!$E$2:$E$8</c:f>
              <c:numCache>
                <c:formatCode>0</c:formatCode>
                <c:ptCount val="7"/>
                <c:pt idx="0">
                  <c:v>760</c:v>
                </c:pt>
                <c:pt idx="1">
                  <c:v>1100</c:v>
                </c:pt>
                <c:pt idx="2">
                  <c:v>1700</c:v>
                </c:pt>
                <c:pt idx="3">
                  <c:v>2500</c:v>
                </c:pt>
                <c:pt idx="4">
                  <c:v>2700</c:v>
                </c:pt>
                <c:pt idx="5">
                  <c:v>3200</c:v>
                </c:pt>
                <c:pt idx="6">
                  <c:v>6000</c:v>
                </c:pt>
              </c:numCache>
            </c:numRef>
          </c:xVal>
          <c:yVal>
            <c:numRef>
              <c:f>Sheet1!$D$2:$D$8</c:f>
              <c:numCache>
                <c:formatCode>0.00</c:formatCode>
                <c:ptCount val="7"/>
                <c:pt idx="0">
                  <c:v>0.18</c:v>
                </c:pt>
                <c:pt idx="1">
                  <c:v>0.5</c:v>
                </c:pt>
                <c:pt idx="2">
                  <c:v>1</c:v>
                </c:pt>
                <c:pt idx="3">
                  <c:v>1.2</c:v>
                </c:pt>
                <c:pt idx="4">
                  <c:v>2.6</c:v>
                </c:pt>
                <c:pt idx="5">
                  <c:v>0.36</c:v>
                </c:pt>
                <c:pt idx="6">
                  <c:v>10</c:v>
                </c:pt>
              </c:numCache>
            </c:numRef>
          </c:yVal>
          <c:smooth val="1"/>
        </c:ser>
        <c:ser>
          <c:idx val="2"/>
          <c:order val="2"/>
          <c:tx>
            <c:v>Cisco</c:v>
          </c:tx>
          <c:spPr>
            <a:ln w="25400"/>
          </c:spPr>
          <c:marker>
            <c:symbol val="circle"/>
            <c:size val="4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Sheet1!$E$12:$E$16</c:f>
              <c:numCache>
                <c:formatCode>0</c:formatCode>
                <c:ptCount val="5"/>
                <c:pt idx="0">
                  <c:v>5200</c:v>
                </c:pt>
                <c:pt idx="1">
                  <c:v>10200</c:v>
                </c:pt>
                <c:pt idx="2">
                  <c:v>17000</c:v>
                </c:pt>
                <c:pt idx="3">
                  <c:v>14200</c:v>
                </c:pt>
                <c:pt idx="4">
                  <c:v>40000</c:v>
                </c:pt>
              </c:numCache>
            </c:numRef>
          </c:xVal>
          <c:yVal>
            <c:numRef>
              <c:f>Sheet1!$D$12:$D$16</c:f>
              <c:numCache>
                <c:formatCode>0.00</c:formatCode>
                <c:ptCount val="5"/>
                <c:pt idx="0">
                  <c:v>0.7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2</c:v>
                </c:pt>
              </c:numCache>
            </c:numRef>
          </c:y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0754816"/>
        <c:axId val="110433408"/>
      </c:scatterChart>
      <c:valAx>
        <c:axId val="11075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aseline="0" dirty="0"/>
                  <a:t>price, USD</a:t>
                </a:r>
              </a:p>
            </c:rich>
          </c:tx>
          <c:layout/>
          <c:overlay val="0"/>
        </c:title>
        <c:numFmt formatCode="#\ ###\ ###" sourceLinked="0"/>
        <c:majorTickMark val="out"/>
        <c:minorTickMark val="none"/>
        <c:tickLblPos val="low"/>
        <c:spPr>
          <a:noFill/>
          <a:ln w="3175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110433408"/>
        <c:crosses val="autoZero"/>
        <c:crossBetween val="midCat"/>
      </c:valAx>
      <c:valAx>
        <c:axId val="110433408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95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noFill/>
          <a:ln w="0">
            <a:noFill/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110754816"/>
        <c:crosses val="autoZero"/>
        <c:crossBetween val="midCat"/>
      </c:valAx>
      <c:spPr>
        <a:solidFill>
          <a:schemeClr val="bg1"/>
        </a:solidFill>
        <a:ln w="0">
          <a:noFill/>
        </a:ln>
      </c:spPr>
    </c:plotArea>
    <c:legend>
      <c:legendPos val="r"/>
      <c:layout>
        <c:manualLayout>
          <c:xMode val="edge"/>
          <c:yMode val="edge"/>
          <c:x val="0.73454703858512993"/>
          <c:y val="2.5843564578124416E-2"/>
          <c:w val="0.2231684951529895"/>
          <c:h val="0.2185989103257827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zero"/>
    <c:showDLblsOverMax val="0"/>
  </c:chart>
  <c:spPr>
    <a:noFill/>
    <a:ln cmpd="sng">
      <a:noFill/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0.29167</cdr:x>
      <cdr:y>0.69811</cdr:y>
    </cdr:from>
    <cdr:to>
      <cdr:x>0.49166</cdr:x>
      <cdr:y>0.9124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67000" y="2819400"/>
          <a:ext cx="1828770" cy="865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Traditional </a:t>
          </a:r>
        </a:p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0.55491</cdr:x>
      <cdr:y>0.69811</cdr:y>
    </cdr:from>
    <cdr:to>
      <cdr:x>0.74658</cdr:x>
      <cdr:y>0.98383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74118" y="2819400"/>
          <a:ext cx="1752600" cy="1153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Software</a:t>
          </a:r>
        </a:p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Defined 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11-May-15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11-May-15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11-May-15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10058400" cy="685800"/>
          </a:xfrm>
        </p:spPr>
        <p:txBody>
          <a:bodyPr>
            <a:normAutofit/>
          </a:bodyPr>
          <a:lstStyle/>
          <a:p>
            <a:r>
              <a:rPr sz="4000" b="1" dirty="0" smtClean="0"/>
              <a:t>S</a:t>
            </a:r>
            <a:r>
              <a:rPr lang="en-US" sz="4000" b="1" dirty="0" smtClean="0"/>
              <a:t>oftware Defined</a:t>
            </a: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664833"/>
            <a:ext cx="39741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Design: http://www.tidyform.com/download/business-technology-circuit-board-design-presentation-widescreen.html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white">
          <a:xfrm>
            <a:off x="7924800" y="5181600"/>
            <a:ext cx="405036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</a:t>
            </a:r>
            <a:r>
              <a:rPr lang="en-US" sz="2400" b="1" dirty="0" smtClean="0"/>
              <a:t>y Denis Plotnikov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-5615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Traditional NAT prices</a:t>
            </a:r>
            <a:endParaRPr lang="en-US" sz="4000" b="1" dirty="0"/>
          </a:p>
        </p:txBody>
      </p:sp>
      <p:graphicFrame>
        <p:nvGraphicFramePr>
          <p:cNvPr id="5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178282"/>
              </p:ext>
            </p:extLst>
          </p:nvPr>
        </p:nvGraphicFramePr>
        <p:xfrm>
          <a:off x="533400" y="1206500"/>
          <a:ext cx="11023599" cy="565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3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399" y="483669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Target Characteristics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82065" y="19812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Throughput:   </a:t>
            </a:r>
            <a:r>
              <a:rPr lang="en-US" sz="4400" dirty="0" smtClean="0">
                <a:latin typeface="Calibri" pitchFamily="34" charset="0"/>
              </a:rPr>
              <a:t>10G bits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Packet processing rate:   </a:t>
            </a:r>
            <a:r>
              <a:rPr lang="en-US" sz="4400" dirty="0" smtClean="0">
                <a:latin typeface="Calibri" pitchFamily="34" charset="0"/>
              </a:rPr>
              <a:t>10M packets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Connection setup rate:    </a:t>
            </a:r>
            <a:r>
              <a:rPr lang="en-US" sz="4400" dirty="0" smtClean="0">
                <a:latin typeface="Calibri" pitchFamily="34" charset="0"/>
              </a:rPr>
              <a:t>3M</a:t>
            </a:r>
            <a:r>
              <a:rPr lang="en-US" sz="4400" dirty="0" smtClean="0"/>
              <a:t> sessions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Concurrent session support:     </a:t>
            </a:r>
            <a:r>
              <a:rPr lang="en-US" sz="4400" dirty="0" smtClean="0">
                <a:latin typeface="Calibri" pitchFamily="34" charset="0"/>
              </a:rPr>
              <a:t>65.5M sessions</a:t>
            </a:r>
          </a:p>
        </p:txBody>
      </p:sp>
    </p:spTree>
    <p:extLst>
      <p:ext uri="{BB962C8B-B14F-4D97-AF65-F5344CB8AC3E}">
        <p14:creationId xmlns:p14="http://schemas.microsoft.com/office/powerpoint/2010/main" val="26401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457200" y="32886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What makes our software work so fast?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990600" y="1371600"/>
            <a:ext cx="101346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 smtClean="0"/>
              <a:t>High-performance software design principles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Specially designed for fast processing of packet data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Parallel computations 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Intel© DPDK framework</a:t>
            </a:r>
          </a:p>
        </p:txBody>
      </p:sp>
    </p:spTree>
    <p:extLst>
      <p:ext uri="{BB962C8B-B14F-4D97-AF65-F5344CB8AC3E}">
        <p14:creationId xmlns:p14="http://schemas.microsoft.com/office/powerpoint/2010/main" val="15060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89469"/>
              </p:ext>
            </p:extLst>
          </p:nvPr>
        </p:nvGraphicFramePr>
        <p:xfrm>
          <a:off x="1256097" y="1143000"/>
          <a:ext cx="9753600" cy="484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/>
                <a:gridCol w="5715000"/>
                <a:gridCol w="12192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Component  </a:t>
                      </a: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Price, $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Core i5-4690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RAM Modules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SiliconPower SP016GXLYU16ANDA x2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320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Motherboard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X10SLL-S (Intel C222</a:t>
                      </a:r>
                      <a:r>
                        <a:rPr lang="en-US" sz="2000" b="1" dirty="0" smtClean="0">
                          <a:effectLst/>
                        </a:rPr>
                        <a:t>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 Disk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DC </a:t>
                      </a:r>
                      <a:r>
                        <a:rPr lang="en-US" sz="2000" b="1" dirty="0" smtClean="0">
                          <a:effectLst/>
                        </a:rPr>
                        <a:t>S3610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275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Network Interface Card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Lenovo 10Gb </a:t>
                      </a:r>
                      <a:r>
                        <a:rPr lang="en-US" sz="2000" b="1" dirty="0" smtClean="0">
                          <a:effectLst/>
                        </a:rPr>
                        <a:t>X540-T2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600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57150" marR="0" indent="-571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Unit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</a:t>
                      </a:r>
                      <a:r>
                        <a:rPr lang="en-US" sz="2000" b="1" dirty="0" smtClean="0">
                          <a:effectLst/>
                        </a:rPr>
                        <a:t>CSE-732D2-500B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cost estimation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6019800"/>
            <a:ext cx="265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TOTAL:  $</a:t>
            </a:r>
            <a:r>
              <a:rPr lang="en-US" sz="3200" b="1" dirty="0" smtClean="0">
                <a:latin typeface="Calibri" pitchFamily="34" charset="0"/>
              </a:rPr>
              <a:t>1815</a:t>
            </a:r>
            <a:endParaRPr 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Development Team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3716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Denis Plotnikov </a:t>
            </a:r>
            <a:r>
              <a:rPr lang="en-US" sz="4400" dirty="0" smtClean="0"/>
              <a:t>– </a:t>
            </a:r>
            <a:r>
              <a:rPr lang="en-US" sz="2800" dirty="0" smtClean="0"/>
              <a:t>a Skoltech student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              under the supervision of two Intel© professionals: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Vadim Sukhomlinov </a:t>
            </a:r>
            <a:r>
              <a:rPr lang="en-US" sz="4400" dirty="0" smtClean="0"/>
              <a:t>– </a:t>
            </a:r>
            <a:r>
              <a:rPr lang="en-US" sz="2400" dirty="0" smtClean="0"/>
              <a:t>Strategic Business Development Manager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Areg Melik-Adamyan </a:t>
            </a:r>
            <a:r>
              <a:rPr lang="en-US" sz="4400" dirty="0" smtClean="0"/>
              <a:t>– </a:t>
            </a:r>
            <a:r>
              <a:rPr lang="en-US" sz="2400" dirty="0" smtClean="0"/>
              <a:t>PhD, GNU Toolchain Manager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923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811000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is a Network Address Translator (NAT)?</a:t>
            </a:r>
            <a:endParaRPr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0600" y="1600200"/>
            <a:ext cx="10134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Component of data networking equipment</a:t>
            </a:r>
            <a:endParaRPr sz="4000" dirty="0"/>
          </a:p>
          <a:p>
            <a:pPr>
              <a:lnSpc>
                <a:spcPct val="150000"/>
              </a:lnSpc>
            </a:pPr>
            <a:r>
              <a:rPr lang="en-US" sz="4000" dirty="0" smtClean="0"/>
              <a:t>Standard and integral equipment for Internet Service Provider (ISP) data networks</a:t>
            </a:r>
            <a:endParaRPr sz="4000" dirty="0"/>
          </a:p>
          <a:p>
            <a:pPr>
              <a:lnSpc>
                <a:spcPct val="110000"/>
              </a:lnSpc>
            </a:pPr>
            <a:r>
              <a:rPr lang="en-US" sz="4000" dirty="0" smtClean="0"/>
              <a:t>If high performance is needed – a specially designed device is used </a:t>
            </a:r>
            <a:r>
              <a:rPr lang="en-US" sz="4800" b="1" u="sng" dirty="0" smtClean="0"/>
              <a:t>which costs a lot</a:t>
            </a:r>
            <a:endParaRPr sz="4800" b="1" u="sng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115062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accent1"/>
                </a:solidFill>
              </a:rPr>
              <a:t>A typical high-performance NAT device </a:t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r>
              <a:rPr lang="en-US" sz="4000" b="1" dirty="0" smtClean="0">
                <a:solidFill>
                  <a:schemeClr val="accent1"/>
                </a:solidFill>
              </a:rPr>
              <a:t>looks like this</a:t>
            </a:r>
            <a:endParaRPr sz="40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3" b="93342" l="1263" r="973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59" y="2731008"/>
            <a:ext cx="82296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1000" y="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problem</a:t>
            </a:r>
            <a:endParaRPr lang="en-US" sz="4000" b="1" dirty="0"/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143000" y="1676400"/>
            <a:ext cx="9601200" cy="2286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 high-performance NAT costs a lot:</a:t>
            </a:r>
            <a:endParaRPr sz="4800" b="1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1219200" y="3124200"/>
            <a:ext cx="9601200" cy="2286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Around $6000 per </a:t>
            </a:r>
            <a:r>
              <a:rPr lang="en-US" sz="4000" b="1" dirty="0" smtClean="0"/>
              <a:t>10G packet per second </a:t>
            </a:r>
          </a:p>
          <a:p>
            <a:pPr algn="ctr"/>
            <a:r>
              <a:rPr lang="en-US" sz="4000" b="1" dirty="0" smtClean="0"/>
              <a:t>at </a:t>
            </a:r>
            <a:r>
              <a:rPr lang="en-US" sz="4000" b="1" dirty="0" smtClean="0"/>
              <a:t>minimum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2033041" y="348114"/>
            <a:ext cx="821487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How can we make it cheaper?</a:t>
            </a:r>
            <a:endParaRPr 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59" y="2362200"/>
            <a:ext cx="1745518" cy="241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1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cheap </a:t>
            </a:r>
            <a:r>
              <a:rPr lang="en-US" sz="2400" b="1" dirty="0"/>
              <a:t>regular</a:t>
            </a:r>
            <a:r>
              <a:rPr lang="en-US" sz="2400" b="1" dirty="0" smtClean="0"/>
              <a:t> server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1" y="2362200"/>
            <a:ext cx="2417629" cy="24176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3400" y="487233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Our software package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007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470150"/>
            <a:ext cx="2025650" cy="2025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75459" y="4876800"/>
            <a:ext cx="313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Defined NAT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2033041" y="348114"/>
            <a:ext cx="8214877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Which will look like this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33" y="1272879"/>
            <a:ext cx="4140167" cy="5204121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944079" y="4419600"/>
            <a:ext cx="6066321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…and will cost</a:t>
            </a:r>
          </a:p>
          <a:p>
            <a:r>
              <a:rPr lang="en-US" sz="4000" b="1" dirty="0" smtClean="0"/>
              <a:t> around $1800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100584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Market Price Comparison</a:t>
            </a:r>
            <a:endParaRPr sz="4000" b="1"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22673"/>
              </p:ext>
            </p:extLst>
          </p:nvPr>
        </p:nvGraphicFramePr>
        <p:xfrm>
          <a:off x="1447800" y="1295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>
          <a:xfrm>
            <a:off x="457200" y="5715000"/>
            <a:ext cx="11887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Our Software Defined NAT costs 50% less than a traditional NAT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228600" y="152400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Benefits of using a Software </a:t>
            </a:r>
            <a:r>
              <a:rPr lang="en-US" sz="4000" b="1" dirty="0"/>
              <a:t>D</a:t>
            </a:r>
            <a:r>
              <a:rPr lang="en-US" sz="4000" b="1" dirty="0" smtClean="0"/>
              <a:t>efined NAT?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371600" y="1524000"/>
            <a:ext cx="92964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Costs 50% less than a traditional NAT, but has the same performance characteristics</a:t>
            </a:r>
          </a:p>
          <a:p>
            <a:r>
              <a:rPr lang="en-US" sz="4400" dirty="0" smtClean="0"/>
              <a:t>Easily upgradable</a:t>
            </a:r>
          </a:p>
          <a:p>
            <a:r>
              <a:rPr lang="en-US" sz="4400" dirty="0" smtClean="0"/>
              <a:t>Easily maintainable</a:t>
            </a:r>
          </a:p>
          <a:p>
            <a:r>
              <a:rPr lang="en-US" sz="4400" dirty="0" smtClean="0"/>
              <a:t>More performance on upcoming processors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117348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62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-technology-circuit-board-design-presentation-widescree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business-technology-circuit-board-design-presentation-widescreen</Template>
  <TotalTime>0</TotalTime>
  <Words>331</Words>
  <Application>Microsoft Office PowerPoint</Application>
  <PresentationFormat>Custom</PresentationFormat>
  <Paragraphs>84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business-technology-circuit-board-design-presentation-widescreen</vt:lpstr>
      <vt:lpstr>Network Address Translator</vt:lpstr>
      <vt:lpstr>What is a Network Address Translator (NAT)?</vt:lpstr>
      <vt:lpstr>A typical high-performance NAT device  looks like this</vt:lpstr>
      <vt:lpstr>The problem</vt:lpstr>
      <vt:lpstr>PowerPoint Presentation</vt:lpstr>
      <vt:lpstr>PowerPoint Presentation</vt:lpstr>
      <vt:lpstr>Market Price Comparison</vt:lpstr>
      <vt:lpstr>PowerPoint Presentation</vt:lpstr>
      <vt:lpstr>THANK YOU!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2015-05-06T13:14:15Z</dcterms:created>
  <dcterms:modified xsi:type="dcterms:W3CDTF">2015-05-11T09:03:08Z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