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259" r:id="rId5"/>
    <p:sldId id="261" r:id="rId6"/>
    <p:sldId id="260" r:id="rId7"/>
    <p:sldId id="262" r:id="rId8"/>
    <p:sldId id="263" r:id="rId9"/>
    <p:sldId id="265" r:id="rId10"/>
    <p:sldId id="267" r:id="rId11"/>
    <p:sldId id="268" r:id="rId12"/>
    <p:sldId id="264" r:id="rId13"/>
    <p:sldId id="269" r:id="rId14"/>
    <p:sldId id="270" r:id="rId15"/>
    <p:sldId id="284" r:id="rId16"/>
    <p:sldId id="285" r:id="rId17"/>
    <p:sldId id="286" r:id="rId18"/>
    <p:sldId id="272" r:id="rId19"/>
    <p:sldId id="279" r:id="rId20"/>
    <p:sldId id="273" r:id="rId21"/>
    <p:sldId id="276" r:id="rId22"/>
    <p:sldId id="280" r:id="rId23"/>
    <p:sldId id="271" r:id="rId24"/>
    <p:sldId id="281" r:id="rId25"/>
    <p:sldId id="275" r:id="rId26"/>
    <p:sldId id="277" r:id="rId27"/>
    <p:sldId id="278" r:id="rId28"/>
    <p:sldId id="282" r:id="rId29"/>
    <p:sldId id="283"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55" d="100"/>
          <a:sy n="55" d="100"/>
        </p:scale>
        <p:origin x="-7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09A92F-225C-46B8-95B3-179587FD42DF}" type="datetimeFigureOut">
              <a:rPr lang="ru-RU" smtClean="0"/>
              <a:pPr/>
              <a:t>20.02.2013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736B83-2D73-4BBC-954F-58F72BB25FF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4BC82A4-7807-4BCF-AC52-38266322FC29}" type="datetime1">
              <a:rPr lang="ru-RU" smtClean="0"/>
              <a:pPr/>
              <a:t>20.02.2013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B40417-38B4-4BEE-90F4-1B66D5302C56}" type="datetime1">
              <a:rPr lang="ru-RU" smtClean="0"/>
              <a:pPr/>
              <a:t>20.02.2013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2286B0F-BC4E-49C5-9734-49A424F550DE}" type="datetime1">
              <a:rPr lang="ru-RU" smtClean="0"/>
              <a:pPr/>
              <a:t>20.02.2013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927469-C8AA-44C2-88C3-B3DD54D07E33}" type="datetime1">
              <a:rPr lang="ru-RU" smtClean="0"/>
              <a:pPr/>
              <a:t>20.02.2013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A7E07B1-F78C-41FA-95C9-057547E7D3D2}" type="datetime1">
              <a:rPr lang="ru-RU" smtClean="0"/>
              <a:pPr/>
              <a:t>20.02.2013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528D85D-09F1-4418-8387-25B7A9668EEF}" type="datetime1">
              <a:rPr lang="ru-RU" smtClean="0"/>
              <a:pPr/>
              <a:t>20.02.2013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3EBC59D-8B05-450B-93B1-F85FE18C4B49}" type="datetime1">
              <a:rPr lang="ru-RU" smtClean="0"/>
              <a:pPr/>
              <a:t>20.02.2013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2DE0B68-429A-46CA-8030-E11F267E4B79}" type="datetime1">
              <a:rPr lang="ru-RU" smtClean="0"/>
              <a:pPr/>
              <a:t>20.02.2013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8108520-1599-4F87-96C2-E27EACB04AE6}" type="datetime1">
              <a:rPr lang="ru-RU" smtClean="0"/>
              <a:pPr/>
              <a:t>20.02.2013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362E11B-E49C-444F-9BC9-843C92071BCD}" type="datetime1">
              <a:rPr lang="ru-RU" smtClean="0"/>
              <a:pPr/>
              <a:t>20.02.2013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0CC70D-2CCA-4DF9-9632-301509D25FE9}" type="datetime1">
              <a:rPr lang="ru-RU" smtClean="0"/>
              <a:pPr/>
              <a:t>20.02.2013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754375-381C-4F7C-AE09-850F3209BBE5}"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37B45-E158-44CB-860C-F7984DE511E9}" type="datetime1">
              <a:rPr lang="ru-RU" smtClean="0"/>
              <a:pPr/>
              <a:t>20.02.2013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54375-381C-4F7C-AE09-850F3209BBE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ru.wikipedia.org/wiki/%D0%A0%D0%B5%D0%B3%D0%B8%D1%81%D1%82%D1%80" TargetMode="External"/><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hyperlink" Target="http://ru.wikipedia.org/wiki/%D0%A8%D0%B8%D0%BD%D0%B0_%D0%B0%D0%B4%D1%80%D0%B5%D1%81%D0%B0" TargetMode="External"/><Relationship Id="rId4" Type="http://schemas.openxmlformats.org/officeDocument/2006/relationships/hyperlink" Target="http://ru.wikipedia.org/wiki/%D0%A8%D0%B8%D0%BD%D0%B0_%D0%B4%D0%B0%D0%BD%D0%BD%D1%8B%D1%8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a:t>Архитектура процессора 8086</a:t>
            </a:r>
            <a:endParaRPr lang="ru-RU" dirty="0"/>
          </a:p>
        </p:txBody>
      </p:sp>
      <p:sp>
        <p:nvSpPr>
          <p:cNvPr id="3" name="Подзаголовок 2"/>
          <p:cNvSpPr>
            <a:spLocks noGrp="1"/>
          </p:cNvSpPr>
          <p:nvPr>
            <p:ph type="subTitle" idx="1"/>
          </p:nvPr>
        </p:nvSpPr>
        <p:spPr/>
        <p:txBody>
          <a:bodyPr/>
          <a:lstStyle/>
          <a:p>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Содержимое 4" descr="registri.PNG"/>
          <p:cNvPicPr>
            <a:picLocks noGrp="1" noChangeAspect="1"/>
          </p:cNvPicPr>
          <p:nvPr>
            <p:ph idx="1"/>
          </p:nvPr>
        </p:nvPicPr>
        <p:blipFill>
          <a:blip r:embed="rId2"/>
          <a:stretch>
            <a:fillRect/>
          </a:stretch>
        </p:blipFill>
        <p:spPr>
          <a:xfrm>
            <a:off x="1071538" y="1"/>
            <a:ext cx="7143800" cy="6858000"/>
          </a:xfrm>
        </p:spPr>
      </p:pic>
      <p:sp>
        <p:nvSpPr>
          <p:cNvPr id="4" name="Номер слайда 3"/>
          <p:cNvSpPr>
            <a:spLocks noGrp="1"/>
          </p:cNvSpPr>
          <p:nvPr>
            <p:ph type="sldNum" sz="quarter" idx="12"/>
          </p:nvPr>
        </p:nvSpPr>
        <p:spPr/>
        <p:txBody>
          <a:bodyPr/>
          <a:lstStyle/>
          <a:p>
            <a:fld id="{0C754375-381C-4F7C-AE09-850F3209BBE5}" type="slidenum">
              <a:rPr lang="ru-RU" smtClean="0"/>
              <a:pPr/>
              <a:t>10</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600" b="1" dirty="0" smtClean="0"/>
              <a:t>1. Регистры общего назначения</a:t>
            </a:r>
            <a:endParaRPr lang="ru-RU" sz="3600" dirty="0"/>
          </a:p>
        </p:txBody>
      </p:sp>
      <p:sp>
        <p:nvSpPr>
          <p:cNvPr id="3" name="Содержимое 2"/>
          <p:cNvSpPr>
            <a:spLocks noGrp="1"/>
          </p:cNvSpPr>
          <p:nvPr>
            <p:ph idx="1"/>
          </p:nvPr>
        </p:nvSpPr>
        <p:spPr>
          <a:xfrm>
            <a:off x="457200" y="1142984"/>
            <a:ext cx="8229600" cy="5429288"/>
          </a:xfrm>
        </p:spPr>
        <p:txBody>
          <a:bodyPr>
            <a:normAutofit fontScale="62500" lnSpcReduction="20000"/>
          </a:bodyPr>
          <a:lstStyle/>
          <a:p>
            <a:pPr>
              <a:lnSpc>
                <a:spcPct val="120000"/>
              </a:lnSpc>
              <a:buNone/>
            </a:pPr>
            <a:r>
              <a:rPr lang="ru-RU" dirty="0" smtClean="0"/>
              <a:t>Это регистры данных, каждый из которых помимо хранения операндов и результатов операций имеет еще и свое специфическое назначение:</a:t>
            </a:r>
          </a:p>
          <a:p>
            <a:pPr>
              <a:lnSpc>
                <a:spcPct val="120000"/>
              </a:lnSpc>
            </a:pPr>
            <a:r>
              <a:rPr lang="ru-RU" b="1" dirty="0" smtClean="0"/>
              <a:t>регистр AX</a:t>
            </a:r>
            <a:r>
              <a:rPr lang="ru-RU" dirty="0" smtClean="0"/>
              <a:t> (</a:t>
            </a:r>
            <a:r>
              <a:rPr lang="ru-RU" i="1" dirty="0" err="1" smtClean="0"/>
              <a:t>accumulator</a:t>
            </a:r>
            <a:r>
              <a:rPr lang="ru-RU" dirty="0" smtClean="0"/>
              <a:t>) — автоматически применяется в операциях умножения, деления, и при работе с портами ввода-вывода (команды </a:t>
            </a:r>
            <a:r>
              <a:rPr lang="ru-RU" dirty="0" err="1" smtClean="0"/>
              <a:t>in</a:t>
            </a:r>
            <a:r>
              <a:rPr lang="ru-RU" dirty="0" smtClean="0"/>
              <a:t>, </a:t>
            </a:r>
            <a:r>
              <a:rPr lang="ru-RU" dirty="0" err="1" smtClean="0"/>
              <a:t>out</a:t>
            </a:r>
            <a:r>
              <a:rPr lang="ru-RU" dirty="0" smtClean="0"/>
              <a:t>);</a:t>
            </a:r>
          </a:p>
          <a:p>
            <a:pPr>
              <a:lnSpc>
                <a:spcPct val="120000"/>
              </a:lnSpc>
            </a:pPr>
            <a:r>
              <a:rPr lang="ru-RU" b="1" dirty="0" smtClean="0"/>
              <a:t>регистр BX</a:t>
            </a:r>
            <a:r>
              <a:rPr lang="ru-RU" dirty="0" smtClean="0"/>
              <a:t> (</a:t>
            </a:r>
            <a:r>
              <a:rPr lang="ru-RU" i="1" dirty="0" err="1" smtClean="0"/>
              <a:t>base</a:t>
            </a:r>
            <a:r>
              <a:rPr lang="ru-RU" dirty="0" smtClean="0"/>
              <a:t>) — регистр базы может содержать адреса элементов в оперативной памяти,  которые по умолчанию представляют собой смещение в сегменте данных;</a:t>
            </a:r>
          </a:p>
          <a:p>
            <a:pPr>
              <a:lnSpc>
                <a:spcPct val="120000"/>
              </a:lnSpc>
            </a:pPr>
            <a:r>
              <a:rPr lang="ru-RU" b="1" dirty="0" smtClean="0"/>
              <a:t>регистр CX</a:t>
            </a:r>
            <a:r>
              <a:rPr lang="ru-RU" dirty="0" smtClean="0"/>
              <a:t> (</a:t>
            </a:r>
            <a:r>
              <a:rPr lang="ru-RU" i="1" dirty="0" err="1" smtClean="0"/>
              <a:t>count</a:t>
            </a:r>
            <a:r>
              <a:rPr lang="ru-RU" dirty="0" smtClean="0"/>
              <a:t>) — счетчик циклов, определяет количество повторов некоторой операции, например в циклах, в строковых командах и т.п.;</a:t>
            </a:r>
          </a:p>
          <a:p>
            <a:pPr>
              <a:lnSpc>
                <a:spcPct val="120000"/>
              </a:lnSpc>
            </a:pPr>
            <a:r>
              <a:rPr lang="ru-RU" b="1" dirty="0" smtClean="0"/>
              <a:t>регистр DX</a:t>
            </a:r>
            <a:r>
              <a:rPr lang="ru-RU" dirty="0" smtClean="0"/>
              <a:t> (</a:t>
            </a:r>
            <a:r>
              <a:rPr lang="ru-RU" i="1" dirty="0" err="1" smtClean="0"/>
              <a:t>data</a:t>
            </a:r>
            <a:r>
              <a:rPr lang="ru-RU" dirty="0" smtClean="0"/>
              <a:t>) — определение адреса ввода/вывода, так же может содержать данные, передаваемые для обработки в подпрограммы или применяется в операциях умножения и деления в качестве расширителя аккумулятора.</a:t>
            </a:r>
          </a:p>
        </p:txBody>
      </p:sp>
      <p:sp>
        <p:nvSpPr>
          <p:cNvPr id="4" name="Номер слайда 3"/>
          <p:cNvSpPr>
            <a:spLocks noGrp="1"/>
          </p:cNvSpPr>
          <p:nvPr>
            <p:ph type="sldNum" sz="quarter" idx="12"/>
          </p:nvPr>
        </p:nvSpPr>
        <p:spPr/>
        <p:txBody>
          <a:bodyPr/>
          <a:lstStyle/>
          <a:p>
            <a:fld id="{0C754375-381C-4F7C-AE09-850F3209BBE5}" type="slidenum">
              <a:rPr lang="ru-RU" smtClean="0"/>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14356"/>
            <a:ext cx="8229600" cy="5929354"/>
          </a:xfrm>
        </p:spPr>
        <p:txBody>
          <a:bodyPr>
            <a:normAutofit fontScale="77500" lnSpcReduction="20000"/>
          </a:bodyPr>
          <a:lstStyle/>
          <a:p>
            <a:pPr>
              <a:lnSpc>
                <a:spcPct val="120000"/>
              </a:lnSpc>
              <a:buNone/>
            </a:pPr>
            <a:r>
              <a:rPr lang="ru-RU" dirty="0" smtClean="0"/>
              <a:t>Эти определения, не являются полными и обязательными, и большую часть времени программист сам решает, как использовать регистры общего назначения. </a:t>
            </a:r>
          </a:p>
          <a:p>
            <a:pPr>
              <a:lnSpc>
                <a:spcPct val="120000"/>
              </a:lnSpc>
              <a:buNone/>
            </a:pPr>
            <a:endParaRPr lang="ru-RU" i="1" dirty="0" smtClean="0"/>
          </a:p>
          <a:p>
            <a:pPr>
              <a:lnSpc>
                <a:spcPct val="120000"/>
              </a:lnSpc>
              <a:buNone/>
            </a:pPr>
            <a:r>
              <a:rPr lang="ru-RU" i="1" dirty="0" smtClean="0"/>
              <a:t>Однако в ряде случаев некоторые команды процессора 8086 требуют строго определенных регистров</a:t>
            </a:r>
            <a:r>
              <a:rPr lang="ru-RU" dirty="0" smtClean="0"/>
              <a:t>.</a:t>
            </a:r>
            <a:br>
              <a:rPr lang="ru-RU" dirty="0" smtClean="0"/>
            </a:br>
            <a:endParaRPr lang="ru-RU" dirty="0" smtClean="0"/>
          </a:p>
          <a:p>
            <a:pPr>
              <a:lnSpc>
                <a:spcPct val="120000"/>
              </a:lnSpc>
              <a:buNone/>
            </a:pPr>
            <a:endParaRPr lang="ru-RU" dirty="0" smtClean="0"/>
          </a:p>
          <a:p>
            <a:pPr>
              <a:lnSpc>
                <a:spcPct val="120000"/>
              </a:lnSpc>
              <a:buNone/>
            </a:pPr>
            <a:r>
              <a:rPr lang="ru-RU" dirty="0" smtClean="0"/>
              <a:t>Регистры AX, BX, CX, и DX позволяют независимо обращаться к их старшей и младшей половине. Соответствующие </a:t>
            </a:r>
            <a:r>
              <a:rPr lang="ru-RU" dirty="0" err="1" smtClean="0"/>
              <a:t>подрегистры</a:t>
            </a:r>
            <a:r>
              <a:rPr lang="ru-RU" dirty="0" smtClean="0"/>
              <a:t> являются восьмиразрядными и имеют имена AH, AL, BH, BL, CH, CL, DH, DL.</a:t>
            </a:r>
          </a:p>
        </p:txBody>
      </p:sp>
      <p:sp>
        <p:nvSpPr>
          <p:cNvPr id="4" name="Номер слайда 3"/>
          <p:cNvSpPr>
            <a:spLocks noGrp="1"/>
          </p:cNvSpPr>
          <p:nvPr>
            <p:ph type="sldNum" sz="quarter" idx="12"/>
          </p:nvPr>
        </p:nvSpPr>
        <p:spPr/>
        <p:txBody>
          <a:bodyPr/>
          <a:lstStyle/>
          <a:p>
            <a:fld id="{0C754375-381C-4F7C-AE09-850F3209BBE5}" type="slidenum">
              <a:rPr lang="ru-RU" smtClean="0"/>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Autofit/>
          </a:bodyPr>
          <a:lstStyle/>
          <a:p>
            <a:r>
              <a:rPr lang="ru-RU" sz="3200" b="1" dirty="0" smtClean="0"/>
              <a:t>2. Адресные регистры</a:t>
            </a:r>
            <a:endParaRPr lang="ru-RU" sz="3200" dirty="0"/>
          </a:p>
        </p:txBody>
      </p:sp>
      <p:sp>
        <p:nvSpPr>
          <p:cNvPr id="3" name="Содержимое 2"/>
          <p:cNvSpPr>
            <a:spLocks noGrp="1"/>
          </p:cNvSpPr>
          <p:nvPr>
            <p:ph idx="1"/>
          </p:nvPr>
        </p:nvSpPr>
        <p:spPr>
          <a:xfrm>
            <a:off x="457200" y="1214422"/>
            <a:ext cx="8229600" cy="5429288"/>
          </a:xfrm>
        </p:spPr>
        <p:txBody>
          <a:bodyPr>
            <a:normAutofit fontScale="77500" lnSpcReduction="20000"/>
          </a:bodyPr>
          <a:lstStyle/>
          <a:p>
            <a:pPr>
              <a:buNone/>
            </a:pPr>
            <a:r>
              <a:rPr lang="ru-RU" dirty="0" smtClean="0"/>
              <a:t>Существуют четыре 16-битовых регистра, которые могут участвовать в адресации операндов.</a:t>
            </a:r>
            <a:endParaRPr lang="ru-RU" b="1" dirty="0" smtClean="0"/>
          </a:p>
          <a:p>
            <a:pPr>
              <a:buNone/>
            </a:pPr>
            <a:endParaRPr lang="ru-RU" b="1" dirty="0" smtClean="0"/>
          </a:p>
          <a:p>
            <a:pPr>
              <a:buNone/>
            </a:pPr>
            <a:r>
              <a:rPr lang="ru-RU" b="1" dirty="0" smtClean="0"/>
              <a:t>Регистровые указатели SP и BP</a:t>
            </a:r>
            <a:r>
              <a:rPr lang="ru-RU" dirty="0" smtClean="0"/>
              <a:t> обеспечивают доступ к данным в сегменте стека.</a:t>
            </a:r>
          </a:p>
          <a:p>
            <a:r>
              <a:rPr lang="ru-RU" b="1" dirty="0" smtClean="0"/>
              <a:t>регистр SP</a:t>
            </a:r>
            <a:r>
              <a:rPr lang="ru-RU" dirty="0" smtClean="0"/>
              <a:t> (</a:t>
            </a:r>
            <a:r>
              <a:rPr lang="ru-RU" i="1" dirty="0" err="1" smtClean="0"/>
              <a:t>Stack</a:t>
            </a:r>
            <a:r>
              <a:rPr lang="ru-RU" i="1" dirty="0" smtClean="0"/>
              <a:t> </a:t>
            </a:r>
            <a:r>
              <a:rPr lang="ru-RU" i="1" dirty="0" err="1" smtClean="0"/>
              <a:t>Pointer</a:t>
            </a:r>
            <a:r>
              <a:rPr lang="ru-RU" dirty="0" smtClean="0"/>
              <a:t>) – указатель стека – это 16-битовый регистр, который используется для записи данных в стек и чтения их из стека. Фактически он содержит смещение в сегменте стека, которое определяет нужное слово памяти. Значение этого регистра автоматически изменяется командами для работы со стеком типа </a:t>
            </a:r>
            <a:r>
              <a:rPr lang="ru-RU" dirty="0" err="1" smtClean="0"/>
              <a:t>push</a:t>
            </a:r>
            <a:r>
              <a:rPr lang="ru-RU" dirty="0" smtClean="0"/>
              <a:t>, </a:t>
            </a:r>
            <a:r>
              <a:rPr lang="ru-RU" dirty="0" err="1" smtClean="0"/>
              <a:t>pop</a:t>
            </a:r>
            <a:r>
              <a:rPr lang="ru-RU" dirty="0" smtClean="0"/>
              <a:t>, </a:t>
            </a:r>
            <a:r>
              <a:rPr lang="ru-RU" dirty="0" err="1" smtClean="0"/>
              <a:t>pushf</a:t>
            </a:r>
            <a:r>
              <a:rPr lang="ru-RU" dirty="0" smtClean="0"/>
              <a:t>, </a:t>
            </a:r>
            <a:r>
              <a:rPr lang="ru-RU" dirty="0" err="1" smtClean="0"/>
              <a:t>popf</a:t>
            </a:r>
            <a:r>
              <a:rPr lang="ru-RU" dirty="0" smtClean="0"/>
              <a:t>, </a:t>
            </a:r>
            <a:r>
              <a:rPr lang="ru-RU" dirty="0" err="1" smtClean="0"/>
              <a:t>call</a:t>
            </a:r>
            <a:r>
              <a:rPr lang="ru-RU" dirty="0" smtClean="0"/>
              <a:t>, </a:t>
            </a:r>
            <a:r>
              <a:rPr lang="ru-RU" dirty="0" err="1" smtClean="0"/>
              <a:t>ret</a:t>
            </a:r>
            <a:r>
              <a:rPr lang="ru-RU" dirty="0" smtClean="0"/>
              <a:t>;</a:t>
            </a:r>
          </a:p>
          <a:p>
            <a:r>
              <a:rPr lang="ru-RU" b="1" dirty="0" smtClean="0"/>
              <a:t>регистр BP</a:t>
            </a:r>
            <a:r>
              <a:rPr lang="ru-RU" dirty="0" smtClean="0"/>
              <a:t> (</a:t>
            </a:r>
            <a:r>
              <a:rPr lang="ru-RU" i="1" dirty="0" err="1" smtClean="0"/>
              <a:t>Base</a:t>
            </a:r>
            <a:r>
              <a:rPr lang="ru-RU" i="1" dirty="0" smtClean="0"/>
              <a:t> </a:t>
            </a:r>
            <a:r>
              <a:rPr lang="ru-RU" i="1" dirty="0" err="1" smtClean="0"/>
              <a:t>Pointer</a:t>
            </a:r>
            <a:r>
              <a:rPr lang="ru-RU" dirty="0" smtClean="0"/>
              <a:t>) – обычно адресует переменные, хранимые в стеке, облегчает доступ к параметрам (данным и адресам), переданным через стек.</a:t>
            </a:r>
          </a:p>
        </p:txBody>
      </p:sp>
      <p:sp>
        <p:nvSpPr>
          <p:cNvPr id="4" name="Номер слайда 3"/>
          <p:cNvSpPr>
            <a:spLocks noGrp="1"/>
          </p:cNvSpPr>
          <p:nvPr>
            <p:ph type="sldNum" sz="quarter" idx="12"/>
          </p:nvPr>
        </p:nvSpPr>
        <p:spPr/>
        <p:txBody>
          <a:bodyPr/>
          <a:lstStyle/>
          <a:p>
            <a:fld id="{0C754375-381C-4F7C-AE09-850F3209BBE5}"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642918"/>
            <a:ext cx="8229600" cy="5483245"/>
          </a:xfrm>
        </p:spPr>
        <p:txBody>
          <a:bodyPr>
            <a:normAutofit fontScale="77500" lnSpcReduction="20000"/>
          </a:bodyPr>
          <a:lstStyle/>
          <a:p>
            <a:pPr>
              <a:buNone/>
            </a:pPr>
            <a:r>
              <a:rPr lang="ru-RU" b="1" dirty="0" smtClean="0"/>
              <a:t>Индексные регистры SI и DI</a:t>
            </a:r>
            <a:r>
              <a:rPr lang="ru-RU" dirty="0" smtClean="0"/>
              <a:t> могут применятся для расширенной адресации, для использования в операциях сложения и вычитания, а так же для операций над байтовыми строками (в языке ассемблера байтовая строка представляет собой просто ряд последовательных байт).</a:t>
            </a:r>
          </a:p>
          <a:p>
            <a:pPr>
              <a:buNone/>
            </a:pPr>
            <a:endParaRPr lang="ru-RU" dirty="0" smtClean="0"/>
          </a:p>
          <a:p>
            <a:r>
              <a:rPr lang="ru-RU" b="1" dirty="0" smtClean="0"/>
              <a:t>регистр SI</a:t>
            </a:r>
            <a:r>
              <a:rPr lang="ru-RU" dirty="0" smtClean="0"/>
              <a:t> (</a:t>
            </a:r>
            <a:r>
              <a:rPr lang="ru-RU" i="1" dirty="0" err="1" smtClean="0"/>
              <a:t>Source</a:t>
            </a:r>
            <a:r>
              <a:rPr lang="ru-RU" i="1" dirty="0" smtClean="0"/>
              <a:t> </a:t>
            </a:r>
            <a:r>
              <a:rPr lang="ru-RU" i="1" dirty="0" err="1" smtClean="0"/>
              <a:t>Index</a:t>
            </a:r>
            <a:r>
              <a:rPr lang="ru-RU" dirty="0" smtClean="0"/>
              <a:t>) – является индексом источника и применяется для некоторых операций над строками (обычно связан с регистром DS);</a:t>
            </a:r>
          </a:p>
          <a:p>
            <a:r>
              <a:rPr lang="ru-RU" b="1" dirty="0" smtClean="0"/>
              <a:t>регистр DI</a:t>
            </a:r>
            <a:r>
              <a:rPr lang="ru-RU" dirty="0" smtClean="0"/>
              <a:t> (</a:t>
            </a:r>
            <a:r>
              <a:rPr lang="ru-RU" i="1" dirty="0" err="1" smtClean="0"/>
              <a:t>Destination</a:t>
            </a:r>
            <a:r>
              <a:rPr lang="ru-RU" i="1" dirty="0" smtClean="0"/>
              <a:t> </a:t>
            </a:r>
            <a:r>
              <a:rPr lang="ru-RU" i="1" dirty="0" err="1" smtClean="0"/>
              <a:t>Index</a:t>
            </a:r>
            <a:r>
              <a:rPr lang="ru-RU" dirty="0" smtClean="0"/>
              <a:t>) – является индексом назначения и применяется так же для строковых операций. При выполнении операций со строками в этом регистре содержится смещение строки приемника в сегменте дополнительных данных (обычно связан с регистром ES).</a:t>
            </a:r>
          </a:p>
          <a:p>
            <a:endParaRPr lang="ru-RU" dirty="0" smtClean="0"/>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428596" y="0"/>
            <a:ext cx="8229600" cy="725470"/>
          </a:xfrm>
        </p:spPr>
        <p:txBody>
          <a:bodyPr>
            <a:normAutofit fontScale="90000"/>
          </a:bodyPr>
          <a:lstStyle/>
          <a:p>
            <a:r>
              <a:rPr lang="ru-RU" dirty="0" smtClean="0"/>
              <a:t>Сегменты</a:t>
            </a:r>
            <a:endParaRPr lang="ru-RU" dirty="0"/>
          </a:p>
        </p:txBody>
      </p:sp>
      <p:sp>
        <p:nvSpPr>
          <p:cNvPr id="7" name="Содержимое 6"/>
          <p:cNvSpPr>
            <a:spLocks noGrp="1"/>
          </p:cNvSpPr>
          <p:nvPr>
            <p:ph idx="1"/>
          </p:nvPr>
        </p:nvSpPr>
        <p:spPr>
          <a:xfrm>
            <a:off x="500034" y="714356"/>
            <a:ext cx="8229600" cy="5929330"/>
          </a:xfrm>
        </p:spPr>
        <p:txBody>
          <a:bodyPr>
            <a:normAutofit fontScale="77500" lnSpcReduction="20000"/>
          </a:bodyPr>
          <a:lstStyle/>
          <a:p>
            <a:pPr algn="ctr">
              <a:buNone/>
            </a:pPr>
            <a:r>
              <a:rPr lang="ru-RU" dirty="0" smtClean="0"/>
              <a:t>1 </a:t>
            </a:r>
            <a:r>
              <a:rPr lang="ru-RU" dirty="0" smtClean="0"/>
              <a:t>Мб = 1024 кб = 1024 * 1024 </a:t>
            </a:r>
            <a:r>
              <a:rPr lang="ru-RU" dirty="0" smtClean="0"/>
              <a:t>байт </a:t>
            </a:r>
            <a:r>
              <a:rPr lang="ru-RU" dirty="0" smtClean="0"/>
              <a:t>= 1048576 </a:t>
            </a:r>
            <a:r>
              <a:rPr lang="ru-RU" dirty="0" smtClean="0"/>
              <a:t>байт = 2</a:t>
            </a:r>
            <a:r>
              <a:rPr lang="en-US" dirty="0" smtClean="0"/>
              <a:t>^20</a:t>
            </a:r>
            <a:r>
              <a:rPr lang="ru-RU" dirty="0" smtClean="0"/>
              <a:t> </a:t>
            </a:r>
          </a:p>
          <a:p>
            <a:pPr algn="ctr">
              <a:buNone/>
            </a:pPr>
            <a:endParaRPr lang="ru-RU" dirty="0" smtClean="0"/>
          </a:p>
          <a:p>
            <a:pPr>
              <a:buNone/>
            </a:pPr>
            <a:r>
              <a:rPr lang="ru-RU" dirty="0" smtClean="0"/>
              <a:t>Сегментом  </a:t>
            </a:r>
            <a:r>
              <a:rPr lang="ru-RU" dirty="0" smtClean="0"/>
              <a:t>называется область, которая начинается на </a:t>
            </a:r>
            <a:r>
              <a:rPr lang="ru-RU" dirty="0" smtClean="0"/>
              <a:t>границе параграфа</a:t>
            </a:r>
            <a:r>
              <a:rPr lang="ru-RU" dirty="0" smtClean="0"/>
              <a:t>, т.е. по любому адресу, который делится на </a:t>
            </a:r>
            <a:r>
              <a:rPr lang="ru-RU" dirty="0" smtClean="0"/>
              <a:t>16 без </a:t>
            </a:r>
            <a:r>
              <a:rPr lang="ru-RU" dirty="0" smtClean="0"/>
              <a:t>остатка.  Хотя сегмент может располагаться в любом </a:t>
            </a:r>
            <a:r>
              <a:rPr lang="ru-RU" dirty="0" smtClean="0"/>
              <a:t>месте памяти  </a:t>
            </a:r>
            <a:r>
              <a:rPr lang="ru-RU" dirty="0" smtClean="0"/>
              <a:t>и иметь  размер  до  64  Кбайт,  он  требует </a:t>
            </a:r>
            <a:r>
              <a:rPr lang="ru-RU" dirty="0" smtClean="0"/>
              <a:t>столько памяти</a:t>
            </a:r>
            <a:r>
              <a:rPr lang="ru-RU" dirty="0" smtClean="0"/>
              <a:t>, </a:t>
            </a:r>
            <a:r>
              <a:rPr lang="ru-RU" dirty="0" smtClean="0"/>
              <a:t>сколько  необходимо </a:t>
            </a:r>
            <a:r>
              <a:rPr lang="ru-RU" dirty="0" smtClean="0"/>
              <a:t>для выполнения программы. </a:t>
            </a:r>
          </a:p>
          <a:p>
            <a:pPr>
              <a:buNone/>
            </a:pPr>
            <a:r>
              <a:rPr lang="ru-RU" dirty="0" smtClean="0"/>
              <a:t>             </a:t>
            </a:r>
          </a:p>
          <a:p>
            <a:pPr>
              <a:buNone/>
            </a:pPr>
            <a:r>
              <a:rPr lang="ru-RU" dirty="0" smtClean="0"/>
              <a:t>Внутри </a:t>
            </a:r>
            <a:r>
              <a:rPr lang="ru-RU" dirty="0" smtClean="0"/>
              <a:t>программы все адреса памяти относительны  к </a:t>
            </a:r>
            <a:r>
              <a:rPr lang="ru-RU" dirty="0" smtClean="0"/>
              <a:t>началу сегмента. Такие  </a:t>
            </a:r>
            <a:r>
              <a:rPr lang="ru-RU" dirty="0" smtClean="0"/>
              <a:t>адреса  называются  смещением  от  </a:t>
            </a:r>
            <a:r>
              <a:rPr lang="ru-RU" dirty="0" smtClean="0"/>
              <a:t>начала сегмента</a:t>
            </a:r>
            <a:r>
              <a:rPr lang="ru-RU" dirty="0" smtClean="0"/>
              <a:t>.   Двухбайтовое  смещение  (16-бит)  может  быть  </a:t>
            </a:r>
            <a:r>
              <a:rPr lang="ru-RU" dirty="0" smtClean="0"/>
              <a:t>в пределах </a:t>
            </a:r>
            <a:r>
              <a:rPr lang="ru-RU" dirty="0" smtClean="0"/>
              <a:t>от </a:t>
            </a:r>
            <a:r>
              <a:rPr lang="ru-RU" dirty="0" smtClean="0"/>
              <a:t>0000</a:t>
            </a:r>
            <a:r>
              <a:rPr lang="ru-RU" sz="2000" dirty="0" smtClean="0"/>
              <a:t>16</a:t>
            </a:r>
            <a:r>
              <a:rPr lang="ru-RU" dirty="0" smtClean="0"/>
              <a:t> </a:t>
            </a:r>
            <a:r>
              <a:rPr lang="ru-RU" dirty="0" smtClean="0"/>
              <a:t>до </a:t>
            </a:r>
            <a:r>
              <a:rPr lang="ru-RU" dirty="0" smtClean="0"/>
              <a:t>FFFF</a:t>
            </a:r>
            <a:r>
              <a:rPr lang="ru-RU" sz="2000" dirty="0" smtClean="0"/>
              <a:t>16</a:t>
            </a:r>
            <a:r>
              <a:rPr lang="ru-RU" dirty="0" smtClean="0"/>
              <a:t> </a:t>
            </a:r>
            <a:r>
              <a:rPr lang="ru-RU" dirty="0" smtClean="0"/>
              <a:t>или от 0 до 65535. </a:t>
            </a:r>
            <a:r>
              <a:rPr lang="ru-RU" dirty="0" smtClean="0"/>
              <a:t>Для обращения </a:t>
            </a:r>
            <a:r>
              <a:rPr lang="ru-RU" dirty="0" smtClean="0"/>
              <a:t>к любому адресу в  программе, компьютер </a:t>
            </a:r>
            <a:r>
              <a:rPr lang="ru-RU" dirty="0" smtClean="0"/>
              <a:t>складывает адрес </a:t>
            </a:r>
            <a:r>
              <a:rPr lang="ru-RU" dirty="0" smtClean="0"/>
              <a:t>в регистре сегмента и смещение.  </a:t>
            </a:r>
          </a:p>
        </p:txBody>
      </p:sp>
      <p:sp>
        <p:nvSpPr>
          <p:cNvPr id="5" name="Номер слайда 4"/>
          <p:cNvSpPr>
            <a:spLocks noGrp="1"/>
          </p:cNvSpPr>
          <p:nvPr>
            <p:ph type="sldNum" sz="quarter" idx="12"/>
          </p:nvPr>
        </p:nvSpPr>
        <p:spPr/>
        <p:txBody>
          <a:bodyPr/>
          <a:lstStyle/>
          <a:p>
            <a:fld id="{0C754375-381C-4F7C-AE09-850F3209BBE5}"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5697559"/>
          </a:xfrm>
        </p:spPr>
        <p:txBody>
          <a:bodyPr>
            <a:normAutofit fontScale="92500" lnSpcReduction="10000"/>
          </a:bodyPr>
          <a:lstStyle/>
          <a:p>
            <a:pPr>
              <a:buNone/>
            </a:pPr>
            <a:r>
              <a:rPr lang="ru-RU" dirty="0" smtClean="0"/>
              <a:t>Пример  адресации:  </a:t>
            </a:r>
            <a:r>
              <a:rPr lang="ru-RU" dirty="0" smtClean="0"/>
              <a:t>допустим,  что  </a:t>
            </a:r>
            <a:r>
              <a:rPr lang="ru-RU" dirty="0" smtClean="0"/>
              <a:t>регистр сегмента  </a:t>
            </a:r>
            <a:r>
              <a:rPr lang="ru-RU" dirty="0" smtClean="0"/>
              <a:t>данных  содержит  </a:t>
            </a:r>
            <a:r>
              <a:rPr lang="ru-RU" dirty="0" smtClean="0"/>
              <a:t>045F </a:t>
            </a:r>
            <a:r>
              <a:rPr lang="ru-RU" dirty="0" smtClean="0"/>
              <a:t>и  некоторая </a:t>
            </a:r>
            <a:r>
              <a:rPr lang="ru-RU" dirty="0" smtClean="0"/>
              <a:t>команда обращается  </a:t>
            </a:r>
            <a:r>
              <a:rPr lang="ru-RU" dirty="0" smtClean="0"/>
              <a:t>к  ячейке  памяти  внутри </a:t>
            </a:r>
            <a:r>
              <a:rPr lang="ru-RU" dirty="0" smtClean="0"/>
              <a:t>сегмента  </a:t>
            </a:r>
            <a:r>
              <a:rPr lang="ru-RU" dirty="0" smtClean="0"/>
              <a:t>данных  </a:t>
            </a:r>
            <a:r>
              <a:rPr lang="ru-RU" dirty="0" smtClean="0"/>
              <a:t>со смещением </a:t>
            </a:r>
            <a:r>
              <a:rPr lang="ru-RU" dirty="0" smtClean="0"/>
              <a:t>0032.  </a:t>
            </a:r>
            <a:r>
              <a:rPr lang="ru-RU" dirty="0" smtClean="0"/>
              <a:t>Несмотря </a:t>
            </a:r>
            <a:r>
              <a:rPr lang="ru-RU" dirty="0" smtClean="0"/>
              <a:t>на то, что регистр сегмента </a:t>
            </a:r>
            <a:r>
              <a:rPr lang="ru-RU" dirty="0" smtClean="0"/>
              <a:t>данных содержит </a:t>
            </a:r>
            <a:r>
              <a:rPr lang="ru-RU" dirty="0" smtClean="0"/>
              <a:t>045F,  он указывает на адрес 045F0, т.е. на </a:t>
            </a:r>
            <a:r>
              <a:rPr lang="ru-RU" dirty="0" smtClean="0"/>
              <a:t>границе параграфа</a:t>
            </a:r>
            <a:r>
              <a:rPr lang="ru-RU" dirty="0" smtClean="0"/>
              <a:t>.   </a:t>
            </a:r>
            <a:r>
              <a:rPr lang="ru-RU" dirty="0" smtClean="0"/>
              <a:t>Действительный  адрес   </a:t>
            </a:r>
            <a:r>
              <a:rPr lang="ru-RU" dirty="0" smtClean="0"/>
              <a:t>памяти   поэтому  </a:t>
            </a:r>
            <a:r>
              <a:rPr lang="ru-RU" dirty="0" smtClean="0"/>
              <a:t>будет  следующий:</a:t>
            </a:r>
          </a:p>
          <a:p>
            <a:pPr>
              <a:buNone/>
            </a:pPr>
            <a:endParaRPr lang="ru-RU" dirty="0" smtClean="0"/>
          </a:p>
          <a:p>
            <a:pPr>
              <a:buNone/>
            </a:pPr>
            <a:r>
              <a:rPr lang="ru-RU" dirty="0" smtClean="0"/>
              <a:t>             </a:t>
            </a:r>
            <a:r>
              <a:rPr lang="ru-RU" dirty="0" smtClean="0"/>
              <a:t>            </a:t>
            </a:r>
            <a:r>
              <a:rPr lang="ru-RU" dirty="0" smtClean="0"/>
              <a:t>Адрес в DS:    </a:t>
            </a:r>
            <a:r>
              <a:rPr lang="ru-RU" dirty="0" smtClean="0"/>
              <a:t>          </a:t>
            </a:r>
            <a:r>
              <a:rPr lang="ru-RU" dirty="0" smtClean="0"/>
              <a:t>045F0</a:t>
            </a:r>
          </a:p>
          <a:p>
            <a:pPr>
              <a:buNone/>
            </a:pPr>
            <a:r>
              <a:rPr lang="ru-RU" dirty="0" smtClean="0"/>
              <a:t>                         Смещение:       </a:t>
            </a:r>
            <a:r>
              <a:rPr lang="ru-RU" dirty="0" smtClean="0"/>
              <a:t>          0032</a:t>
            </a:r>
            <a:endParaRPr lang="ru-RU" dirty="0" smtClean="0"/>
          </a:p>
          <a:p>
            <a:pPr>
              <a:buNone/>
            </a:pPr>
            <a:r>
              <a:rPr lang="ru-RU" dirty="0" smtClean="0"/>
              <a:t>                         Реальный адрес</a:t>
            </a:r>
            <a:r>
              <a:rPr lang="ru-RU" dirty="0" smtClean="0"/>
              <a:t>:    04622</a:t>
            </a:r>
          </a:p>
          <a:p>
            <a:pPr>
              <a:buNone/>
            </a:pPr>
            <a:endParaRPr lang="en-US" dirty="0" smtClean="0"/>
          </a:p>
        </p:txBody>
      </p:sp>
      <p:sp>
        <p:nvSpPr>
          <p:cNvPr id="4" name="Номер слайда 3"/>
          <p:cNvSpPr>
            <a:spLocks noGrp="1"/>
          </p:cNvSpPr>
          <p:nvPr>
            <p:ph type="sldNum" sz="quarter" idx="12"/>
          </p:nvPr>
        </p:nvSpPr>
        <p:spPr/>
        <p:txBody>
          <a:bodyPr/>
          <a:lstStyle/>
          <a:p>
            <a:fld id="{0C754375-381C-4F7C-AE09-850F3209BBE5}"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6072230"/>
          </a:xfrm>
        </p:spPr>
        <p:txBody>
          <a:bodyPr>
            <a:normAutofit fontScale="77500" lnSpcReduction="20000"/>
          </a:bodyPr>
          <a:lstStyle/>
          <a:p>
            <a:pPr>
              <a:buNone/>
            </a:pPr>
            <a:r>
              <a:rPr lang="ru-RU" dirty="0" smtClean="0"/>
              <a:t>Каким образом процессоры 8086/8088 адресуют память в один миллион  байт?  В регистре содержится 16  бит. Так как адрес сегмента  всегда  на границе параграфа,  младшие четыре бита адреса равны нулю.  Шест. FFF0 позволяет адресовать до 65520 (плюс смещение)  байт. Но специалисты решили, что нет смысла иметь  место для битов,  которые всегда  равны нулю. Поэтому адрес хранится  в сегментном  регистре  как  шестнадцатеричное  ХХХХ,  а компьютер полагает,  что имеются еще четыре  нулевых младших бита  (одна шест.  цифра),  т.е. шестнадцатеричное ХХХХ0. Таким образом, шестнадцатеричное  FFFF0  позволяет адресовать до 1048560  байт.</a:t>
            </a:r>
          </a:p>
          <a:p>
            <a:pPr>
              <a:buNone/>
            </a:pPr>
            <a:endParaRPr lang="ru-RU" dirty="0" smtClean="0"/>
          </a:p>
          <a:p>
            <a:pPr>
              <a:buNone/>
            </a:pPr>
            <a:r>
              <a:rPr lang="ru-RU" dirty="0" smtClean="0"/>
              <a:t>Процессор 80286 использует 24 бита для адресации так, что FFFFF0   позволяет  адресовать  до  16   миллионов  байт,  а процессор 80386 может адресовать до четырех миллиардов байт.</a:t>
            </a:r>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17</a:t>
            </a:fld>
            <a:endParaRPr lang="ru-RU"/>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Содержимое 5" descr="segreg.gif"/>
          <p:cNvPicPr>
            <a:picLocks noGrp="1" noChangeAspect="1"/>
          </p:cNvPicPr>
          <p:nvPr>
            <p:ph sz="half" idx="2"/>
          </p:nvPr>
        </p:nvPicPr>
        <p:blipFill>
          <a:blip r:embed="rId2"/>
          <a:stretch>
            <a:fillRect/>
          </a:stretch>
        </p:blipFill>
        <p:spPr>
          <a:xfrm>
            <a:off x="2910509" y="0"/>
            <a:ext cx="6233523" cy="6858000"/>
          </a:xfrm>
        </p:spPr>
      </p:pic>
      <p:sp>
        <p:nvSpPr>
          <p:cNvPr id="4" name="Номер слайда 3"/>
          <p:cNvSpPr>
            <a:spLocks noGrp="1"/>
          </p:cNvSpPr>
          <p:nvPr>
            <p:ph type="sldNum" sz="quarter" idx="12"/>
          </p:nvPr>
        </p:nvSpPr>
        <p:spPr/>
        <p:txBody>
          <a:bodyPr/>
          <a:lstStyle/>
          <a:p>
            <a:fld id="{0C754375-381C-4F7C-AE09-850F3209BBE5}" type="slidenum">
              <a:rPr lang="ru-RU" smtClean="0"/>
              <a:pPr/>
              <a:t>18</a:t>
            </a:fld>
            <a:endParaRPr lang="ru-RU"/>
          </a:p>
        </p:txBody>
      </p:sp>
      <p:sp>
        <p:nvSpPr>
          <p:cNvPr id="2" name="Заголовок 1"/>
          <p:cNvSpPr>
            <a:spLocks noGrp="1"/>
          </p:cNvSpPr>
          <p:nvPr>
            <p:ph type="title"/>
          </p:nvPr>
        </p:nvSpPr>
        <p:spPr>
          <a:xfrm>
            <a:off x="0" y="0"/>
            <a:ext cx="3428992" cy="1785926"/>
          </a:xfrm>
        </p:spPr>
        <p:txBody>
          <a:bodyPr>
            <a:normAutofit/>
          </a:bodyPr>
          <a:lstStyle/>
          <a:p>
            <a:r>
              <a:rPr lang="ru-RU" sz="3600" b="1" dirty="0" smtClean="0"/>
              <a:t>3. Сегментные </a:t>
            </a:r>
            <a:r>
              <a:rPr lang="ru-RU" sz="3600" b="1" dirty="0" smtClean="0"/>
              <a:t>регистры</a:t>
            </a:r>
            <a:r>
              <a:rPr lang="en-US" sz="3600" b="1" dirty="0" smtClean="0"/>
              <a:t/>
            </a:r>
            <a:br>
              <a:rPr lang="en-US" sz="3600" b="1" dirty="0" smtClean="0"/>
            </a:br>
            <a:r>
              <a:rPr lang="ru-RU" sz="3600" b="1" dirty="0" smtClean="0"/>
              <a:t> </a:t>
            </a:r>
            <a:r>
              <a:rPr lang="ru-RU" sz="3600" b="1" dirty="0" smtClean="0"/>
              <a:t>(CS, DS, SS, ES)</a:t>
            </a:r>
            <a:endParaRPr lang="ru-RU" sz="3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p:txBody>
          <a:bodyPr/>
          <a:lstStyle/>
          <a:p>
            <a:fld id="{0C754375-381C-4F7C-AE09-850F3209BBE5}" type="slidenum">
              <a:rPr lang="ru-RU" smtClean="0"/>
              <a:pPr/>
              <a:t>19</a:t>
            </a:fld>
            <a:endParaRPr lang="ru-RU"/>
          </a:p>
        </p:txBody>
      </p:sp>
      <p:sp>
        <p:nvSpPr>
          <p:cNvPr id="8" name="Содержимое 2"/>
          <p:cNvSpPr>
            <a:spLocks noGrp="1"/>
          </p:cNvSpPr>
          <p:nvPr>
            <p:ph idx="1"/>
          </p:nvPr>
        </p:nvSpPr>
        <p:spPr>
          <a:xfrm>
            <a:off x="214282" y="500042"/>
            <a:ext cx="8715436" cy="5500726"/>
          </a:xfrm>
        </p:spPr>
        <p:txBody>
          <a:bodyPr>
            <a:normAutofit lnSpcReduction="10000"/>
          </a:bodyPr>
          <a:lstStyle/>
          <a:p>
            <a:pPr>
              <a:spcBef>
                <a:spcPts val="0"/>
              </a:spcBef>
              <a:buNone/>
            </a:pPr>
            <a:r>
              <a:rPr lang="ru-RU" dirty="0" smtClean="0"/>
              <a:t>Определяют в памяти начала четырех 64 Кбайтовых сегментов, которые называются </a:t>
            </a:r>
            <a:r>
              <a:rPr lang="ru-RU" i="1" dirty="0" smtClean="0"/>
              <a:t>текущими сегментами</a:t>
            </a:r>
            <a:r>
              <a:rPr lang="ru-RU" dirty="0" smtClean="0"/>
              <a:t>.</a:t>
            </a:r>
            <a:endParaRPr lang="en-US" dirty="0" smtClean="0"/>
          </a:p>
          <a:p>
            <a:pPr>
              <a:spcBef>
                <a:spcPts val="0"/>
              </a:spcBef>
              <a:buNone/>
            </a:pPr>
            <a:endParaRPr lang="ru-RU" dirty="0" smtClean="0"/>
          </a:p>
          <a:p>
            <a:pPr>
              <a:spcBef>
                <a:spcPts val="0"/>
              </a:spcBef>
              <a:buNone/>
            </a:pPr>
            <a:r>
              <a:rPr lang="ru-RU" dirty="0" smtClean="0"/>
              <a:t>Сегментные регистры строго специализированы. С помощью них нет возможности выполнять математические вычисления или хранить в них результаты других операций. </a:t>
            </a:r>
            <a:endParaRPr lang="en-US" dirty="0" smtClean="0"/>
          </a:p>
          <a:p>
            <a:pPr>
              <a:spcBef>
                <a:spcPts val="0"/>
              </a:spcBef>
              <a:buNone/>
            </a:pPr>
            <a:endParaRPr lang="ru-RU" dirty="0" smtClean="0"/>
          </a:p>
          <a:p>
            <a:pPr>
              <a:spcBef>
                <a:spcPts val="0"/>
              </a:spcBef>
              <a:buNone/>
            </a:pPr>
            <a:r>
              <a:rPr lang="ru-RU" dirty="0" smtClean="0"/>
              <a:t>Сегменты могут в любом порядке храниться в произвольных местах памяти.</a:t>
            </a:r>
            <a:br>
              <a:rPr lang="ru-RU" dirty="0" smtClean="0"/>
            </a:b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5857916" y="928670"/>
            <a:ext cx="3143240" cy="725470"/>
          </a:xfrm>
        </p:spPr>
        <p:txBody>
          <a:bodyPr>
            <a:noAutofit/>
          </a:bodyPr>
          <a:lstStyle/>
          <a:p>
            <a:r>
              <a:rPr lang="ru-RU" sz="3200" b="1" dirty="0" err="1"/>
              <a:t>Intel</a:t>
            </a:r>
            <a:r>
              <a:rPr lang="ru-RU" sz="3200" b="1" dirty="0"/>
              <a:t> </a:t>
            </a:r>
            <a:r>
              <a:rPr lang="ru-RU" sz="3200" b="1" dirty="0" smtClean="0"/>
              <a:t>8086</a:t>
            </a:r>
            <a:r>
              <a:rPr lang="en-US" sz="3200" dirty="0" smtClean="0"/>
              <a:t> – </a:t>
            </a:r>
            <a:r>
              <a:rPr lang="ru-RU" sz="3200" dirty="0" smtClean="0"/>
              <a:t/>
            </a:r>
            <a:br>
              <a:rPr lang="ru-RU" sz="3200" dirty="0" smtClean="0"/>
            </a:br>
            <a:r>
              <a:rPr lang="ru-RU" sz="3200" dirty="0" smtClean="0"/>
              <a:t>первый</a:t>
            </a:r>
            <a:r>
              <a:rPr lang="en-US" sz="3200" dirty="0" smtClean="0"/>
              <a:t> </a:t>
            </a:r>
            <a:r>
              <a:rPr lang="ru-RU" sz="3200" dirty="0" smtClean="0"/>
              <a:t/>
            </a:r>
            <a:br>
              <a:rPr lang="ru-RU" sz="3200" dirty="0" smtClean="0"/>
            </a:br>
            <a:r>
              <a:rPr lang="ru-RU" sz="3200" dirty="0" smtClean="0"/>
              <a:t>16-битный</a:t>
            </a:r>
            <a:r>
              <a:rPr lang="en-US" sz="3200" dirty="0" smtClean="0"/>
              <a:t> </a:t>
            </a:r>
            <a:r>
              <a:rPr lang="ru-RU" sz="3200" dirty="0" smtClean="0"/>
              <a:t>микропроцессор</a:t>
            </a:r>
            <a:endParaRPr lang="ru-RU" sz="3200" dirty="0"/>
          </a:p>
        </p:txBody>
      </p:sp>
      <p:pic>
        <p:nvPicPr>
          <p:cNvPr id="4" name="Содержимое 3" descr="I8086.jpg"/>
          <p:cNvPicPr>
            <a:picLocks noGrp="1" noChangeAspect="1"/>
          </p:cNvPicPr>
          <p:nvPr>
            <p:ph sz="half" idx="1"/>
          </p:nvPr>
        </p:nvPicPr>
        <p:blipFill>
          <a:blip r:embed="rId2">
            <a:lum bright="20000"/>
          </a:blip>
          <a:stretch>
            <a:fillRect/>
          </a:stretch>
        </p:blipFill>
        <p:spPr>
          <a:xfrm>
            <a:off x="1" y="428604"/>
            <a:ext cx="5929322" cy="1949265"/>
          </a:xfrm>
        </p:spPr>
      </p:pic>
      <p:sp>
        <p:nvSpPr>
          <p:cNvPr id="6" name="Содержимое 5"/>
          <p:cNvSpPr>
            <a:spLocks noGrp="1"/>
          </p:cNvSpPr>
          <p:nvPr>
            <p:ph sz="half" idx="2"/>
          </p:nvPr>
        </p:nvSpPr>
        <p:spPr>
          <a:xfrm>
            <a:off x="357158" y="2643182"/>
            <a:ext cx="8329642" cy="3929090"/>
          </a:xfrm>
        </p:spPr>
        <p:txBody>
          <a:bodyPr>
            <a:normAutofit fontScale="92500" lnSpcReduction="20000"/>
          </a:bodyPr>
          <a:lstStyle/>
          <a:p>
            <a:pPr>
              <a:buNone/>
            </a:pPr>
            <a:r>
              <a:rPr lang="ru-RU" dirty="0"/>
              <a:t>Дата анонса: 8 июня 1978 года</a:t>
            </a:r>
          </a:p>
          <a:p>
            <a:r>
              <a:rPr lang="ru-RU" dirty="0" smtClean="0"/>
              <a:t>Разрядность</a:t>
            </a:r>
            <a:r>
              <a:rPr lang="ru-RU" dirty="0"/>
              <a:t> </a:t>
            </a:r>
            <a:r>
              <a:rPr lang="ru-RU" dirty="0">
                <a:hlinkClick r:id="rId3" tooltip="Регистр"/>
              </a:rPr>
              <a:t>регистров</a:t>
            </a:r>
            <a:r>
              <a:rPr lang="ru-RU" dirty="0"/>
              <a:t>: 16 бит</a:t>
            </a:r>
          </a:p>
          <a:p>
            <a:r>
              <a:rPr lang="ru-RU" dirty="0"/>
              <a:t>Разрядность </a:t>
            </a:r>
            <a:r>
              <a:rPr lang="ru-RU" dirty="0">
                <a:hlinkClick r:id="rId4" tooltip="Шина данных"/>
              </a:rPr>
              <a:t>шины данных</a:t>
            </a:r>
            <a:r>
              <a:rPr lang="ru-RU" dirty="0"/>
              <a:t>: 16 бит</a:t>
            </a:r>
          </a:p>
          <a:p>
            <a:r>
              <a:rPr lang="ru-RU" dirty="0"/>
              <a:t>Разрядность </a:t>
            </a:r>
            <a:r>
              <a:rPr lang="ru-RU" dirty="0">
                <a:hlinkClick r:id="rId5" tooltip="Шина адреса"/>
              </a:rPr>
              <a:t>шины адреса</a:t>
            </a:r>
            <a:r>
              <a:rPr lang="ru-RU" dirty="0"/>
              <a:t>: 20 </a:t>
            </a:r>
            <a:r>
              <a:rPr lang="ru-RU" dirty="0" smtClean="0"/>
              <a:t>бит</a:t>
            </a:r>
          </a:p>
          <a:p>
            <a:endParaRPr lang="ru-RU" dirty="0"/>
          </a:p>
          <a:p>
            <a:pPr>
              <a:buNone/>
            </a:pPr>
            <a:r>
              <a:rPr lang="ru-RU" dirty="0"/>
              <a:t>Объём адресуемой памяти: 1 Мбайт</a:t>
            </a:r>
          </a:p>
          <a:p>
            <a:pPr>
              <a:buNone/>
            </a:pPr>
            <a:r>
              <a:rPr lang="ru-RU" dirty="0"/>
              <a:t>Адресное пространство I/O: 64 Кбайт</a:t>
            </a:r>
          </a:p>
          <a:p>
            <a:pPr>
              <a:buNone/>
            </a:pPr>
            <a:r>
              <a:rPr lang="ru-RU" dirty="0" smtClean="0"/>
              <a:t>Поддерживаемые </a:t>
            </a:r>
            <a:r>
              <a:rPr lang="ru-RU" dirty="0"/>
              <a:t>технологии: 98 </a:t>
            </a:r>
            <a:r>
              <a:rPr lang="ru-RU" dirty="0" smtClean="0"/>
              <a:t>команд</a:t>
            </a:r>
            <a:endParaRPr lang="ru-RU" dirty="0"/>
          </a:p>
          <a:p>
            <a:pPr>
              <a:buNone/>
            </a:pPr>
            <a:r>
              <a:rPr lang="ru-RU" dirty="0"/>
              <a:t>Объём очереди команд: 6 байт</a:t>
            </a:r>
          </a:p>
          <a:p>
            <a:pPr>
              <a:buNone/>
            </a:pPr>
            <a:endParaRPr lang="ru-RU" dirty="0"/>
          </a:p>
        </p:txBody>
      </p:sp>
      <p:sp>
        <p:nvSpPr>
          <p:cNvPr id="7" name="Номер слайда 6"/>
          <p:cNvSpPr>
            <a:spLocks noGrp="1"/>
          </p:cNvSpPr>
          <p:nvPr>
            <p:ph type="sldNum" sz="quarter" idx="12"/>
          </p:nvPr>
        </p:nvSpPr>
        <p:spPr/>
        <p:txBody>
          <a:bodyPr/>
          <a:lstStyle/>
          <a:p>
            <a:fld id="{0C754375-381C-4F7C-AE09-850F3209BBE5}" type="slidenum">
              <a:rPr lang="ru-RU" smtClean="0"/>
              <a:pPr/>
              <a:t>2</a:t>
            </a:fld>
            <a:endParaRPr lang="ru-R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285728"/>
            <a:ext cx="9144000" cy="6286544"/>
          </a:xfrm>
        </p:spPr>
        <p:txBody>
          <a:bodyPr>
            <a:noAutofit/>
          </a:bodyPr>
          <a:lstStyle/>
          <a:p>
            <a:pPr>
              <a:spcBef>
                <a:spcPts val="1200"/>
              </a:spcBef>
            </a:pPr>
            <a:r>
              <a:rPr lang="ru-RU" sz="2800" b="1" dirty="0" smtClean="0"/>
              <a:t>регистр CS</a:t>
            </a:r>
            <a:r>
              <a:rPr lang="ru-RU" sz="2800" dirty="0" smtClean="0"/>
              <a:t> (</a:t>
            </a:r>
            <a:r>
              <a:rPr lang="ru-RU" sz="2800" i="1" dirty="0" err="1" smtClean="0"/>
              <a:t>Code</a:t>
            </a:r>
            <a:r>
              <a:rPr lang="ru-RU" sz="2800" i="1" dirty="0" smtClean="0"/>
              <a:t> </a:t>
            </a:r>
            <a:r>
              <a:rPr lang="ru-RU" sz="2800" i="1" dirty="0" err="1" smtClean="0"/>
              <a:t>Segment</a:t>
            </a:r>
            <a:r>
              <a:rPr lang="ru-RU" sz="2800" dirty="0" smtClean="0"/>
              <a:t>) – содержит начальный адрес сегмента когда (начало машинного кода программы). Этот адрес плюс значение смещения в командном указателе (IP) определяет адрес команды, которая должна быть выбрана для выполнения. </a:t>
            </a:r>
            <a:endParaRPr lang="en-US" sz="2800" dirty="0" smtClean="0"/>
          </a:p>
          <a:p>
            <a:pPr>
              <a:spcBef>
                <a:spcPts val="1200"/>
              </a:spcBef>
            </a:pPr>
            <a:r>
              <a:rPr lang="ru-RU" sz="2800" dirty="0" smtClean="0"/>
              <a:t>Физический адрес команды в памяти для выполняемой программы определяет пара регистров CS и IP и это записывается в виде CS:IP. Аналогичная форма записи используется для указания физического адреса и в других сегментах</a:t>
            </a:r>
            <a:r>
              <a:rPr lang="ru-RU" sz="2800" dirty="0" smtClean="0"/>
              <a:t>.</a:t>
            </a:r>
            <a:endParaRPr lang="ru-RU" sz="2800" dirty="0" smtClean="0"/>
          </a:p>
          <a:p>
            <a:pPr>
              <a:spcBef>
                <a:spcPts val="1200"/>
              </a:spcBef>
            </a:pPr>
            <a:r>
              <a:rPr lang="ru-RU" sz="2800" dirty="0" smtClean="0"/>
              <a:t>Это единственный сегментный регистр, который нельзя загрузить непосредственно. Косвенно загрузить в CS новое значение могут только команды вида </a:t>
            </a:r>
            <a:r>
              <a:rPr lang="ru-RU" sz="2800" dirty="0" err="1" smtClean="0"/>
              <a:t>jxx</a:t>
            </a:r>
            <a:r>
              <a:rPr lang="ru-RU" sz="2800" dirty="0" smtClean="0"/>
              <a:t>, </a:t>
            </a:r>
            <a:r>
              <a:rPr lang="ru-RU" sz="2800" dirty="0" err="1" smtClean="0"/>
              <a:t>call</a:t>
            </a:r>
            <a:r>
              <a:rPr lang="ru-RU" sz="2800" dirty="0" smtClean="0"/>
              <a:t>, </a:t>
            </a:r>
            <a:r>
              <a:rPr lang="ru-RU" sz="2800" dirty="0" err="1" smtClean="0"/>
              <a:t>int</a:t>
            </a:r>
            <a:r>
              <a:rPr lang="ru-RU" sz="2800" dirty="0" smtClean="0"/>
              <a:t>, </a:t>
            </a:r>
            <a:r>
              <a:rPr lang="ru-RU" sz="2800" dirty="0" err="1" smtClean="0"/>
              <a:t>ret</a:t>
            </a:r>
            <a:r>
              <a:rPr lang="ru-RU" sz="2800" dirty="0" smtClean="0"/>
              <a:t>, </a:t>
            </a:r>
            <a:r>
              <a:rPr lang="ru-RU" sz="2800" dirty="0" err="1" smtClean="0"/>
              <a:t>iret</a:t>
            </a:r>
            <a:r>
              <a:rPr lang="ru-RU" sz="2800" dirty="0" smtClean="0"/>
              <a:t>. </a:t>
            </a:r>
          </a:p>
          <a:p>
            <a:pPr>
              <a:spcBef>
                <a:spcPts val="1200"/>
              </a:spcBef>
            </a:pPr>
            <a:endParaRPr lang="ru-RU" sz="2800" dirty="0" smtClean="0"/>
          </a:p>
        </p:txBody>
      </p:sp>
      <p:sp>
        <p:nvSpPr>
          <p:cNvPr id="4" name="Номер слайда 3"/>
          <p:cNvSpPr>
            <a:spLocks noGrp="1"/>
          </p:cNvSpPr>
          <p:nvPr>
            <p:ph type="sldNum" sz="quarter" idx="12"/>
          </p:nvPr>
        </p:nvSpPr>
        <p:spPr/>
        <p:txBody>
          <a:bodyPr/>
          <a:lstStyle/>
          <a:p>
            <a:fld id="{0C754375-381C-4F7C-AE09-850F3209BBE5}" type="slidenum">
              <a:rPr lang="ru-RU" smtClean="0"/>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6215106"/>
          </a:xfrm>
        </p:spPr>
        <p:txBody>
          <a:bodyPr>
            <a:normAutofit fontScale="92500" lnSpcReduction="10000"/>
          </a:bodyPr>
          <a:lstStyle/>
          <a:p>
            <a:endParaRPr lang="ru-RU" dirty="0" smtClean="0"/>
          </a:p>
          <a:p>
            <a:r>
              <a:rPr lang="ru-RU" b="1" dirty="0" smtClean="0"/>
              <a:t>регистр DS</a:t>
            </a:r>
            <a:r>
              <a:rPr lang="ru-RU" dirty="0" smtClean="0"/>
              <a:t> (</a:t>
            </a:r>
            <a:r>
              <a:rPr lang="ru-RU" i="1" dirty="0" err="1" smtClean="0"/>
              <a:t>Data</a:t>
            </a:r>
            <a:r>
              <a:rPr lang="ru-RU" i="1" dirty="0" smtClean="0"/>
              <a:t> </a:t>
            </a:r>
            <a:r>
              <a:rPr lang="ru-RU" i="1" dirty="0" err="1" smtClean="0"/>
              <a:t>Segment</a:t>
            </a:r>
            <a:r>
              <a:rPr lang="ru-RU" dirty="0" smtClean="0"/>
              <a:t>) – содержит начальный адрес сегмента данных (переменных, строк и т.п. данных, которыми оперирует программа). По умолчанию смещения в сегменте данных задаются в регистрах BX,SI и DI.</a:t>
            </a:r>
          </a:p>
          <a:p>
            <a:endParaRPr lang="ru-RU" b="1" dirty="0" smtClean="0"/>
          </a:p>
          <a:p>
            <a:r>
              <a:rPr lang="ru-RU" b="1" dirty="0" smtClean="0"/>
              <a:t>регистр SS</a:t>
            </a:r>
            <a:r>
              <a:rPr lang="ru-RU" dirty="0" smtClean="0"/>
              <a:t> (</a:t>
            </a:r>
            <a:r>
              <a:rPr lang="ru-RU" i="1" dirty="0" err="1" smtClean="0"/>
              <a:t>Stack</a:t>
            </a:r>
            <a:r>
              <a:rPr lang="ru-RU" i="1" dirty="0" smtClean="0"/>
              <a:t> </a:t>
            </a:r>
            <a:r>
              <a:rPr lang="ru-RU" i="1" dirty="0" err="1" smtClean="0"/>
              <a:t>Segment</a:t>
            </a:r>
            <a:r>
              <a:rPr lang="ru-RU" dirty="0" smtClean="0"/>
              <a:t>) – регистр сегмента стека определяет стартовый адрес сегмента, в который помещается стек для программы. По умолчанию смещения в сегменте стека задаются в регистрах SP и BP.</a:t>
            </a:r>
          </a:p>
          <a:p>
            <a:pPr>
              <a:buNone/>
            </a:pPr>
            <a:endParaRPr lang="ru-RU" b="1" dirty="0" smtClean="0"/>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600201"/>
            <a:ext cx="8229600" cy="3543312"/>
          </a:xfrm>
        </p:spPr>
        <p:txBody>
          <a:bodyPr>
            <a:normAutofit fontScale="85000" lnSpcReduction="10000"/>
          </a:bodyPr>
          <a:lstStyle/>
          <a:p>
            <a:r>
              <a:rPr lang="ru-RU" b="1" dirty="0" smtClean="0"/>
              <a:t>регистр ES</a:t>
            </a:r>
            <a:r>
              <a:rPr lang="ru-RU" dirty="0" smtClean="0"/>
              <a:t> (</a:t>
            </a:r>
            <a:r>
              <a:rPr lang="ru-RU" i="1" dirty="0" err="1" smtClean="0"/>
              <a:t>Extra</a:t>
            </a:r>
            <a:r>
              <a:rPr lang="ru-RU" i="1" dirty="0" smtClean="0"/>
              <a:t> </a:t>
            </a:r>
            <a:r>
              <a:rPr lang="ru-RU" i="1" dirty="0" err="1" smtClean="0"/>
              <a:t>Segment</a:t>
            </a:r>
            <a:r>
              <a:rPr lang="ru-RU" dirty="0" smtClean="0"/>
              <a:t>) – является вспомогательным регистром, используется при некоторых операциях над строками. В большинстве программ в ES и DS содержатся одинаковые адреса, но он может упрощать некоторые операции связанные с этими регистрами. Например, в случае строковых команд, DS определяет сегмент для строки-источника, а ES – сегмент для строки-приемника.</a:t>
            </a:r>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85728"/>
            <a:ext cx="8229600" cy="725470"/>
          </a:xfrm>
        </p:spPr>
        <p:txBody>
          <a:bodyPr>
            <a:normAutofit/>
          </a:bodyPr>
          <a:lstStyle/>
          <a:p>
            <a:r>
              <a:rPr lang="en-US" sz="3600" dirty="0" smtClean="0"/>
              <a:t>4</a:t>
            </a:r>
            <a:r>
              <a:rPr lang="ru-RU" sz="3600" dirty="0" smtClean="0"/>
              <a:t>. Регистр указателя команд (IP)</a:t>
            </a:r>
            <a:endParaRPr lang="ru-RU" sz="3600" dirty="0"/>
          </a:p>
        </p:txBody>
      </p:sp>
      <p:sp>
        <p:nvSpPr>
          <p:cNvPr id="3" name="Содержимое 2"/>
          <p:cNvSpPr>
            <a:spLocks noGrp="1"/>
          </p:cNvSpPr>
          <p:nvPr>
            <p:ph idx="1"/>
          </p:nvPr>
        </p:nvSpPr>
        <p:spPr>
          <a:xfrm>
            <a:off x="457200" y="1785926"/>
            <a:ext cx="8229600" cy="3571900"/>
          </a:xfrm>
        </p:spPr>
        <p:txBody>
          <a:bodyPr>
            <a:normAutofit fontScale="92500"/>
          </a:bodyPr>
          <a:lstStyle/>
          <a:p>
            <a:r>
              <a:rPr lang="ru-RU" b="1" dirty="0" smtClean="0"/>
              <a:t>Регистр командного указателя </a:t>
            </a:r>
            <a:r>
              <a:rPr lang="ru-RU" b="1" dirty="0" smtClean="0"/>
              <a:t>IP </a:t>
            </a:r>
            <a:r>
              <a:rPr lang="ru-RU" dirty="0" smtClean="0"/>
              <a:t>(</a:t>
            </a:r>
            <a:r>
              <a:rPr lang="ru-RU" i="1" dirty="0" err="1" smtClean="0"/>
              <a:t>Instruction</a:t>
            </a:r>
            <a:r>
              <a:rPr lang="ru-RU" i="1" dirty="0" smtClean="0"/>
              <a:t> </a:t>
            </a:r>
            <a:r>
              <a:rPr lang="ru-RU" i="1" dirty="0" err="1" smtClean="0"/>
              <a:t>Pointer</a:t>
            </a:r>
            <a:r>
              <a:rPr lang="ru-RU" dirty="0" smtClean="0"/>
              <a:t>) содержит смещение на команду, которая должна быть выполнена. Обычно при программировании этот регистр не используют. Но очень удобно наблюдать за изменениями его значений при отладке программы в различных отладчиках.</a:t>
            </a:r>
          </a:p>
          <a:p>
            <a:endParaRPr lang="ru-RU" dirty="0" smtClean="0"/>
          </a:p>
          <a:p>
            <a:endParaRPr lang="ru-RU" dirty="0" smtClean="0"/>
          </a:p>
          <a:p>
            <a:endParaRPr lang="ru-RU" dirty="0" smtClean="0"/>
          </a:p>
          <a:p>
            <a:endParaRPr lang="ru-RU" dirty="0" smtClean="0"/>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857232"/>
            <a:ext cx="8229600" cy="5268931"/>
          </a:xfrm>
        </p:spPr>
        <p:txBody>
          <a:bodyPr>
            <a:normAutofit fontScale="92500" lnSpcReduction="20000"/>
          </a:bodyPr>
          <a:lstStyle/>
          <a:p>
            <a:r>
              <a:rPr lang="ru-RU" dirty="0" smtClean="0"/>
              <a:t>Обычно команды выполняются в естественном порядке, то есть так, как они располагаются в программе. Нарушают естественную последовательность только команды переходов (они начинаются с буквы </a:t>
            </a:r>
            <a:r>
              <a:rPr lang="ru-RU" dirty="0" err="1" smtClean="0"/>
              <a:t>j</a:t>
            </a:r>
            <a:r>
              <a:rPr lang="ru-RU" dirty="0" smtClean="0"/>
              <a:t> и обычно обозначаются как </a:t>
            </a:r>
            <a:r>
              <a:rPr lang="ru-RU" dirty="0" err="1" smtClean="0"/>
              <a:t>jxx</a:t>
            </a:r>
            <a:r>
              <a:rPr lang="ru-RU" dirty="0" smtClean="0"/>
              <a:t>), команды вызова подпрограмм (</a:t>
            </a:r>
            <a:r>
              <a:rPr lang="ru-RU" dirty="0" err="1" smtClean="0"/>
              <a:t>call</a:t>
            </a:r>
            <a:r>
              <a:rPr lang="ru-RU" dirty="0" smtClean="0"/>
              <a:t>), обработчиков прерываний (</a:t>
            </a:r>
            <a:r>
              <a:rPr lang="ru-RU" dirty="0" err="1" smtClean="0"/>
              <a:t>int</a:t>
            </a:r>
            <a:r>
              <a:rPr lang="ru-RU" dirty="0" smtClean="0"/>
              <a:t>) и возврата (</a:t>
            </a:r>
            <a:r>
              <a:rPr lang="ru-RU" dirty="0" err="1" smtClean="0"/>
              <a:t>ret</a:t>
            </a:r>
            <a:r>
              <a:rPr lang="ru-RU" dirty="0" smtClean="0"/>
              <a:t>, </a:t>
            </a:r>
            <a:r>
              <a:rPr lang="ru-RU" dirty="0" err="1" smtClean="0"/>
              <a:t>iret</a:t>
            </a:r>
            <a:r>
              <a:rPr lang="ru-RU" dirty="0" smtClean="0"/>
              <a:t>). </a:t>
            </a:r>
          </a:p>
          <a:p>
            <a:endParaRPr lang="ru-RU" dirty="0" smtClean="0"/>
          </a:p>
          <a:p>
            <a:r>
              <a:rPr lang="ru-RU" dirty="0" smtClean="0"/>
              <a:t>Непосредственно содержимое IP нельзя изменить или прочитать. Косвенно загрузить в регистр IP новое значение могут только команды вида </a:t>
            </a:r>
            <a:r>
              <a:rPr lang="ru-RU" dirty="0" err="1" smtClean="0"/>
              <a:t>jxx</a:t>
            </a:r>
            <a:r>
              <a:rPr lang="ru-RU" dirty="0" smtClean="0"/>
              <a:t>, </a:t>
            </a:r>
            <a:r>
              <a:rPr lang="ru-RU" dirty="0" err="1" smtClean="0"/>
              <a:t>call</a:t>
            </a:r>
            <a:r>
              <a:rPr lang="ru-RU" dirty="0" smtClean="0"/>
              <a:t>, </a:t>
            </a:r>
            <a:r>
              <a:rPr lang="ru-RU" dirty="0" err="1" smtClean="0"/>
              <a:t>int</a:t>
            </a:r>
            <a:r>
              <a:rPr lang="ru-RU" dirty="0" smtClean="0"/>
              <a:t>, </a:t>
            </a:r>
            <a:r>
              <a:rPr lang="ru-RU" dirty="0" err="1" smtClean="0"/>
              <a:t>ret</a:t>
            </a:r>
            <a:r>
              <a:rPr lang="ru-RU" dirty="0" smtClean="0"/>
              <a:t>, </a:t>
            </a:r>
            <a:r>
              <a:rPr lang="ru-RU" dirty="0" err="1" smtClean="0"/>
              <a:t>iret</a:t>
            </a:r>
            <a:r>
              <a:rPr lang="ru-RU" dirty="0" smtClean="0"/>
              <a:t>.</a:t>
            </a:r>
            <a:endParaRPr lang="ru-RU" dirty="0" smtClean="0"/>
          </a:p>
        </p:txBody>
      </p:sp>
      <p:sp>
        <p:nvSpPr>
          <p:cNvPr id="4" name="Номер слайда 3"/>
          <p:cNvSpPr>
            <a:spLocks noGrp="1"/>
          </p:cNvSpPr>
          <p:nvPr>
            <p:ph type="sldNum" sz="quarter" idx="12"/>
          </p:nvPr>
        </p:nvSpPr>
        <p:spPr/>
        <p:txBody>
          <a:bodyPr/>
          <a:lstStyle/>
          <a:p>
            <a:fld id="{0C754375-381C-4F7C-AE09-850F3209BBE5}" type="slidenum">
              <a:rPr lang="ru-RU" smtClean="0"/>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42852"/>
            <a:ext cx="8229600" cy="582594"/>
          </a:xfrm>
        </p:spPr>
        <p:txBody>
          <a:bodyPr>
            <a:normAutofit fontScale="90000"/>
          </a:bodyPr>
          <a:lstStyle/>
          <a:p>
            <a:r>
              <a:rPr lang="ru-RU" sz="3600" dirty="0" smtClean="0"/>
              <a:t>5. Регистр </a:t>
            </a:r>
            <a:r>
              <a:rPr lang="ru-RU" sz="3600" dirty="0" smtClean="0"/>
              <a:t>флагов</a:t>
            </a:r>
            <a:r>
              <a:rPr lang="en-US" sz="3600" dirty="0" smtClean="0"/>
              <a:t> (</a:t>
            </a:r>
            <a:r>
              <a:rPr lang="ru-RU" sz="3600" dirty="0" smtClean="0"/>
              <a:t>состояния</a:t>
            </a:r>
            <a:r>
              <a:rPr lang="en-US" sz="3600" dirty="0" smtClean="0"/>
              <a:t>)</a:t>
            </a:r>
            <a:endParaRPr lang="ru-RU" sz="3600" dirty="0"/>
          </a:p>
        </p:txBody>
      </p:sp>
      <p:sp>
        <p:nvSpPr>
          <p:cNvPr id="3" name="Содержимое 2"/>
          <p:cNvSpPr>
            <a:spLocks noGrp="1"/>
          </p:cNvSpPr>
          <p:nvPr>
            <p:ph sz="half" idx="1"/>
          </p:nvPr>
        </p:nvSpPr>
        <p:spPr>
          <a:xfrm>
            <a:off x="285720" y="2000240"/>
            <a:ext cx="8572560" cy="4572032"/>
          </a:xfrm>
        </p:spPr>
        <p:txBody>
          <a:bodyPr>
            <a:normAutofit/>
          </a:bodyPr>
          <a:lstStyle/>
          <a:p>
            <a:pPr>
              <a:buNone/>
            </a:pPr>
            <a:r>
              <a:rPr lang="ru-RU" dirty="0" smtClean="0"/>
              <a:t>Это регистр состояния процессора. </a:t>
            </a:r>
            <a:r>
              <a:rPr lang="ru-RU" u="sng" dirty="0" smtClean="0"/>
              <a:t>Состоит из 16 бит, из них используются только 9.</a:t>
            </a:r>
          </a:p>
          <a:p>
            <a:pPr>
              <a:buNone/>
            </a:pPr>
            <a:r>
              <a:rPr lang="ru-RU" dirty="0" smtClean="0"/>
              <a:t>Биты регистра состояния устанавливаются или очищаются в зависимости от результата исполнения предыдущей команды и используются некоторыми командами процессора. </a:t>
            </a:r>
          </a:p>
          <a:p>
            <a:pPr>
              <a:buNone/>
            </a:pPr>
            <a:r>
              <a:rPr lang="ru-RU" dirty="0" smtClean="0"/>
              <a:t>Биты регистра состояния могут также устанавливаться и очищаться специальными командами процессора (</a:t>
            </a:r>
            <a:r>
              <a:rPr lang="ru-RU" dirty="0" err="1" smtClean="0"/>
              <a:t>pushf</a:t>
            </a:r>
            <a:r>
              <a:rPr lang="ru-RU" dirty="0" smtClean="0"/>
              <a:t> и </a:t>
            </a:r>
            <a:r>
              <a:rPr lang="ru-RU" dirty="0" err="1" smtClean="0"/>
              <a:t>popf</a:t>
            </a:r>
            <a:r>
              <a:rPr lang="ru-RU" dirty="0" smtClean="0"/>
              <a:t>). </a:t>
            </a:r>
            <a:br>
              <a:rPr lang="ru-RU" dirty="0" smtClean="0"/>
            </a:br>
            <a:endParaRPr lang="ru-RU" dirty="0"/>
          </a:p>
        </p:txBody>
      </p:sp>
      <p:pic>
        <p:nvPicPr>
          <p:cNvPr id="6" name="Содержимое 5" descr="flag_reg.gif"/>
          <p:cNvPicPr>
            <a:picLocks noGrp="1" noChangeAspect="1"/>
          </p:cNvPicPr>
          <p:nvPr>
            <p:ph sz="half" idx="2"/>
          </p:nvPr>
        </p:nvPicPr>
        <p:blipFill>
          <a:blip r:embed="rId2"/>
          <a:stretch>
            <a:fillRect/>
          </a:stretch>
        </p:blipFill>
        <p:spPr>
          <a:xfrm>
            <a:off x="70058" y="714356"/>
            <a:ext cx="9073974" cy="1285884"/>
          </a:xfrm>
        </p:spPr>
      </p:pic>
      <p:sp>
        <p:nvSpPr>
          <p:cNvPr id="4" name="Номер слайда 3"/>
          <p:cNvSpPr>
            <a:spLocks noGrp="1"/>
          </p:cNvSpPr>
          <p:nvPr>
            <p:ph type="sldNum" sz="quarter" idx="12"/>
          </p:nvPr>
        </p:nvSpPr>
        <p:spPr/>
        <p:txBody>
          <a:bodyPr/>
          <a:lstStyle/>
          <a:p>
            <a:fld id="{0C754375-381C-4F7C-AE09-850F3209BBE5}"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28596" y="357166"/>
            <a:ext cx="8358246" cy="6286544"/>
          </a:xfrm>
        </p:spPr>
        <p:txBody>
          <a:bodyPr>
            <a:normAutofit fontScale="85000" lnSpcReduction="20000"/>
          </a:bodyPr>
          <a:lstStyle/>
          <a:p>
            <a:r>
              <a:rPr lang="ru-RU" b="1" dirty="0" smtClean="0"/>
              <a:t>CF</a:t>
            </a:r>
            <a:r>
              <a:rPr lang="ru-RU" dirty="0" smtClean="0"/>
              <a:t> (</a:t>
            </a:r>
            <a:r>
              <a:rPr lang="ru-RU" i="1" dirty="0" err="1" smtClean="0"/>
              <a:t>Carry</a:t>
            </a:r>
            <a:r>
              <a:rPr lang="ru-RU" i="1" dirty="0" smtClean="0"/>
              <a:t> </a:t>
            </a:r>
            <a:r>
              <a:rPr lang="ru-RU" i="1" dirty="0" err="1" smtClean="0"/>
              <a:t>Flag</a:t>
            </a:r>
            <a:r>
              <a:rPr lang="ru-RU" dirty="0" smtClean="0"/>
              <a:t>) — флаг переноса при арифметических операциях. Содержит перенос из старшего бита после арифметических операций, а так же последний бит при сдвигах или циклических сдвигах. Может быть установлен в ноль командой </a:t>
            </a:r>
            <a:r>
              <a:rPr lang="ru-RU" dirty="0" err="1" smtClean="0"/>
              <a:t>clc</a:t>
            </a:r>
            <a:r>
              <a:rPr lang="ru-RU" dirty="0" smtClean="0"/>
              <a:t> и в единицу командой </a:t>
            </a:r>
            <a:r>
              <a:rPr lang="ru-RU" dirty="0" err="1" smtClean="0"/>
              <a:t>stc</a:t>
            </a:r>
            <a:r>
              <a:rPr lang="ru-RU" dirty="0" smtClean="0"/>
              <a:t>.</a:t>
            </a:r>
          </a:p>
          <a:p>
            <a:endParaRPr lang="ru-RU" dirty="0" smtClean="0"/>
          </a:p>
          <a:p>
            <a:r>
              <a:rPr lang="ru-RU" b="1" dirty="0" smtClean="0"/>
              <a:t>PF</a:t>
            </a:r>
            <a:r>
              <a:rPr lang="ru-RU" dirty="0" smtClean="0"/>
              <a:t> (</a:t>
            </a:r>
            <a:r>
              <a:rPr lang="ru-RU" i="1" dirty="0" err="1" smtClean="0"/>
              <a:t>Parity</a:t>
            </a:r>
            <a:r>
              <a:rPr lang="ru-RU" i="1" dirty="0" smtClean="0"/>
              <a:t> </a:t>
            </a:r>
            <a:r>
              <a:rPr lang="ru-RU" i="1" dirty="0" err="1" smtClean="0"/>
              <a:t>Flag</a:t>
            </a:r>
            <a:r>
              <a:rPr lang="ru-RU" dirty="0" smtClean="0"/>
              <a:t>) — флаг четности результата, показывает четность младших восьмибитовых данных (1 – четное, 0 – нечетное).</a:t>
            </a:r>
          </a:p>
          <a:p>
            <a:endParaRPr lang="ru-RU" b="1" dirty="0" smtClean="0"/>
          </a:p>
          <a:p>
            <a:r>
              <a:rPr lang="ru-RU" b="1" dirty="0" smtClean="0"/>
              <a:t>AF</a:t>
            </a:r>
            <a:r>
              <a:rPr lang="ru-RU" dirty="0" smtClean="0"/>
              <a:t> (</a:t>
            </a:r>
            <a:r>
              <a:rPr lang="ru-RU" i="1" dirty="0" err="1" smtClean="0"/>
              <a:t>Auxiliary</a:t>
            </a:r>
            <a:r>
              <a:rPr lang="ru-RU" i="1" dirty="0" smtClean="0"/>
              <a:t> </a:t>
            </a:r>
            <a:r>
              <a:rPr lang="ru-RU" i="1" dirty="0" err="1" smtClean="0"/>
              <a:t>Flag</a:t>
            </a:r>
            <a:r>
              <a:rPr lang="ru-RU" dirty="0" smtClean="0"/>
              <a:t>) — флаг дополнительного переноса. Используется для выполнения операций десятичной арифметики, когда данные хранятся в двоично-десятичном коде. Этот бит фиксирует перенос из младшей </a:t>
            </a:r>
            <a:r>
              <a:rPr lang="ru-RU" dirty="0" err="1" smtClean="0"/>
              <a:t>тетрады</a:t>
            </a:r>
            <a:r>
              <a:rPr lang="ru-RU" dirty="0" smtClean="0"/>
              <a:t> в старшую при сложении либо заем при вычитании.</a:t>
            </a:r>
          </a:p>
          <a:p>
            <a:endParaRPr lang="ru-RU" b="1" dirty="0" smtClean="0"/>
          </a:p>
        </p:txBody>
      </p:sp>
      <p:sp>
        <p:nvSpPr>
          <p:cNvPr id="4" name="Номер слайда 3"/>
          <p:cNvSpPr>
            <a:spLocks noGrp="1"/>
          </p:cNvSpPr>
          <p:nvPr>
            <p:ph type="sldNum" sz="quarter" idx="12"/>
          </p:nvPr>
        </p:nvSpPr>
        <p:spPr/>
        <p:txBody>
          <a:bodyPr/>
          <a:lstStyle/>
          <a:p>
            <a:fld id="{0C754375-381C-4F7C-AE09-850F3209BBE5}"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6"/>
            <a:ext cx="8229600" cy="5786478"/>
          </a:xfrm>
        </p:spPr>
        <p:txBody>
          <a:bodyPr>
            <a:normAutofit fontScale="92500" lnSpcReduction="20000"/>
          </a:bodyPr>
          <a:lstStyle/>
          <a:p>
            <a:r>
              <a:rPr lang="ru-RU" b="1" dirty="0" smtClean="0"/>
              <a:t>ZF</a:t>
            </a:r>
            <a:r>
              <a:rPr lang="ru-RU" dirty="0" smtClean="0"/>
              <a:t> (</a:t>
            </a:r>
            <a:r>
              <a:rPr lang="ru-RU" i="1" dirty="0" err="1" smtClean="0"/>
              <a:t>Zero</a:t>
            </a:r>
            <a:r>
              <a:rPr lang="ru-RU" i="1" dirty="0" smtClean="0"/>
              <a:t> </a:t>
            </a:r>
            <a:r>
              <a:rPr lang="ru-RU" i="1" dirty="0" err="1" smtClean="0"/>
              <a:t>Flag</a:t>
            </a:r>
            <a:r>
              <a:rPr lang="ru-RU" dirty="0" smtClean="0"/>
              <a:t>) — флаг нулевого результата. Показывает результат арифметических операций и операций сравнения (0 – ненулевой, 1 – нулевой результат). </a:t>
            </a:r>
          </a:p>
          <a:p>
            <a:endParaRPr lang="ru-RU" dirty="0" smtClean="0"/>
          </a:p>
          <a:p>
            <a:r>
              <a:rPr lang="ru-RU" b="1" dirty="0" smtClean="0"/>
              <a:t>SF</a:t>
            </a:r>
            <a:r>
              <a:rPr lang="ru-RU" dirty="0" smtClean="0"/>
              <a:t> (</a:t>
            </a:r>
            <a:r>
              <a:rPr lang="ru-RU" i="1" dirty="0" err="1" smtClean="0"/>
              <a:t>Sign</a:t>
            </a:r>
            <a:r>
              <a:rPr lang="ru-RU" i="1" dirty="0" smtClean="0"/>
              <a:t> </a:t>
            </a:r>
            <a:r>
              <a:rPr lang="ru-RU" i="1" dirty="0" err="1" smtClean="0"/>
              <a:t>Flag</a:t>
            </a:r>
            <a:r>
              <a:rPr lang="ru-RU" dirty="0" smtClean="0"/>
              <a:t>) — флаг знака. Совпадает со старшим битом результата (0 – плюс, 1 - минус).</a:t>
            </a:r>
          </a:p>
          <a:p>
            <a:endParaRPr lang="ru-RU" dirty="0" smtClean="0"/>
          </a:p>
          <a:p>
            <a:r>
              <a:rPr lang="ru-RU" b="1" dirty="0" smtClean="0"/>
              <a:t>TF</a:t>
            </a:r>
            <a:r>
              <a:rPr lang="ru-RU" dirty="0" smtClean="0"/>
              <a:t> (</a:t>
            </a:r>
            <a:r>
              <a:rPr lang="ru-RU" i="1" dirty="0" err="1" smtClean="0"/>
              <a:t>Trap</a:t>
            </a:r>
            <a:r>
              <a:rPr lang="ru-RU" i="1" dirty="0" smtClean="0"/>
              <a:t> </a:t>
            </a:r>
            <a:r>
              <a:rPr lang="ru-RU" i="1" dirty="0" err="1" smtClean="0"/>
              <a:t>Flag</a:t>
            </a:r>
            <a:r>
              <a:rPr lang="ru-RU" dirty="0" smtClean="0"/>
              <a:t>) — флаг пошагового режима (используется при отладке). Этот бит устанавливается программистом. Если T=1, то по завершению каждой команды возникает прерывание работ микропроцессора. </a:t>
            </a:r>
          </a:p>
          <a:p>
            <a:endParaRPr lang="ru-RU" b="1" dirty="0" smtClean="0"/>
          </a:p>
        </p:txBody>
      </p:sp>
      <p:sp>
        <p:nvSpPr>
          <p:cNvPr id="4" name="Номер слайда 3"/>
          <p:cNvSpPr>
            <a:spLocks noGrp="1"/>
          </p:cNvSpPr>
          <p:nvPr>
            <p:ph type="sldNum" sz="quarter" idx="12"/>
          </p:nvPr>
        </p:nvSpPr>
        <p:spPr/>
        <p:txBody>
          <a:bodyPr/>
          <a:lstStyle/>
          <a:p>
            <a:fld id="{0C754375-381C-4F7C-AE09-850F3209BBE5}"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214290"/>
            <a:ext cx="8929718" cy="6286544"/>
          </a:xfrm>
        </p:spPr>
        <p:txBody>
          <a:bodyPr>
            <a:normAutofit lnSpcReduction="10000"/>
          </a:bodyPr>
          <a:lstStyle/>
          <a:p>
            <a:r>
              <a:rPr lang="ru-RU" b="1" dirty="0" smtClean="0"/>
              <a:t>IF</a:t>
            </a:r>
            <a:r>
              <a:rPr lang="ru-RU" dirty="0" smtClean="0"/>
              <a:t> (</a:t>
            </a:r>
            <a:r>
              <a:rPr lang="ru-RU" i="1" dirty="0" err="1" smtClean="0"/>
              <a:t>Interrupt-enable</a:t>
            </a:r>
            <a:r>
              <a:rPr lang="ru-RU" i="1" dirty="0" smtClean="0"/>
              <a:t> </a:t>
            </a:r>
            <a:r>
              <a:rPr lang="ru-RU" i="1" dirty="0" err="1" smtClean="0"/>
              <a:t>Flag</a:t>
            </a:r>
            <a:r>
              <a:rPr lang="ru-RU" dirty="0" smtClean="0"/>
              <a:t>) — флаг разрешения аппаратных прерываний. </a:t>
            </a:r>
            <a:endParaRPr lang="ru-RU" dirty="0" smtClean="0"/>
          </a:p>
          <a:p>
            <a:pPr lvl="1"/>
            <a:r>
              <a:rPr lang="ru-RU" dirty="0" smtClean="0"/>
              <a:t>При</a:t>
            </a:r>
            <a:r>
              <a:rPr lang="ru-RU" dirty="0" smtClean="0"/>
              <a:t> I=1 </a:t>
            </a:r>
            <a:r>
              <a:rPr lang="ru-RU" dirty="0" smtClean="0"/>
              <a:t>микропроцессор </a:t>
            </a:r>
            <a:r>
              <a:rPr lang="ru-RU" dirty="0" smtClean="0"/>
              <a:t>реагирует на внешние аппаратные прерывания по входу INTR. </a:t>
            </a:r>
            <a:endParaRPr lang="ru-RU" dirty="0" smtClean="0"/>
          </a:p>
          <a:p>
            <a:pPr lvl="1"/>
            <a:r>
              <a:rPr lang="ru-RU" dirty="0" smtClean="0"/>
              <a:t>При</a:t>
            </a:r>
            <a:r>
              <a:rPr lang="ru-RU" dirty="0" smtClean="0"/>
              <a:t> I=0 прерывания по входу INTR запрещаются или маскируются. </a:t>
            </a:r>
            <a:endParaRPr lang="ru-RU" dirty="0" smtClean="0"/>
          </a:p>
          <a:p>
            <a:pPr lvl="1">
              <a:buNone/>
            </a:pPr>
            <a:endParaRPr lang="ru-RU" dirty="0" smtClean="0"/>
          </a:p>
          <a:p>
            <a:pPr lvl="1">
              <a:buNone/>
            </a:pPr>
            <a:r>
              <a:rPr lang="ru-RU" dirty="0" smtClean="0"/>
              <a:t>Значение </a:t>
            </a:r>
            <a:r>
              <a:rPr lang="ru-RU" dirty="0" smtClean="0"/>
              <a:t>признака I не влияет на восприятие внешних немаскируемых прерываний (вход NMI </a:t>
            </a:r>
            <a:r>
              <a:rPr lang="ru-RU" dirty="0" smtClean="0"/>
              <a:t>микропроцессора) </a:t>
            </a:r>
            <a:r>
              <a:rPr lang="ru-RU" dirty="0" smtClean="0"/>
              <a:t>и на выполнение внутренних или программных прерываний по команде </a:t>
            </a:r>
            <a:r>
              <a:rPr lang="ru-RU" dirty="0" err="1" smtClean="0"/>
              <a:t>int</a:t>
            </a:r>
            <a:r>
              <a:rPr lang="ru-RU" dirty="0" smtClean="0"/>
              <a:t>. </a:t>
            </a:r>
            <a:endParaRPr lang="ru-RU" dirty="0" smtClean="0"/>
          </a:p>
          <a:p>
            <a:pPr lvl="1">
              <a:buNone/>
            </a:pPr>
            <a:r>
              <a:rPr lang="ru-RU" dirty="0" smtClean="0"/>
              <a:t>Этот </a:t>
            </a:r>
            <a:r>
              <a:rPr lang="ru-RU" dirty="0" smtClean="0"/>
              <a:t>признак может быть установлен в ноль командой </a:t>
            </a:r>
            <a:r>
              <a:rPr lang="ru-RU" dirty="0" err="1" smtClean="0"/>
              <a:t>cli</a:t>
            </a:r>
            <a:r>
              <a:rPr lang="ru-RU" dirty="0" smtClean="0"/>
              <a:t> и в единицу командой </a:t>
            </a:r>
            <a:r>
              <a:rPr lang="ru-RU" dirty="0" err="1" smtClean="0"/>
              <a:t>sti</a:t>
            </a:r>
            <a:r>
              <a:rPr lang="ru-RU" dirty="0" smtClean="0"/>
              <a:t>.</a:t>
            </a:r>
          </a:p>
          <a:p>
            <a:endParaRPr lang="ru-RU" b="1" dirty="0" smtClean="0"/>
          </a:p>
        </p:txBody>
      </p:sp>
      <p:sp>
        <p:nvSpPr>
          <p:cNvPr id="4" name="Номер слайда 3"/>
          <p:cNvSpPr>
            <a:spLocks noGrp="1"/>
          </p:cNvSpPr>
          <p:nvPr>
            <p:ph type="sldNum" sz="quarter" idx="12"/>
          </p:nvPr>
        </p:nvSpPr>
        <p:spPr/>
        <p:txBody>
          <a:bodyPr/>
          <a:lstStyle/>
          <a:p>
            <a:fld id="{0C754375-381C-4F7C-AE09-850F3209BBE5}"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6572272"/>
          </a:xfrm>
        </p:spPr>
        <p:txBody>
          <a:bodyPr>
            <a:normAutofit fontScale="92500" lnSpcReduction="20000"/>
          </a:bodyPr>
          <a:lstStyle/>
          <a:p>
            <a:r>
              <a:rPr lang="ru-RU" b="1" dirty="0" smtClean="0"/>
              <a:t>DF</a:t>
            </a:r>
            <a:r>
              <a:rPr lang="ru-RU" dirty="0" smtClean="0"/>
              <a:t> (</a:t>
            </a:r>
            <a:r>
              <a:rPr lang="ru-RU" i="1" dirty="0" err="1" smtClean="0"/>
              <a:t>Direction</a:t>
            </a:r>
            <a:r>
              <a:rPr lang="ru-RU" i="1" dirty="0" smtClean="0"/>
              <a:t> </a:t>
            </a:r>
            <a:r>
              <a:rPr lang="ru-RU" i="1" dirty="0" err="1" smtClean="0"/>
              <a:t>Flag</a:t>
            </a:r>
            <a:r>
              <a:rPr lang="ru-RU" dirty="0" smtClean="0"/>
              <a:t>) — флаг направления при строковых операциях. </a:t>
            </a:r>
            <a:endParaRPr lang="ru-RU" dirty="0" smtClean="0"/>
          </a:p>
          <a:p>
            <a:pPr lvl="1"/>
            <a:r>
              <a:rPr lang="ru-RU" dirty="0" smtClean="0"/>
              <a:t>ЕслиD=0</a:t>
            </a:r>
            <a:r>
              <a:rPr lang="ru-RU" dirty="0" smtClean="0"/>
              <a:t>, команды, работающие с блоками, увеличивают содержимое индексных регистров для выбора следующего элемента. </a:t>
            </a:r>
            <a:endParaRPr lang="ru-RU" dirty="0" smtClean="0"/>
          </a:p>
          <a:p>
            <a:pPr lvl="1"/>
            <a:r>
              <a:rPr lang="ru-RU" dirty="0" smtClean="0"/>
              <a:t>Если</a:t>
            </a:r>
            <a:r>
              <a:rPr lang="ru-RU" dirty="0" smtClean="0"/>
              <a:t> D=1, то команды уменьшают содержимое этих регистров. </a:t>
            </a:r>
            <a:endParaRPr lang="ru-RU" dirty="0" smtClean="0"/>
          </a:p>
          <a:p>
            <a:pPr lvl="1">
              <a:buNone/>
            </a:pPr>
            <a:r>
              <a:rPr lang="ru-RU" dirty="0" smtClean="0"/>
              <a:t>Этот </a:t>
            </a:r>
            <a:r>
              <a:rPr lang="ru-RU" dirty="0" smtClean="0"/>
              <a:t>признак может быть установлен в ноль командой </a:t>
            </a:r>
            <a:r>
              <a:rPr lang="ru-RU" dirty="0" err="1" smtClean="0"/>
              <a:t>cld</a:t>
            </a:r>
            <a:r>
              <a:rPr lang="ru-RU" dirty="0" smtClean="0"/>
              <a:t> и в единицу командой </a:t>
            </a:r>
            <a:r>
              <a:rPr lang="ru-RU" dirty="0" err="1" smtClean="0"/>
              <a:t>std</a:t>
            </a:r>
            <a:r>
              <a:rPr lang="ru-RU" dirty="0" smtClean="0"/>
              <a:t>.</a:t>
            </a:r>
            <a:endParaRPr lang="ru-RU" b="1" dirty="0" smtClean="0"/>
          </a:p>
          <a:p>
            <a:endParaRPr lang="ru-RU" b="1" dirty="0" smtClean="0"/>
          </a:p>
          <a:p>
            <a:r>
              <a:rPr lang="ru-RU" b="1" dirty="0" smtClean="0"/>
              <a:t>OF</a:t>
            </a:r>
            <a:r>
              <a:rPr lang="ru-RU" dirty="0" smtClean="0"/>
              <a:t> (</a:t>
            </a:r>
            <a:r>
              <a:rPr lang="ru-RU" i="1" dirty="0" err="1" smtClean="0"/>
              <a:t>Overflow</a:t>
            </a:r>
            <a:r>
              <a:rPr lang="ru-RU" i="1" dirty="0" smtClean="0"/>
              <a:t> </a:t>
            </a:r>
            <a:r>
              <a:rPr lang="ru-RU" i="1" dirty="0" err="1" smtClean="0"/>
              <a:t>Flag</a:t>
            </a:r>
            <a:r>
              <a:rPr lang="ru-RU" dirty="0" smtClean="0"/>
              <a:t>) — флаг переполнения. Устанавливается в единицу в случае переполнения при выполнении операций сложения и вычитания со знаковыми числами, тем самым указывает на потерю старшего бита результата.</a:t>
            </a:r>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Содержимое 6" descr="image002.gif"/>
          <p:cNvPicPr>
            <a:picLocks noGrp="1" noChangeAspect="1"/>
          </p:cNvPicPr>
          <p:nvPr>
            <p:ph idx="1"/>
          </p:nvPr>
        </p:nvPicPr>
        <p:blipFill>
          <a:blip r:embed="rId2"/>
          <a:stretch>
            <a:fillRect/>
          </a:stretch>
        </p:blipFill>
        <p:spPr>
          <a:xfrm>
            <a:off x="1071538" y="-357214"/>
            <a:ext cx="7429552" cy="7858179"/>
          </a:xfrm>
        </p:spPr>
      </p:pic>
      <p:sp>
        <p:nvSpPr>
          <p:cNvPr id="8" name="Номер слайда 7"/>
          <p:cNvSpPr>
            <a:spLocks noGrp="1"/>
          </p:cNvSpPr>
          <p:nvPr>
            <p:ph type="sldNum" sz="quarter" idx="12"/>
          </p:nvPr>
        </p:nvSpPr>
        <p:spPr/>
        <p:txBody>
          <a:bodyPr/>
          <a:lstStyle/>
          <a:p>
            <a:fld id="{0C754375-381C-4F7C-AE09-850F3209BBE5}" type="slidenum">
              <a:rPr lang="ru-RU" smtClean="0"/>
              <a:pPr/>
              <a:t>3</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Autofit/>
          </a:bodyPr>
          <a:lstStyle/>
          <a:p>
            <a:r>
              <a:rPr lang="ru-RU" sz="3200" dirty="0" smtClean="0"/>
              <a:t>Структура центрального процессора </a:t>
            </a:r>
            <a:r>
              <a:rPr lang="ru-RU" sz="3200" dirty="0" err="1" smtClean="0"/>
              <a:t>Intel</a:t>
            </a:r>
            <a:r>
              <a:rPr lang="ru-RU" sz="3200" dirty="0" smtClean="0"/>
              <a:t> 8086</a:t>
            </a:r>
            <a:endParaRPr lang="ru-RU" sz="3200" dirty="0"/>
          </a:p>
        </p:txBody>
      </p:sp>
      <p:sp>
        <p:nvSpPr>
          <p:cNvPr id="3" name="Содержимое 2"/>
          <p:cNvSpPr>
            <a:spLocks noGrp="1"/>
          </p:cNvSpPr>
          <p:nvPr>
            <p:ph idx="1"/>
          </p:nvPr>
        </p:nvSpPr>
        <p:spPr>
          <a:xfrm>
            <a:off x="457200" y="1285860"/>
            <a:ext cx="8229600" cy="5357850"/>
          </a:xfrm>
        </p:spPr>
        <p:txBody>
          <a:bodyPr>
            <a:normAutofit/>
          </a:bodyPr>
          <a:lstStyle/>
          <a:p>
            <a:pPr>
              <a:buNone/>
            </a:pPr>
            <a:r>
              <a:rPr lang="ru-RU" dirty="0" smtClean="0"/>
              <a:t>Два </a:t>
            </a:r>
            <a:r>
              <a:rPr lang="ru-RU" dirty="0"/>
              <a:t>логических </a:t>
            </a:r>
            <a:r>
              <a:rPr lang="ru-RU" dirty="0" smtClean="0"/>
              <a:t>блока:</a:t>
            </a:r>
            <a:endParaRPr lang="ru-RU" dirty="0"/>
          </a:p>
          <a:p>
            <a:r>
              <a:rPr lang="ru-RU" dirty="0" smtClean="0"/>
              <a:t>блок </a:t>
            </a:r>
            <a:r>
              <a:rPr lang="ru-RU" dirty="0"/>
              <a:t>исполнения (</a:t>
            </a:r>
            <a:r>
              <a:rPr lang="ru-RU" dirty="0" err="1"/>
              <a:t>EU:Execution</a:t>
            </a:r>
            <a:r>
              <a:rPr lang="ru-RU" dirty="0"/>
              <a:t> </a:t>
            </a:r>
            <a:r>
              <a:rPr lang="ru-RU" dirty="0" err="1"/>
              <a:t>Unit</a:t>
            </a:r>
            <a:r>
              <a:rPr lang="ru-RU" dirty="0"/>
              <a:t>);</a:t>
            </a:r>
          </a:p>
          <a:p>
            <a:r>
              <a:rPr lang="ru-RU" dirty="0" smtClean="0"/>
              <a:t>блок </a:t>
            </a:r>
            <a:r>
              <a:rPr lang="ru-RU" dirty="0"/>
              <a:t>интерфейса шин (</a:t>
            </a:r>
            <a:r>
              <a:rPr lang="ru-RU" dirty="0" err="1"/>
              <a:t>BIU:Bus</a:t>
            </a:r>
            <a:r>
              <a:rPr lang="ru-RU" dirty="0"/>
              <a:t> </a:t>
            </a:r>
            <a:r>
              <a:rPr lang="ru-RU" dirty="0" err="1"/>
              <a:t>Interface</a:t>
            </a:r>
            <a:r>
              <a:rPr lang="ru-RU" dirty="0"/>
              <a:t> </a:t>
            </a:r>
            <a:r>
              <a:rPr lang="ru-RU" dirty="0" err="1"/>
              <a:t>Unit</a:t>
            </a:r>
            <a:r>
              <a:rPr lang="ru-RU" dirty="0"/>
              <a:t>).</a:t>
            </a:r>
          </a:p>
          <a:p>
            <a:endParaRPr lang="ru-RU" dirty="0" smtClean="0"/>
          </a:p>
          <a:p>
            <a:pPr>
              <a:buNone/>
            </a:pPr>
            <a:r>
              <a:rPr lang="ru-RU" dirty="0" smtClean="0"/>
              <a:t>Интерфейс </a:t>
            </a:r>
            <a:r>
              <a:rPr lang="ru-RU" dirty="0"/>
              <a:t>(</a:t>
            </a:r>
            <a:r>
              <a:rPr lang="ru-RU" dirty="0" err="1"/>
              <a:t>interface</a:t>
            </a:r>
            <a:r>
              <a:rPr lang="ru-RU" dirty="0"/>
              <a:t>) - это совокупность средств, </a:t>
            </a:r>
            <a:r>
              <a:rPr lang="ru-RU" dirty="0" smtClean="0"/>
              <a:t>обеспечивающих</a:t>
            </a:r>
            <a:r>
              <a:rPr lang="en-US" dirty="0" smtClean="0"/>
              <a:t> </a:t>
            </a:r>
            <a:r>
              <a:rPr lang="ru-RU" dirty="0" smtClean="0"/>
              <a:t>сопряжение </a:t>
            </a:r>
            <a:r>
              <a:rPr lang="ru-RU" dirty="0"/>
              <a:t>устройств и программных модулей как на физическом, так и на логическом </a:t>
            </a:r>
            <a:r>
              <a:rPr lang="ru-RU" dirty="0" smtClean="0"/>
              <a:t>уровнях.</a:t>
            </a:r>
            <a:endParaRPr lang="en-US" dirty="0" smtClean="0"/>
          </a:p>
          <a:p>
            <a:pPr>
              <a:buNone/>
            </a:pPr>
            <a:endParaRPr lang="ru-RU" dirty="0"/>
          </a:p>
          <a:p>
            <a:pPr>
              <a:buNone/>
            </a:pPr>
            <a:endParaRPr lang="ru-RU" dirty="0"/>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Блок исполнения EU</a:t>
            </a:r>
            <a:endParaRPr lang="ru-RU" dirty="0"/>
          </a:p>
        </p:txBody>
      </p:sp>
      <p:sp>
        <p:nvSpPr>
          <p:cNvPr id="3" name="Содержимое 2"/>
          <p:cNvSpPr>
            <a:spLocks noGrp="1"/>
          </p:cNvSpPr>
          <p:nvPr>
            <p:ph idx="1"/>
          </p:nvPr>
        </p:nvSpPr>
        <p:spPr/>
        <p:txBody>
          <a:bodyPr/>
          <a:lstStyle/>
          <a:p>
            <a:pPr>
              <a:buNone/>
            </a:pPr>
            <a:r>
              <a:rPr lang="ru-RU" dirty="0" smtClean="0"/>
              <a:t>В состав EU входят: </a:t>
            </a:r>
          </a:p>
          <a:p>
            <a:r>
              <a:rPr lang="ru-RU" dirty="0" err="1" smtClean="0"/>
              <a:t>арифметическо-логическое</a:t>
            </a:r>
            <a:r>
              <a:rPr lang="ru-RU" dirty="0" smtClean="0"/>
              <a:t> устройство ALU,</a:t>
            </a:r>
          </a:p>
          <a:p>
            <a:r>
              <a:rPr lang="ru-RU" dirty="0" smtClean="0"/>
              <a:t>устройство управления CU (</a:t>
            </a:r>
            <a:r>
              <a:rPr lang="ru-RU" dirty="0" err="1" smtClean="0"/>
              <a:t>Control</a:t>
            </a:r>
            <a:r>
              <a:rPr lang="ru-RU" dirty="0" smtClean="0"/>
              <a:t> </a:t>
            </a:r>
            <a:r>
              <a:rPr lang="ru-RU" dirty="0" err="1" smtClean="0"/>
              <a:t>Unit</a:t>
            </a:r>
            <a:r>
              <a:rPr lang="ru-RU" dirty="0" smtClean="0"/>
              <a:t>)</a:t>
            </a:r>
          </a:p>
          <a:p>
            <a:r>
              <a:rPr lang="ru-RU" dirty="0" smtClean="0"/>
              <a:t>десять регистров. </a:t>
            </a:r>
          </a:p>
          <a:p>
            <a:pPr>
              <a:buNone/>
            </a:pPr>
            <a:endParaRPr lang="ru-RU" dirty="0"/>
          </a:p>
          <a:p>
            <a:pPr>
              <a:buNone/>
            </a:pPr>
            <a:r>
              <a:rPr lang="ru-RU" dirty="0" smtClean="0"/>
              <a:t>Устройства блока EU обеспечивают обработку команд, выполнение арифметических и логических операций.</a:t>
            </a:r>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a:t>
            </a:r>
            <a:r>
              <a:rPr lang="ru-RU" dirty="0" smtClean="0"/>
              <a:t>лок интерфейса шин BIU</a:t>
            </a:r>
            <a:endParaRPr lang="ru-RU" dirty="0"/>
          </a:p>
        </p:txBody>
      </p:sp>
      <p:sp>
        <p:nvSpPr>
          <p:cNvPr id="3" name="Содержимое 2"/>
          <p:cNvSpPr>
            <a:spLocks noGrp="1"/>
          </p:cNvSpPr>
          <p:nvPr>
            <p:ph idx="1"/>
          </p:nvPr>
        </p:nvSpPr>
        <p:spPr>
          <a:xfrm>
            <a:off x="457200" y="1600200"/>
            <a:ext cx="8229600" cy="4686320"/>
          </a:xfrm>
        </p:spPr>
        <p:txBody>
          <a:bodyPr>
            <a:normAutofit fontScale="92500" lnSpcReduction="10000"/>
          </a:bodyPr>
          <a:lstStyle/>
          <a:p>
            <a:pPr>
              <a:buNone/>
            </a:pPr>
            <a:r>
              <a:rPr lang="ru-RU" dirty="0" smtClean="0"/>
              <a:t>Три части блока BIU - устройство управления шинами, блок очереди команд и регистры сегментов – предназначены для выполнения следующих функций:</a:t>
            </a:r>
          </a:p>
          <a:p>
            <a:r>
              <a:rPr lang="ru-RU" dirty="0" smtClean="0"/>
              <a:t>управление обменом данными с EU, памятью и внешними устройствами ввода/вывода;</a:t>
            </a:r>
          </a:p>
          <a:p>
            <a:r>
              <a:rPr lang="ru-RU" dirty="0" smtClean="0"/>
              <a:t>адресация памяти;</a:t>
            </a:r>
          </a:p>
          <a:p>
            <a:r>
              <a:rPr lang="ru-RU" dirty="0" smtClean="0"/>
              <a:t>выборка команд (осуществляется с помощью блока очереди команд </a:t>
            </a:r>
            <a:r>
              <a:rPr lang="ru-RU" dirty="0" err="1" smtClean="0"/>
              <a:t>Queue</a:t>
            </a:r>
            <a:r>
              <a:rPr lang="ru-RU" dirty="0" smtClean="0"/>
              <a:t>, который позволяет выбирать команды с упреждением).</a:t>
            </a:r>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Процессор 8086 состоит из:</a:t>
            </a:r>
            <a:endParaRPr lang="ru-RU" dirty="0"/>
          </a:p>
        </p:txBody>
      </p:sp>
      <p:sp>
        <p:nvSpPr>
          <p:cNvPr id="3" name="Содержимое 2"/>
          <p:cNvSpPr>
            <a:spLocks noGrp="1"/>
          </p:cNvSpPr>
          <p:nvPr>
            <p:ph idx="1"/>
          </p:nvPr>
        </p:nvSpPr>
        <p:spPr>
          <a:xfrm>
            <a:off x="457200" y="1600200"/>
            <a:ext cx="8229600" cy="5043510"/>
          </a:xfrm>
        </p:spPr>
        <p:txBody>
          <a:bodyPr>
            <a:normAutofit/>
          </a:bodyPr>
          <a:lstStyle/>
          <a:p>
            <a:r>
              <a:rPr lang="ru-RU" dirty="0" smtClean="0"/>
              <a:t>8 </a:t>
            </a:r>
            <a:r>
              <a:rPr lang="ru-RU" dirty="0"/>
              <a:t>регистров общего назначения, </a:t>
            </a:r>
            <a:endParaRPr lang="ru-RU" dirty="0" smtClean="0"/>
          </a:p>
          <a:p>
            <a:r>
              <a:rPr lang="ru-RU" dirty="0" smtClean="0"/>
              <a:t>4 </a:t>
            </a:r>
            <a:r>
              <a:rPr lang="ru-RU" dirty="0"/>
              <a:t>сегментных регистров, </a:t>
            </a:r>
            <a:endParaRPr lang="ru-RU" dirty="0" smtClean="0"/>
          </a:p>
          <a:p>
            <a:r>
              <a:rPr lang="ru-RU" dirty="0" smtClean="0"/>
              <a:t>регистра </a:t>
            </a:r>
            <a:r>
              <a:rPr lang="ru-RU" dirty="0"/>
              <a:t>адреса команд (счетчика команд</a:t>
            </a:r>
            <a:r>
              <a:rPr lang="ru-RU" dirty="0" smtClean="0"/>
              <a:t>)</a:t>
            </a:r>
          </a:p>
          <a:p>
            <a:r>
              <a:rPr lang="ru-RU" dirty="0" smtClean="0"/>
              <a:t>регистра </a:t>
            </a:r>
            <a:r>
              <a:rPr lang="ru-RU" dirty="0"/>
              <a:t>флагов. </a:t>
            </a:r>
            <a:endParaRPr lang="ru-RU" dirty="0" smtClean="0"/>
          </a:p>
          <a:p>
            <a:pPr>
              <a:buNone/>
            </a:pPr>
            <a:r>
              <a:rPr lang="ru-RU" dirty="0" smtClean="0"/>
              <a:t>Процессор </a:t>
            </a:r>
            <a:r>
              <a:rPr lang="ru-RU" dirty="0"/>
              <a:t>выставляет на шину адреса адрес выбираемых из памяти команд (или данных), которые поступают в шестибайтный буфер (очередь команд), а затем исполняются.</a:t>
            </a:r>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Адресная шина</a:t>
            </a:r>
            <a:endParaRPr lang="ru-RU" dirty="0"/>
          </a:p>
        </p:txBody>
      </p:sp>
      <p:sp>
        <p:nvSpPr>
          <p:cNvPr id="3" name="Содержимое 2"/>
          <p:cNvSpPr>
            <a:spLocks noGrp="1"/>
          </p:cNvSpPr>
          <p:nvPr>
            <p:ph idx="1"/>
          </p:nvPr>
        </p:nvSpPr>
        <p:spPr>
          <a:xfrm>
            <a:off x="457200" y="1285860"/>
            <a:ext cx="8229600" cy="5072098"/>
          </a:xfrm>
        </p:spPr>
        <p:txBody>
          <a:bodyPr>
            <a:normAutofit fontScale="77500" lnSpcReduction="20000"/>
          </a:bodyPr>
          <a:lstStyle/>
          <a:p>
            <a:pPr>
              <a:buNone/>
            </a:pPr>
            <a:r>
              <a:rPr lang="ru-RU" dirty="0" smtClean="0"/>
              <a:t>20 проводников, в каждом из которых может либо протекать напряжение заданного уровня (сигнал 1), либо отсутствовать (сигнал 0). </a:t>
            </a:r>
          </a:p>
          <a:p>
            <a:pPr>
              <a:buNone/>
            </a:pPr>
            <a:endParaRPr lang="ru-RU" dirty="0" smtClean="0"/>
          </a:p>
          <a:p>
            <a:pPr>
              <a:buNone/>
            </a:pPr>
            <a:r>
              <a:rPr lang="ru-RU" dirty="0" smtClean="0"/>
              <a:t>Таким образом, микропроцессор оперирует с двоичной системой счисления (двоичной системой представления данных):</a:t>
            </a:r>
          </a:p>
          <a:p>
            <a:r>
              <a:rPr lang="ru-RU" dirty="0" smtClean="0"/>
              <a:t>Символьная информация кодируется в соответствии с кодом ASCII (Американский стандартный код для обмена информацией). </a:t>
            </a:r>
          </a:p>
          <a:p>
            <a:r>
              <a:rPr lang="ru-RU" dirty="0" smtClean="0"/>
              <a:t>Числовые данные кодируются в соответствии с двоичной арифметикой. </a:t>
            </a:r>
          </a:p>
          <a:p>
            <a:r>
              <a:rPr lang="ru-RU" dirty="0" smtClean="0"/>
              <a:t>Отрицательные числа представляются в дополнительном коде.</a:t>
            </a:r>
          </a:p>
          <a:p>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t>Регистры процессора</a:t>
            </a:r>
            <a:endParaRPr lang="ru-RU" dirty="0"/>
          </a:p>
        </p:txBody>
      </p:sp>
      <p:sp>
        <p:nvSpPr>
          <p:cNvPr id="3" name="Содержимое 2"/>
          <p:cNvSpPr>
            <a:spLocks noGrp="1"/>
          </p:cNvSpPr>
          <p:nvPr>
            <p:ph idx="1"/>
          </p:nvPr>
        </p:nvSpPr>
        <p:spPr>
          <a:xfrm>
            <a:off x="457200" y="1214422"/>
            <a:ext cx="8229600" cy="5143536"/>
          </a:xfrm>
        </p:spPr>
        <p:txBody>
          <a:bodyPr>
            <a:normAutofit fontScale="77500" lnSpcReduction="20000"/>
          </a:bodyPr>
          <a:lstStyle/>
          <a:p>
            <a:pPr>
              <a:buNone/>
            </a:pPr>
            <a:r>
              <a:rPr lang="ru-RU" dirty="0" smtClean="0"/>
              <a:t>Регистры – это 16-разрядные ячейки памяти расположенные в процессоре.  Их достоинство заключается в гораздо большем быстродействии, чем у оперативной памяти.  Недостаток – их очень мало – 14 регистров.</a:t>
            </a:r>
          </a:p>
          <a:p>
            <a:endParaRPr lang="ru-RU" dirty="0" smtClean="0"/>
          </a:p>
          <a:p>
            <a:pPr>
              <a:buNone/>
            </a:pPr>
            <a:r>
              <a:rPr lang="ru-RU" dirty="0" smtClean="0"/>
              <a:t>Регистры делятся на пять категорий:</a:t>
            </a:r>
          </a:p>
          <a:p>
            <a:r>
              <a:rPr lang="ru-RU" dirty="0" smtClean="0"/>
              <a:t>Регистры общего назначения (</a:t>
            </a:r>
            <a:r>
              <a:rPr lang="ru-RU" dirty="0" err="1" smtClean="0"/>
              <a:t>ax</a:t>
            </a:r>
            <a:r>
              <a:rPr lang="ru-RU" dirty="0" smtClean="0"/>
              <a:t>, </a:t>
            </a:r>
            <a:r>
              <a:rPr lang="ru-RU" dirty="0" err="1" smtClean="0"/>
              <a:t>bx</a:t>
            </a:r>
            <a:r>
              <a:rPr lang="ru-RU" dirty="0" smtClean="0"/>
              <a:t>, </a:t>
            </a:r>
            <a:r>
              <a:rPr lang="ru-RU" dirty="0" err="1" smtClean="0"/>
              <a:t>cx</a:t>
            </a:r>
            <a:r>
              <a:rPr lang="ru-RU" dirty="0" smtClean="0"/>
              <a:t>, </a:t>
            </a:r>
            <a:r>
              <a:rPr lang="ru-RU" dirty="0" err="1" smtClean="0"/>
              <a:t>dx</a:t>
            </a:r>
            <a:r>
              <a:rPr lang="ru-RU" dirty="0" smtClean="0"/>
              <a:t>)</a:t>
            </a:r>
          </a:p>
          <a:p>
            <a:r>
              <a:rPr lang="ru-RU" dirty="0" smtClean="0"/>
              <a:t>Регистровые указатели и индексные регистры (</a:t>
            </a:r>
            <a:r>
              <a:rPr lang="ru-RU" dirty="0" err="1" smtClean="0"/>
              <a:t>sp</a:t>
            </a:r>
            <a:r>
              <a:rPr lang="ru-RU" dirty="0" smtClean="0"/>
              <a:t>, </a:t>
            </a:r>
            <a:r>
              <a:rPr lang="ru-RU" dirty="0" err="1" smtClean="0"/>
              <a:t>bp</a:t>
            </a:r>
            <a:r>
              <a:rPr lang="ru-RU" dirty="0" smtClean="0"/>
              <a:t>, </a:t>
            </a:r>
            <a:r>
              <a:rPr lang="ru-RU" dirty="0" err="1" smtClean="0"/>
              <a:t>si</a:t>
            </a:r>
            <a:r>
              <a:rPr lang="ru-RU" dirty="0" smtClean="0"/>
              <a:t>, </a:t>
            </a:r>
            <a:r>
              <a:rPr lang="ru-RU" dirty="0" err="1" smtClean="0"/>
              <a:t>di</a:t>
            </a:r>
            <a:r>
              <a:rPr lang="ru-RU" dirty="0" smtClean="0"/>
              <a:t>) – адресные регистры</a:t>
            </a:r>
          </a:p>
          <a:p>
            <a:r>
              <a:rPr lang="ru-RU" dirty="0" smtClean="0"/>
              <a:t>Сегментные регистры (</a:t>
            </a:r>
            <a:r>
              <a:rPr lang="ru-RU" dirty="0" err="1" smtClean="0"/>
              <a:t>cs</a:t>
            </a:r>
            <a:r>
              <a:rPr lang="ru-RU" dirty="0" smtClean="0"/>
              <a:t>, </a:t>
            </a:r>
            <a:r>
              <a:rPr lang="ru-RU" dirty="0" err="1" smtClean="0"/>
              <a:t>ds</a:t>
            </a:r>
            <a:r>
              <a:rPr lang="ru-RU" dirty="0" smtClean="0"/>
              <a:t>, </a:t>
            </a:r>
            <a:r>
              <a:rPr lang="ru-RU" dirty="0" err="1" smtClean="0"/>
              <a:t>ss</a:t>
            </a:r>
            <a:r>
              <a:rPr lang="ru-RU" dirty="0" smtClean="0"/>
              <a:t>, </a:t>
            </a:r>
            <a:r>
              <a:rPr lang="ru-RU" dirty="0" err="1" smtClean="0"/>
              <a:t>es</a:t>
            </a:r>
            <a:r>
              <a:rPr lang="ru-RU" dirty="0" smtClean="0"/>
              <a:t>)</a:t>
            </a:r>
          </a:p>
          <a:p>
            <a:r>
              <a:rPr lang="ru-RU" dirty="0" smtClean="0"/>
              <a:t>Регистр командного указателя (</a:t>
            </a:r>
            <a:r>
              <a:rPr lang="ru-RU" dirty="0" err="1" smtClean="0"/>
              <a:t>ip</a:t>
            </a:r>
            <a:r>
              <a:rPr lang="ru-RU" dirty="0" smtClean="0"/>
              <a:t>)</a:t>
            </a:r>
          </a:p>
          <a:p>
            <a:r>
              <a:rPr lang="ru-RU" dirty="0" smtClean="0"/>
              <a:t>Регистр флагов </a:t>
            </a:r>
            <a:br>
              <a:rPr lang="ru-RU" dirty="0" smtClean="0"/>
            </a:br>
            <a:endParaRPr lang="ru-RU" dirty="0"/>
          </a:p>
        </p:txBody>
      </p:sp>
      <p:sp>
        <p:nvSpPr>
          <p:cNvPr id="4" name="Номер слайда 3"/>
          <p:cNvSpPr>
            <a:spLocks noGrp="1"/>
          </p:cNvSpPr>
          <p:nvPr>
            <p:ph type="sldNum" sz="quarter" idx="12"/>
          </p:nvPr>
        </p:nvSpPr>
        <p:spPr/>
        <p:txBody>
          <a:bodyPr/>
          <a:lstStyle/>
          <a:p>
            <a:fld id="{0C754375-381C-4F7C-AE09-850F3209BBE5}" type="slidenum">
              <a:rPr lang="ru-RU" smtClean="0"/>
              <a:pPr/>
              <a:t>9</a:t>
            </a:fld>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857</Words>
  <Application>Microsoft Office PowerPoint</Application>
  <PresentationFormat>Экран (4:3)</PresentationFormat>
  <Paragraphs>163</Paragraphs>
  <Slides>29</Slides>
  <Notes>0</Notes>
  <HiddenSlides>1</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Тема Office</vt:lpstr>
      <vt:lpstr>Архитектура процессора 8086</vt:lpstr>
      <vt:lpstr>Intel 8086 –  первый  16-битный микропроцессор</vt:lpstr>
      <vt:lpstr>Слайд 3</vt:lpstr>
      <vt:lpstr>Структура центрального процессора Intel 8086</vt:lpstr>
      <vt:lpstr>Блок исполнения EU</vt:lpstr>
      <vt:lpstr>Блок интерфейса шин BIU</vt:lpstr>
      <vt:lpstr>Процессор 8086 состоит из:</vt:lpstr>
      <vt:lpstr>Адресная шина</vt:lpstr>
      <vt:lpstr>Регистры процессора</vt:lpstr>
      <vt:lpstr>Слайд 10</vt:lpstr>
      <vt:lpstr>1. Регистры общего назначения</vt:lpstr>
      <vt:lpstr>Слайд 12</vt:lpstr>
      <vt:lpstr>2. Адресные регистры</vt:lpstr>
      <vt:lpstr>Слайд 14</vt:lpstr>
      <vt:lpstr>Сегменты</vt:lpstr>
      <vt:lpstr>Слайд 16</vt:lpstr>
      <vt:lpstr>Слайд 17</vt:lpstr>
      <vt:lpstr>3. Сегментные регистры  (CS, DS, SS, ES)</vt:lpstr>
      <vt:lpstr>Слайд 19</vt:lpstr>
      <vt:lpstr>Слайд 20</vt:lpstr>
      <vt:lpstr>Слайд 21</vt:lpstr>
      <vt:lpstr>Слайд 22</vt:lpstr>
      <vt:lpstr>4. Регистр указателя команд (IP)</vt:lpstr>
      <vt:lpstr>Слайд 24</vt:lpstr>
      <vt:lpstr>5. Регистр флагов (состояния)</vt:lpstr>
      <vt:lpstr>Слайд 26</vt:lpstr>
      <vt:lpstr>Слайд 27</vt:lpstr>
      <vt:lpstr>Слайд 28</vt:lpstr>
      <vt:lpstr>Слайд 29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процессора 8086</dc:title>
  <dc:creator>katerina n</dc:creator>
  <cp:lastModifiedBy>katerina n</cp:lastModifiedBy>
  <cp:revision>44</cp:revision>
  <dcterms:created xsi:type="dcterms:W3CDTF">2013-02-13T09:47:14Z</dcterms:created>
  <dcterms:modified xsi:type="dcterms:W3CDTF">2013-02-20T20:39:58Z</dcterms:modified>
</cp:coreProperties>
</file>