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8"/>
    <p:restoredTop sz="94674"/>
  </p:normalViewPr>
  <p:slideViewPr>
    <p:cSldViewPr snapToGrid="0" snapToObjects="1">
      <p:cViewPr varScale="1">
        <p:scale>
          <a:sx n="117" d="100"/>
          <a:sy n="117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5AD5-8785-A646-9ABA-73D016FDE77B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E2E-2EF7-6243-9568-12454A69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8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5AD5-8785-A646-9ABA-73D016FDE77B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E2E-2EF7-6243-9568-12454A69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9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5AD5-8785-A646-9ABA-73D016FDE77B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E2E-2EF7-6243-9568-12454A69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5AD5-8785-A646-9ABA-73D016FDE77B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E2E-2EF7-6243-9568-12454A69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7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5AD5-8785-A646-9ABA-73D016FDE77B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E2E-2EF7-6243-9568-12454A69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5AD5-8785-A646-9ABA-73D016FDE77B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E2E-2EF7-6243-9568-12454A69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5AD5-8785-A646-9ABA-73D016FDE77B}" type="datetimeFigureOut">
              <a:rPr lang="en-US" smtClean="0"/>
              <a:t>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E2E-2EF7-6243-9568-12454A69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5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5AD5-8785-A646-9ABA-73D016FDE77B}" type="datetimeFigureOut">
              <a:rPr lang="en-US" smtClean="0"/>
              <a:t>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E2E-2EF7-6243-9568-12454A69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5AD5-8785-A646-9ABA-73D016FDE77B}" type="datetimeFigureOut">
              <a:rPr lang="en-US" smtClean="0"/>
              <a:t>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E2E-2EF7-6243-9568-12454A69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5AD5-8785-A646-9ABA-73D016FDE77B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E2E-2EF7-6243-9568-12454A69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5AD5-8785-A646-9ABA-73D016FDE77B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E2E-2EF7-6243-9568-12454A69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6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5AD5-8785-A646-9ABA-73D016FDE77B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F0E2E-2EF7-6243-9568-12454A69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1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0941" y="190009"/>
            <a:ext cx="437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latin typeface="Helvetica Neue Light" charset="0"/>
                <a:ea typeface="Helvetica Neue Light" charset="0"/>
                <a:cs typeface="Helvetica Neue Light" charset="0"/>
              </a:rPr>
              <a:t>CCL26 Expression</a:t>
            </a:r>
            <a:endParaRPr lang="en-US" sz="36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9873"/>
            <a:ext cx="5430497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7" y="1931273"/>
            <a:ext cx="4807598" cy="41148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199408" y="961905"/>
            <a:ext cx="10117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748740" y="1200732"/>
            <a:ext cx="2711533" cy="436302"/>
            <a:chOff x="1199408" y="1449897"/>
            <a:chExt cx="2711533" cy="436302"/>
          </a:xfrm>
        </p:grpSpPr>
        <p:sp>
          <p:nvSpPr>
            <p:cNvPr id="15" name="TextBox 14"/>
            <p:cNvSpPr txBox="1"/>
            <p:nvPr/>
          </p:nvSpPr>
          <p:spPr>
            <a:xfrm flipH="1">
              <a:off x="1348937" y="1449897"/>
              <a:ext cx="2412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Box Plot (Unpaired)</a:t>
              </a:r>
              <a:endParaRPr lang="en-US" sz="20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199408" y="1886199"/>
              <a:ext cx="271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796384" y="1216918"/>
            <a:ext cx="2711533" cy="408028"/>
            <a:chOff x="5065060" y="1350986"/>
            <a:chExt cx="2711533" cy="408028"/>
          </a:xfrm>
        </p:grpSpPr>
        <p:sp>
          <p:nvSpPr>
            <p:cNvPr id="16" name="TextBox 15"/>
            <p:cNvSpPr txBox="1"/>
            <p:nvPr/>
          </p:nvSpPr>
          <p:spPr>
            <a:xfrm flipH="1">
              <a:off x="5214591" y="1350986"/>
              <a:ext cx="2412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Scatter Plot (</a:t>
              </a:r>
              <a:r>
                <a:rPr lang="en-US" sz="2000" dirty="0">
                  <a:latin typeface="Helvetica Neue Light" charset="0"/>
                  <a:ea typeface="Helvetica Neue Light" charset="0"/>
                  <a:cs typeface="Helvetica Neue Light" charset="0"/>
                </a:rPr>
                <a:t>P</a:t>
              </a:r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aired)</a:t>
              </a:r>
              <a:endParaRPr lang="en-US" sz="20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065060" y="1759014"/>
              <a:ext cx="271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0358388" y="4386943"/>
            <a:ext cx="102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Helvetica" charset="0"/>
                <a:ea typeface="Helvetica" charset="0"/>
                <a:cs typeface="Helvetica" charset="0"/>
              </a:rPr>
              <a:t>•</a:t>
            </a:r>
            <a:r>
              <a:rPr lang="en-US" sz="1400" dirty="0" smtClean="0">
                <a:solidFill>
                  <a:srgbClr val="0000FF"/>
                </a:solidFill>
                <a:latin typeface="Helvetica" charset="0"/>
                <a:ea typeface="Helvetica" charset="0"/>
                <a:cs typeface="Helvetica" charset="0"/>
              </a:rPr>
              <a:t> Pre-PPI</a:t>
            </a:r>
          </a:p>
          <a:p>
            <a:r>
              <a:rPr lang="en-US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•</a:t>
            </a:r>
            <a:r>
              <a:rPr lang="en-US" sz="14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Post-PPI</a:t>
            </a:r>
            <a:endParaRPr lang="en-US" sz="1400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9408" y="5774920"/>
            <a:ext cx="464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EoE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: </a:t>
            </a:r>
            <a:r>
              <a:rPr lang="en-US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logFC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= 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0.22, p=0.73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99408" y="6238673"/>
            <a:ext cx="481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PPI-REE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: </a:t>
            </a:r>
            <a:r>
              <a:rPr lang="en-US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logFC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= 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-0.46, p=0.27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2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97" y="2068268"/>
            <a:ext cx="5430498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6" y="1839668"/>
            <a:ext cx="4807598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0941" y="190009"/>
            <a:ext cx="437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Helvetica Neue Light" charset="0"/>
                <a:ea typeface="Helvetica Neue Light" charset="0"/>
                <a:cs typeface="Helvetica Neue Light" charset="0"/>
              </a:rPr>
              <a:t>CAPN14 Expression</a:t>
            </a:r>
            <a:endParaRPr lang="en-US" sz="36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99408" y="961905"/>
            <a:ext cx="10117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748740" y="1200732"/>
            <a:ext cx="2711533" cy="436302"/>
            <a:chOff x="1199408" y="1449897"/>
            <a:chExt cx="2711533" cy="436302"/>
          </a:xfrm>
        </p:grpSpPr>
        <p:sp>
          <p:nvSpPr>
            <p:cNvPr id="8" name="TextBox 7"/>
            <p:cNvSpPr txBox="1"/>
            <p:nvPr/>
          </p:nvSpPr>
          <p:spPr>
            <a:xfrm flipH="1">
              <a:off x="1348937" y="1449897"/>
              <a:ext cx="2412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Box Plot (Unpaired)</a:t>
              </a:r>
              <a:endParaRPr lang="en-US" sz="20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199408" y="1886199"/>
              <a:ext cx="271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796384" y="1216918"/>
            <a:ext cx="2711533" cy="408028"/>
            <a:chOff x="5065060" y="1350986"/>
            <a:chExt cx="2711533" cy="408028"/>
          </a:xfrm>
        </p:grpSpPr>
        <p:sp>
          <p:nvSpPr>
            <p:cNvPr id="11" name="TextBox 10"/>
            <p:cNvSpPr txBox="1"/>
            <p:nvPr/>
          </p:nvSpPr>
          <p:spPr>
            <a:xfrm flipH="1">
              <a:off x="5214591" y="1350986"/>
              <a:ext cx="2412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Scatter Plot (</a:t>
              </a:r>
              <a:r>
                <a:rPr lang="en-US" sz="2000" dirty="0">
                  <a:latin typeface="Helvetica Neue Light" charset="0"/>
                  <a:ea typeface="Helvetica Neue Light" charset="0"/>
                  <a:cs typeface="Helvetica Neue Light" charset="0"/>
                </a:rPr>
                <a:t>P</a:t>
              </a:r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aired)</a:t>
              </a:r>
              <a:endParaRPr lang="en-US" sz="20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5060" y="1759014"/>
              <a:ext cx="271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199408" y="5774920"/>
            <a:ext cx="464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EoE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: </a:t>
            </a:r>
            <a:r>
              <a:rPr lang="en-US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logFC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= 1.46, p=0.02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9408" y="6238673"/>
            <a:ext cx="481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PPI-REE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: </a:t>
            </a:r>
            <a:r>
              <a:rPr lang="en-US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logFC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= -1.54, p=0.03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07917" y="4310743"/>
            <a:ext cx="102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Helvetica" charset="0"/>
                <a:ea typeface="Helvetica" charset="0"/>
                <a:cs typeface="Helvetica" charset="0"/>
              </a:rPr>
              <a:t>•</a:t>
            </a:r>
            <a:r>
              <a:rPr lang="en-US" sz="1400" dirty="0" smtClean="0">
                <a:solidFill>
                  <a:srgbClr val="0000FF"/>
                </a:solidFill>
                <a:latin typeface="Helvetica" charset="0"/>
                <a:ea typeface="Helvetica" charset="0"/>
                <a:cs typeface="Helvetica" charset="0"/>
              </a:rPr>
              <a:t> Pre-PPI</a:t>
            </a:r>
          </a:p>
          <a:p>
            <a:r>
              <a:rPr lang="en-US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•</a:t>
            </a:r>
            <a:r>
              <a:rPr lang="en-US" sz="14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Post-PPI</a:t>
            </a:r>
            <a:endParaRPr lang="en-US" sz="1400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18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01" y="1872040"/>
            <a:ext cx="5430498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6" y="1839668"/>
            <a:ext cx="4807598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0941" y="190009"/>
            <a:ext cx="437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Helvetica Neue Light" charset="0"/>
                <a:ea typeface="Helvetica Neue Light" charset="0"/>
                <a:cs typeface="Helvetica Neue Light" charset="0"/>
              </a:rPr>
              <a:t>SLC9A3 Expression</a:t>
            </a:r>
            <a:endParaRPr lang="en-US" sz="36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99408" y="961905"/>
            <a:ext cx="10117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748740" y="1200732"/>
            <a:ext cx="2711533" cy="436302"/>
            <a:chOff x="1199408" y="1449897"/>
            <a:chExt cx="2711533" cy="436302"/>
          </a:xfrm>
        </p:grpSpPr>
        <p:sp>
          <p:nvSpPr>
            <p:cNvPr id="8" name="TextBox 7"/>
            <p:cNvSpPr txBox="1"/>
            <p:nvPr/>
          </p:nvSpPr>
          <p:spPr>
            <a:xfrm flipH="1">
              <a:off x="1348937" y="1449897"/>
              <a:ext cx="2412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Box Plot (Unpaired)</a:t>
              </a:r>
              <a:endParaRPr lang="en-US" sz="20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199408" y="1886199"/>
              <a:ext cx="271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796384" y="1216918"/>
            <a:ext cx="2711533" cy="408028"/>
            <a:chOff x="5065060" y="1350986"/>
            <a:chExt cx="2711533" cy="408028"/>
          </a:xfrm>
        </p:grpSpPr>
        <p:sp>
          <p:nvSpPr>
            <p:cNvPr id="11" name="TextBox 10"/>
            <p:cNvSpPr txBox="1"/>
            <p:nvPr/>
          </p:nvSpPr>
          <p:spPr>
            <a:xfrm flipH="1">
              <a:off x="5214591" y="1350986"/>
              <a:ext cx="2412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Scatter Plot (</a:t>
              </a:r>
              <a:r>
                <a:rPr lang="en-US" sz="2000" dirty="0">
                  <a:latin typeface="Helvetica Neue Light" charset="0"/>
                  <a:ea typeface="Helvetica Neue Light" charset="0"/>
                  <a:cs typeface="Helvetica Neue Light" charset="0"/>
                </a:rPr>
                <a:t>P</a:t>
              </a:r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aired)</a:t>
              </a:r>
              <a:endParaRPr lang="en-US" sz="20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5060" y="1759014"/>
              <a:ext cx="271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199408" y="5774920"/>
            <a:ext cx="464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EoE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: </a:t>
            </a:r>
            <a:r>
              <a:rPr lang="en-US" sz="2000" dirty="0" err="1">
                <a:latin typeface="Helvetica Neue Light" charset="0"/>
                <a:ea typeface="Helvetica Neue Light" charset="0"/>
                <a:cs typeface="Helvetica Neue Light" charset="0"/>
              </a:rPr>
              <a:t>logFC</a:t>
            </a:r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 = 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-0.10, p=0.89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9408" y="6238673"/>
            <a:ext cx="481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PPI-REE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: </a:t>
            </a:r>
            <a:r>
              <a:rPr lang="en-US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logFC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= -3.03, 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p=0.02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38545" y="4114800"/>
            <a:ext cx="102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Helvetica" charset="0"/>
                <a:ea typeface="Helvetica" charset="0"/>
                <a:cs typeface="Helvetica" charset="0"/>
              </a:rPr>
              <a:t>•</a:t>
            </a:r>
            <a:r>
              <a:rPr lang="en-US" sz="1400" dirty="0" smtClean="0">
                <a:solidFill>
                  <a:srgbClr val="0000FF"/>
                </a:solidFill>
                <a:latin typeface="Helvetica" charset="0"/>
                <a:ea typeface="Helvetica" charset="0"/>
                <a:cs typeface="Helvetica" charset="0"/>
              </a:rPr>
              <a:t> Pre-PPI</a:t>
            </a:r>
          </a:p>
          <a:p>
            <a:r>
              <a:rPr lang="en-US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•</a:t>
            </a:r>
            <a:r>
              <a:rPr lang="en-US" sz="14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Post-PPI</a:t>
            </a:r>
            <a:endParaRPr lang="en-US" sz="1400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7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01" y="2187370"/>
            <a:ext cx="5430498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6" y="1958770"/>
            <a:ext cx="4807598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0941" y="190009"/>
            <a:ext cx="437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Helvetica Neue Light" charset="0"/>
                <a:ea typeface="Helvetica Neue Light" charset="0"/>
                <a:cs typeface="Helvetica Neue Light" charset="0"/>
              </a:rPr>
              <a:t>AHR Expression</a:t>
            </a:r>
            <a:endParaRPr lang="en-US" sz="36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99408" y="961905"/>
            <a:ext cx="10117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748740" y="1200732"/>
            <a:ext cx="2711533" cy="436302"/>
            <a:chOff x="1199408" y="1449897"/>
            <a:chExt cx="2711533" cy="436302"/>
          </a:xfrm>
        </p:grpSpPr>
        <p:sp>
          <p:nvSpPr>
            <p:cNvPr id="8" name="TextBox 7"/>
            <p:cNvSpPr txBox="1"/>
            <p:nvPr/>
          </p:nvSpPr>
          <p:spPr>
            <a:xfrm flipH="1">
              <a:off x="1348937" y="1449897"/>
              <a:ext cx="2412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Box Plot (Unpaired)</a:t>
              </a:r>
              <a:endParaRPr lang="en-US" sz="20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199408" y="1886199"/>
              <a:ext cx="271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796384" y="1216918"/>
            <a:ext cx="2711533" cy="408028"/>
            <a:chOff x="5065060" y="1350986"/>
            <a:chExt cx="2711533" cy="408028"/>
          </a:xfrm>
        </p:grpSpPr>
        <p:sp>
          <p:nvSpPr>
            <p:cNvPr id="11" name="TextBox 10"/>
            <p:cNvSpPr txBox="1"/>
            <p:nvPr/>
          </p:nvSpPr>
          <p:spPr>
            <a:xfrm flipH="1">
              <a:off x="5214591" y="1350986"/>
              <a:ext cx="2412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Scatter Plot (</a:t>
              </a:r>
              <a:r>
                <a:rPr lang="en-US" sz="2000" dirty="0">
                  <a:latin typeface="Helvetica Neue Light" charset="0"/>
                  <a:ea typeface="Helvetica Neue Light" charset="0"/>
                  <a:cs typeface="Helvetica Neue Light" charset="0"/>
                </a:rPr>
                <a:t>P</a:t>
              </a:r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aired)</a:t>
              </a:r>
              <a:endParaRPr lang="en-US" sz="20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5060" y="1759014"/>
              <a:ext cx="271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199408" y="5774920"/>
            <a:ext cx="464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EoE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: </a:t>
            </a:r>
            <a:r>
              <a:rPr lang="en-US" sz="2000" dirty="0" err="1">
                <a:latin typeface="Helvetica Neue Light" charset="0"/>
                <a:ea typeface="Helvetica Neue Light" charset="0"/>
                <a:cs typeface="Helvetica Neue Light" charset="0"/>
              </a:rPr>
              <a:t>logFC</a:t>
            </a:r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 = -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0.22, p=0.46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9408" y="6238673"/>
            <a:ext cx="481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PPI-REE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: </a:t>
            </a:r>
            <a:r>
              <a:rPr lang="en-US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logFC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= -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0.51, 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p=0.02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16774" y="4343400"/>
            <a:ext cx="102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Helvetica" charset="0"/>
                <a:ea typeface="Helvetica" charset="0"/>
                <a:cs typeface="Helvetica" charset="0"/>
              </a:rPr>
              <a:t>•</a:t>
            </a:r>
            <a:r>
              <a:rPr lang="en-US" sz="1400" dirty="0" smtClean="0">
                <a:solidFill>
                  <a:srgbClr val="0000FF"/>
                </a:solidFill>
                <a:latin typeface="Helvetica" charset="0"/>
                <a:ea typeface="Helvetica" charset="0"/>
                <a:cs typeface="Helvetica" charset="0"/>
              </a:rPr>
              <a:t> Pre-PPI</a:t>
            </a:r>
          </a:p>
          <a:p>
            <a:r>
              <a:rPr lang="en-US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•</a:t>
            </a:r>
            <a:r>
              <a:rPr lang="en-US" sz="14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Post-PPI</a:t>
            </a:r>
            <a:endParaRPr lang="en-US" sz="1400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0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01" y="2197100"/>
            <a:ext cx="5430498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6" y="1968500"/>
            <a:ext cx="4807598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0941" y="190009"/>
            <a:ext cx="437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Helvetica Neue Light" charset="0"/>
                <a:ea typeface="Helvetica Neue Light" charset="0"/>
                <a:cs typeface="Helvetica Neue Light" charset="0"/>
              </a:rPr>
              <a:t>ARNT Expression</a:t>
            </a:r>
            <a:endParaRPr lang="en-US" sz="36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99408" y="961905"/>
            <a:ext cx="10117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748740" y="1200732"/>
            <a:ext cx="2711533" cy="436302"/>
            <a:chOff x="1199408" y="1449897"/>
            <a:chExt cx="2711533" cy="436302"/>
          </a:xfrm>
        </p:grpSpPr>
        <p:sp>
          <p:nvSpPr>
            <p:cNvPr id="8" name="TextBox 7"/>
            <p:cNvSpPr txBox="1"/>
            <p:nvPr/>
          </p:nvSpPr>
          <p:spPr>
            <a:xfrm flipH="1">
              <a:off x="1348937" y="1449897"/>
              <a:ext cx="2412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Box Plot (Unpaired)</a:t>
              </a:r>
              <a:endParaRPr lang="en-US" sz="20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199408" y="1886199"/>
              <a:ext cx="271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796384" y="1216918"/>
            <a:ext cx="2711533" cy="408028"/>
            <a:chOff x="5065060" y="1350986"/>
            <a:chExt cx="2711533" cy="408028"/>
          </a:xfrm>
        </p:grpSpPr>
        <p:sp>
          <p:nvSpPr>
            <p:cNvPr id="11" name="TextBox 10"/>
            <p:cNvSpPr txBox="1"/>
            <p:nvPr/>
          </p:nvSpPr>
          <p:spPr>
            <a:xfrm flipH="1">
              <a:off x="5214591" y="1350986"/>
              <a:ext cx="2412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Scatter Plot (</a:t>
              </a:r>
              <a:r>
                <a:rPr lang="en-US" sz="2000" dirty="0">
                  <a:latin typeface="Helvetica Neue Light" charset="0"/>
                  <a:ea typeface="Helvetica Neue Light" charset="0"/>
                  <a:cs typeface="Helvetica Neue Light" charset="0"/>
                </a:rPr>
                <a:t>P</a:t>
              </a:r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aired)</a:t>
              </a:r>
              <a:endParaRPr lang="en-US" sz="20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5060" y="1759014"/>
              <a:ext cx="271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199408" y="5774920"/>
            <a:ext cx="464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EoE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: </a:t>
            </a:r>
            <a:r>
              <a:rPr lang="en-US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logFC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= -0.22, p=0.18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9408" y="6238673"/>
            <a:ext cx="481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PPI-REE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: </a:t>
            </a:r>
            <a:r>
              <a:rPr lang="en-US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logFC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= 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-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0.34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, 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p=</a:t>
            </a:r>
            <a:r>
              <a:rPr lang="nb-NO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0.16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16774" y="4332515"/>
            <a:ext cx="102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Helvetica" charset="0"/>
                <a:ea typeface="Helvetica" charset="0"/>
                <a:cs typeface="Helvetica" charset="0"/>
              </a:rPr>
              <a:t>•</a:t>
            </a:r>
            <a:r>
              <a:rPr lang="en-US" sz="1400" dirty="0" smtClean="0">
                <a:solidFill>
                  <a:srgbClr val="0000FF"/>
                </a:solidFill>
                <a:latin typeface="Helvetica" charset="0"/>
                <a:ea typeface="Helvetica" charset="0"/>
                <a:cs typeface="Helvetica" charset="0"/>
              </a:rPr>
              <a:t> Pre-PPI</a:t>
            </a:r>
          </a:p>
          <a:p>
            <a:r>
              <a:rPr lang="en-US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•</a:t>
            </a:r>
            <a:r>
              <a:rPr lang="en-US" sz="14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Post-PPI</a:t>
            </a:r>
            <a:endParaRPr lang="en-US" sz="1400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32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01" y="2197100"/>
            <a:ext cx="5430498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6" y="1968500"/>
            <a:ext cx="4807598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0941" y="190009"/>
            <a:ext cx="437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Helvetica Neue Light" charset="0"/>
                <a:ea typeface="Helvetica Neue Light" charset="0"/>
                <a:cs typeface="Helvetica Neue Light" charset="0"/>
              </a:rPr>
              <a:t>AHRR Expression</a:t>
            </a:r>
            <a:endParaRPr lang="en-US" sz="36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99408" y="961905"/>
            <a:ext cx="10117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748740" y="1200732"/>
            <a:ext cx="2711533" cy="436302"/>
            <a:chOff x="1199408" y="1449897"/>
            <a:chExt cx="2711533" cy="436302"/>
          </a:xfrm>
        </p:grpSpPr>
        <p:sp>
          <p:nvSpPr>
            <p:cNvPr id="8" name="TextBox 7"/>
            <p:cNvSpPr txBox="1"/>
            <p:nvPr/>
          </p:nvSpPr>
          <p:spPr>
            <a:xfrm flipH="1">
              <a:off x="1348937" y="1449897"/>
              <a:ext cx="2412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Box Plot (Unpaired)</a:t>
              </a:r>
              <a:endParaRPr lang="en-US" sz="20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199408" y="1886199"/>
              <a:ext cx="271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796384" y="1216918"/>
            <a:ext cx="2711533" cy="408028"/>
            <a:chOff x="5065060" y="1350986"/>
            <a:chExt cx="2711533" cy="408028"/>
          </a:xfrm>
        </p:grpSpPr>
        <p:sp>
          <p:nvSpPr>
            <p:cNvPr id="11" name="TextBox 10"/>
            <p:cNvSpPr txBox="1"/>
            <p:nvPr/>
          </p:nvSpPr>
          <p:spPr>
            <a:xfrm flipH="1">
              <a:off x="5214591" y="1350986"/>
              <a:ext cx="2412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Scatter Plot (</a:t>
              </a:r>
              <a:r>
                <a:rPr lang="en-US" sz="2000" dirty="0">
                  <a:latin typeface="Helvetica Neue Light" charset="0"/>
                  <a:ea typeface="Helvetica Neue Light" charset="0"/>
                  <a:cs typeface="Helvetica Neue Light" charset="0"/>
                </a:rPr>
                <a:t>P</a:t>
              </a:r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aired)</a:t>
              </a:r>
              <a:endParaRPr lang="en-US" sz="20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5060" y="1759014"/>
              <a:ext cx="271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199408" y="5774920"/>
            <a:ext cx="464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EoE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: </a:t>
            </a:r>
            <a:r>
              <a:rPr lang="en-US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logFC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= -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0.37, 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p=0.07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9408" y="6238673"/>
            <a:ext cx="481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PPI-REE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: </a:t>
            </a:r>
            <a:r>
              <a:rPr lang="en-US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logFC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= 0.51, p=0.02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82088" y="4332514"/>
            <a:ext cx="102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Helvetica" charset="0"/>
                <a:ea typeface="Helvetica" charset="0"/>
                <a:cs typeface="Helvetica" charset="0"/>
              </a:rPr>
              <a:t>•</a:t>
            </a:r>
            <a:r>
              <a:rPr lang="en-US" sz="1400" dirty="0" smtClean="0">
                <a:solidFill>
                  <a:srgbClr val="0000FF"/>
                </a:solidFill>
                <a:latin typeface="Helvetica" charset="0"/>
                <a:ea typeface="Helvetica" charset="0"/>
                <a:cs typeface="Helvetica" charset="0"/>
              </a:rPr>
              <a:t> Pre-PPI</a:t>
            </a:r>
          </a:p>
          <a:p>
            <a:r>
              <a:rPr lang="en-US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•</a:t>
            </a:r>
            <a:r>
              <a:rPr lang="en-US" sz="14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Post-PPI</a:t>
            </a:r>
            <a:endParaRPr lang="en-US" sz="1400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01" y="2197100"/>
            <a:ext cx="5430498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6" y="1968500"/>
            <a:ext cx="4807598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0941" y="190009"/>
            <a:ext cx="437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Helvetica Neue Light" charset="0"/>
                <a:ea typeface="Helvetica Neue Light" charset="0"/>
                <a:cs typeface="Helvetica Neue Light" charset="0"/>
              </a:rPr>
              <a:t>CYP1A1 Expression</a:t>
            </a:r>
            <a:endParaRPr lang="en-US" sz="36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99408" y="961905"/>
            <a:ext cx="10117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748740" y="1200732"/>
            <a:ext cx="2711533" cy="436302"/>
            <a:chOff x="1199408" y="1449897"/>
            <a:chExt cx="2711533" cy="436302"/>
          </a:xfrm>
        </p:grpSpPr>
        <p:sp>
          <p:nvSpPr>
            <p:cNvPr id="8" name="TextBox 7"/>
            <p:cNvSpPr txBox="1"/>
            <p:nvPr/>
          </p:nvSpPr>
          <p:spPr>
            <a:xfrm flipH="1">
              <a:off x="1348937" y="1449897"/>
              <a:ext cx="2412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Box Plot (Unpaired)</a:t>
              </a:r>
              <a:endParaRPr lang="en-US" sz="20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199408" y="1886199"/>
              <a:ext cx="271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796384" y="1216918"/>
            <a:ext cx="2711533" cy="408028"/>
            <a:chOff x="5065060" y="1350986"/>
            <a:chExt cx="2711533" cy="408028"/>
          </a:xfrm>
        </p:grpSpPr>
        <p:sp>
          <p:nvSpPr>
            <p:cNvPr id="11" name="TextBox 10"/>
            <p:cNvSpPr txBox="1"/>
            <p:nvPr/>
          </p:nvSpPr>
          <p:spPr>
            <a:xfrm flipH="1">
              <a:off x="5214591" y="1350986"/>
              <a:ext cx="2412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Scatter Plot (</a:t>
              </a:r>
              <a:r>
                <a:rPr lang="en-US" sz="2000" dirty="0">
                  <a:latin typeface="Helvetica Neue Light" charset="0"/>
                  <a:ea typeface="Helvetica Neue Light" charset="0"/>
                  <a:cs typeface="Helvetica Neue Light" charset="0"/>
                </a:rPr>
                <a:t>P</a:t>
              </a:r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aired)</a:t>
              </a:r>
              <a:endParaRPr lang="en-US" sz="20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5060" y="1759014"/>
              <a:ext cx="271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199408" y="5774920"/>
            <a:ext cx="464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EoE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: 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NA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9408" y="6238673"/>
            <a:ext cx="481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PPI-REE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: NA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82088" y="4397829"/>
            <a:ext cx="102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Helvetica" charset="0"/>
                <a:ea typeface="Helvetica" charset="0"/>
                <a:cs typeface="Helvetica" charset="0"/>
              </a:rPr>
              <a:t>•</a:t>
            </a:r>
            <a:r>
              <a:rPr lang="en-US" sz="1400" dirty="0" smtClean="0">
                <a:solidFill>
                  <a:srgbClr val="0000FF"/>
                </a:solidFill>
                <a:latin typeface="Helvetica" charset="0"/>
                <a:ea typeface="Helvetica" charset="0"/>
                <a:cs typeface="Helvetica" charset="0"/>
              </a:rPr>
              <a:t> Pre-PPI</a:t>
            </a:r>
          </a:p>
          <a:p>
            <a:r>
              <a:rPr lang="en-US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•</a:t>
            </a:r>
            <a:r>
              <a:rPr lang="en-US" sz="14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Post-PPI</a:t>
            </a:r>
            <a:endParaRPr lang="en-US" sz="1400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8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306" y="2197100"/>
            <a:ext cx="5430498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85" y="1968500"/>
            <a:ext cx="4807598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0941" y="190009"/>
            <a:ext cx="437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Helvetica Neue Light" charset="0"/>
                <a:ea typeface="Helvetica Neue Light" charset="0"/>
                <a:cs typeface="Helvetica Neue Light" charset="0"/>
              </a:rPr>
              <a:t>CYP2S1 Expression</a:t>
            </a:r>
            <a:endParaRPr lang="en-US" sz="36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99408" y="961905"/>
            <a:ext cx="10117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748740" y="1200732"/>
            <a:ext cx="2711533" cy="436302"/>
            <a:chOff x="1199408" y="1449897"/>
            <a:chExt cx="2711533" cy="436302"/>
          </a:xfrm>
        </p:grpSpPr>
        <p:sp>
          <p:nvSpPr>
            <p:cNvPr id="8" name="TextBox 7"/>
            <p:cNvSpPr txBox="1"/>
            <p:nvPr/>
          </p:nvSpPr>
          <p:spPr>
            <a:xfrm flipH="1">
              <a:off x="1348937" y="1449897"/>
              <a:ext cx="2412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Box Plot (Unpaired)</a:t>
              </a:r>
              <a:endParaRPr lang="en-US" sz="20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199408" y="1886199"/>
              <a:ext cx="271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796384" y="1216918"/>
            <a:ext cx="2711533" cy="408028"/>
            <a:chOff x="5065060" y="1350986"/>
            <a:chExt cx="2711533" cy="408028"/>
          </a:xfrm>
        </p:grpSpPr>
        <p:sp>
          <p:nvSpPr>
            <p:cNvPr id="11" name="TextBox 10"/>
            <p:cNvSpPr txBox="1"/>
            <p:nvPr/>
          </p:nvSpPr>
          <p:spPr>
            <a:xfrm flipH="1">
              <a:off x="5214591" y="1350986"/>
              <a:ext cx="2412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Scatter Plot (</a:t>
              </a:r>
              <a:r>
                <a:rPr lang="en-US" sz="2000" dirty="0">
                  <a:latin typeface="Helvetica Neue Light" charset="0"/>
                  <a:ea typeface="Helvetica Neue Light" charset="0"/>
                  <a:cs typeface="Helvetica Neue Light" charset="0"/>
                </a:rPr>
                <a:t>P</a:t>
              </a:r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aired)</a:t>
              </a:r>
              <a:endParaRPr lang="en-US" sz="20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5060" y="1759014"/>
              <a:ext cx="271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199408" y="5774920"/>
            <a:ext cx="464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EoE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: </a:t>
            </a:r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: </a:t>
            </a:r>
            <a:r>
              <a:rPr lang="en-US" sz="2000" dirty="0" err="1">
                <a:latin typeface="Helvetica Neue Light" charset="0"/>
                <a:ea typeface="Helvetica Neue Light" charset="0"/>
                <a:cs typeface="Helvetica Neue Light" charset="0"/>
              </a:rPr>
              <a:t>logFC</a:t>
            </a:r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 = 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0.22, p=</a:t>
            </a:r>
            <a:r>
              <a:rPr lang="is-I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0.75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9408" y="6238673"/>
            <a:ext cx="481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PPI-REE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: </a:t>
            </a:r>
            <a:r>
              <a:rPr lang="en-US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logFC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= -2.03, p=</a:t>
            </a:r>
            <a:r>
              <a:rPr lang="is-I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0.00088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94147" y="4430485"/>
            <a:ext cx="102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Helvetica" charset="0"/>
                <a:ea typeface="Helvetica" charset="0"/>
                <a:cs typeface="Helvetica" charset="0"/>
              </a:rPr>
              <a:t>•</a:t>
            </a:r>
            <a:r>
              <a:rPr lang="en-US" sz="1400" dirty="0" smtClean="0">
                <a:solidFill>
                  <a:srgbClr val="0000FF"/>
                </a:solidFill>
                <a:latin typeface="Helvetica" charset="0"/>
                <a:ea typeface="Helvetica" charset="0"/>
                <a:cs typeface="Helvetica" charset="0"/>
              </a:rPr>
              <a:t> Pre-PPI</a:t>
            </a:r>
          </a:p>
          <a:p>
            <a:r>
              <a:rPr lang="en-US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•</a:t>
            </a:r>
            <a:r>
              <a:rPr lang="en-US" sz="14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Post-PPI</a:t>
            </a:r>
            <a:endParaRPr lang="en-US" sz="1400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6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246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Helvetica</vt:lpstr>
      <vt:lpstr>Helvetica Neue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Torre</dc:creator>
  <cp:lastModifiedBy>Denis Torre</cp:lastModifiedBy>
  <cp:revision>16</cp:revision>
  <dcterms:created xsi:type="dcterms:W3CDTF">2019-01-19T19:06:24Z</dcterms:created>
  <dcterms:modified xsi:type="dcterms:W3CDTF">2019-01-20T02:00:19Z</dcterms:modified>
</cp:coreProperties>
</file>