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49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E5C5582-D9B6-4415-B102-8236DEA01994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89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59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10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09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08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11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21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18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96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00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7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E5C5582-D9B6-4415-B102-8236DEA01994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52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7861" y="1155033"/>
            <a:ext cx="881614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 </a:t>
            </a:r>
          </a:p>
          <a:p>
            <a:pPr algn="ctr"/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ФГАОУ ВО «КРЫМСКИЙ ФЕДЕРАЛЬНЫЙ УНИВЕРСИТЕТ ИМЕНИ В.И. ВЕРНАДСКОГО»</a:t>
            </a:r>
          </a:p>
          <a:p>
            <a:pPr algn="ctr"/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ГУМАНИТАРНО-ПЕДАГОГИЧЕСКАЯ АКАДЕМИЯ (ФИЛИАЛ)</a:t>
            </a:r>
            <a:endParaRPr lang="ru-RU" sz="13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3675" y="1847531"/>
            <a:ext cx="8065976" cy="191590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ru-RU" sz="30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</a:t>
            </a:r>
          </a:p>
          <a:p>
            <a:pPr algn="ctr"/>
            <a:r>
              <a:rPr lang="ru-RU" sz="30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АНАЛИЗА И МОНИТОРИНГА</a:t>
            </a:r>
          </a:p>
          <a:p>
            <a:pPr algn="ctr"/>
            <a:r>
              <a:rPr lang="ru-RU" sz="30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ЛОКАЛЬНОЙ ВЫЧИСЛИТЕЛЬНОЙ СЕТИ</a:t>
            </a:r>
          </a:p>
          <a:p>
            <a:pPr algn="ctr"/>
            <a:r>
              <a:rPr lang="ru-RU" sz="30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ФГБОУ «МДЦ «АРТЕК»</a:t>
            </a:r>
            <a:endParaRPr lang="ru-RU" sz="3000" b="1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68692" y="4106340"/>
            <a:ext cx="4572000" cy="13735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Tx/>
              <a:buSzPct val="75000"/>
              <a:buFontTx/>
              <a:buNone/>
            </a:pPr>
            <a:r>
              <a:rPr lang="ru-RU" altLang="ru-RU" sz="1350" dirty="0"/>
              <a:t>Направление подготовки:   09.04.03 «Прикладная информатика»</a:t>
            </a:r>
          </a:p>
          <a:p>
            <a:pPr>
              <a:buClrTx/>
              <a:buSzPct val="75000"/>
              <a:buFontTx/>
              <a:buNone/>
            </a:pPr>
            <a:endParaRPr lang="ru-RU" altLang="ru-RU" sz="788" dirty="0"/>
          </a:p>
          <a:p>
            <a:pPr>
              <a:buClrTx/>
              <a:buSzPct val="75000"/>
              <a:buFontTx/>
              <a:buNone/>
            </a:pPr>
            <a:r>
              <a:rPr lang="ru-RU" altLang="ru-RU" sz="1350" dirty="0"/>
              <a:t>Квалификация (степень):      магистр</a:t>
            </a:r>
          </a:p>
          <a:p>
            <a:pPr>
              <a:buClrTx/>
              <a:buSzPct val="75000"/>
              <a:buFontTx/>
              <a:buNone/>
            </a:pPr>
            <a:endParaRPr lang="ru-RU" altLang="ru-RU" sz="788" b="1" dirty="0"/>
          </a:p>
          <a:p>
            <a:pPr>
              <a:buClrTx/>
              <a:buSzPct val="75000"/>
              <a:buFontTx/>
              <a:buNone/>
            </a:pPr>
            <a:r>
              <a:rPr lang="ru-RU" altLang="ru-RU" sz="1350" dirty="0"/>
              <a:t>Выполнил:</a:t>
            </a:r>
            <a:r>
              <a:rPr lang="ru-RU" altLang="ru-RU" sz="1350" b="1" dirty="0"/>
              <a:t> 	                </a:t>
            </a:r>
            <a:r>
              <a:rPr lang="ru-RU" altLang="ru-RU" sz="1350" b="1" dirty="0"/>
              <a:t>обучающийся </a:t>
            </a:r>
            <a:r>
              <a:rPr lang="ru-RU" altLang="ru-RU" sz="1350" b="1" dirty="0"/>
              <a:t>группы </a:t>
            </a:r>
            <a:r>
              <a:rPr lang="en-US" altLang="ru-RU" sz="1350" b="1" dirty="0"/>
              <a:t>61/3 з</a:t>
            </a:r>
            <a:r>
              <a:rPr lang="ru-RU" altLang="ru-RU" sz="1350" b="1" dirty="0"/>
              <a:t>ИН                     		</a:t>
            </a:r>
            <a:r>
              <a:rPr lang="ru-RU" altLang="ru-RU" sz="1350" b="1" dirty="0"/>
              <a:t>                </a:t>
            </a:r>
            <a:r>
              <a:rPr lang="ru-RU" altLang="ru-RU" sz="1350" b="1" dirty="0" err="1"/>
              <a:t>Шкабатур</a:t>
            </a:r>
            <a:r>
              <a:rPr lang="ru-RU" altLang="ru-RU" sz="1350" b="1" dirty="0"/>
              <a:t> </a:t>
            </a:r>
            <a:r>
              <a:rPr lang="ru-RU" altLang="ru-RU" sz="1350" b="1" dirty="0"/>
              <a:t>Д.Г.</a:t>
            </a:r>
          </a:p>
        </p:txBody>
      </p:sp>
    </p:spTree>
    <p:extLst>
      <p:ext uri="{BB962C8B-B14F-4D97-AF65-F5344CB8AC3E}">
        <p14:creationId xmlns:p14="http://schemas.microsoft.com/office/powerpoint/2010/main" val="2709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97316" y="273107"/>
            <a:ext cx="8872537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3200" dirty="0"/>
              <a:t>Проблемы, </a:t>
            </a:r>
            <a:r>
              <a:rPr lang="ru-RU" altLang="ru-RU" sz="3200" dirty="0" smtClean="0"/>
              <a:t>которые должна решать информационная система </a:t>
            </a:r>
            <a:r>
              <a:rPr lang="ru-RU" altLang="ru-RU" sz="3200" dirty="0"/>
              <a:t>мониторинга ЛВС </a:t>
            </a:r>
            <a:r>
              <a:rPr lang="ru-RU" altLang="ru-RU" sz="3200" dirty="0" smtClean="0"/>
              <a:t>ФГБОУ «МДЦ </a:t>
            </a:r>
            <a:r>
              <a:rPr lang="ru-RU" altLang="ru-RU" sz="3200" dirty="0"/>
              <a:t>«Артек»: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18784" y="2329341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500"/>
              </a:spcBef>
              <a:buClr>
                <a:srgbClr val="336600"/>
              </a:buClr>
              <a:buSzPct val="7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Мониторинг ЛВС в реальном времени;</a:t>
            </a:r>
          </a:p>
          <a:p>
            <a:pPr>
              <a:spcBef>
                <a:spcPts val="500"/>
              </a:spcBef>
              <a:buClr>
                <a:srgbClr val="336600"/>
              </a:buClr>
              <a:buSzPct val="7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Хранение результатов мониторинга в базе данных;</a:t>
            </a:r>
          </a:p>
          <a:p>
            <a:pPr>
              <a:spcBef>
                <a:spcPts val="500"/>
              </a:spcBef>
              <a:buClr>
                <a:srgbClr val="336600"/>
              </a:buClr>
              <a:buSzPct val="7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Информирование администраторов ЛВС в случае сбоя важных узлов сети;</a:t>
            </a:r>
          </a:p>
          <a:p>
            <a:pPr>
              <a:spcBef>
                <a:spcPts val="500"/>
              </a:spcBef>
              <a:buClr>
                <a:srgbClr val="336600"/>
              </a:buClr>
              <a:buSzPct val="7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Удаленный доступ к консоли коммутаторов по протоколу SSH</a:t>
            </a:r>
          </a:p>
          <a:p>
            <a:pPr>
              <a:spcBef>
                <a:spcPts val="500"/>
              </a:spcBef>
              <a:buClr>
                <a:srgbClr val="336600"/>
              </a:buClr>
              <a:buSzPct val="7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 Предоставление графического интерфейса для наглядного наблюдения за состоянием ЛВС</a:t>
            </a:r>
          </a:p>
          <a:p>
            <a:pPr>
              <a:spcBef>
                <a:spcPts val="500"/>
              </a:spcBef>
              <a:buClr>
                <a:srgbClr val="336600"/>
              </a:buClr>
              <a:buSzPct val="7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Графическое представление результатов мониторинга сети за определенный период;</a:t>
            </a:r>
          </a:p>
        </p:txBody>
      </p:sp>
    </p:spTree>
    <p:extLst>
      <p:ext uri="{BB962C8B-B14F-4D97-AF65-F5344CB8AC3E}">
        <p14:creationId xmlns:p14="http://schemas.microsoft.com/office/powerpoint/2010/main" val="22787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18004" y="88333"/>
            <a:ext cx="70553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Платформа разработки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Image result for JV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97" y="897316"/>
            <a:ext cx="7814146" cy="439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46487" y="4115824"/>
            <a:ext cx="5504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Кроссплатформенность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Встроенный сборщик мусора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Высокая скорость исполнения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Большой выбор языков программирования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Распространенность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4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97093" y="470781"/>
            <a:ext cx="76049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Язык программирования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98" name="Picture 2" descr="Image result for cloj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921" y="1215066"/>
            <a:ext cx="504825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90526" y="3744813"/>
            <a:ext cx="55678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Функциональный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Компилируется в </a:t>
            </a:r>
            <a:r>
              <a:rPr lang="en-US" dirty="0" smtClean="0"/>
              <a:t>JVM</a:t>
            </a:r>
            <a:r>
              <a:rPr lang="ru-RU" dirty="0" smtClean="0"/>
              <a:t> байт код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использовать модули </a:t>
            </a:r>
            <a:r>
              <a:rPr lang="en-US" dirty="0" smtClean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Почти все структуры данных неизменяемы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Интерактивная разработка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</a:t>
            </a:r>
            <a:r>
              <a:rPr lang="ru-RU" dirty="0" smtClean="0"/>
              <a:t>араллельное  программирование с поддержкой транзакционной памяти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266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4513" y="857250"/>
            <a:ext cx="629666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ru-RU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Актуальность исследования</a:t>
            </a:r>
            <a:endParaRPr lang="ru-RU" sz="4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0681" y="1786689"/>
            <a:ext cx="71004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00050" algn="just"/>
            <a:r>
              <a:rPr lang="ru-RU" dirty="0"/>
              <a:t>Быстрое развитие локальных вычислительных сетей (ЛВС) сопровождается увеличением не только количества подключаемых компьютеров, но и другого сетевого оборудования, необходимого для нормальной работы ЛВС. </a:t>
            </a:r>
          </a:p>
          <a:p>
            <a:pPr indent="400050" algn="just"/>
            <a:r>
              <a:rPr lang="ru-RU" dirty="0"/>
              <a:t>С увеличением количества сетевых устройств все очевиднее встает вопрос о необходимости использования средств мониторинга, позволяющих быстро обнаруживать и реагировать на сбои и поломки как серверного так и клиентского оборудования.</a:t>
            </a:r>
          </a:p>
          <a:p>
            <a:pPr indent="400050" algn="just"/>
            <a:r>
              <a:rPr lang="ru-RU" dirty="0"/>
              <a:t>К сожалению большинство открытых систем мониторинга слишком сложны в настройке и эксплуатации. Другие предоставляют огромное количество возможностей, за которые приходится платить высокими системными требованиями. Третьи имеют очень высокую стоимость.</a:t>
            </a:r>
          </a:p>
          <a:p>
            <a:pPr indent="400050" algn="just"/>
            <a:endParaRPr lang="ru-RU" dirty="0"/>
          </a:p>
          <a:p>
            <a:pPr indent="400050" algn="just"/>
            <a:r>
              <a:rPr lang="ru-RU" dirty="0"/>
              <a:t>	</a:t>
            </a:r>
            <a:endParaRPr lang="ru-RU" dirty="0"/>
          </a:p>
          <a:p>
            <a:pPr algn="just"/>
            <a:r>
              <a:rPr lang="ru-RU" dirty="0"/>
              <a:t>	</a:t>
            </a:r>
            <a:endParaRPr lang="ru-RU" dirty="0"/>
          </a:p>
          <a:p>
            <a:pPr algn="just"/>
            <a:r>
              <a:rPr lang="ru-RU" dirty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91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35896" y="1367222"/>
            <a:ext cx="4434163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ru-RU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Цель исследования</a:t>
            </a:r>
            <a:endParaRPr lang="ru-RU" sz="4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3474" y="2770228"/>
            <a:ext cx="712117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2" algn="just">
              <a:spcBef>
                <a:spcPts val="338"/>
              </a:spcBef>
              <a:buClr>
                <a:srgbClr val="336600"/>
              </a:buClr>
              <a:buSzPct val="75000"/>
            </a:pPr>
            <a:r>
              <a:rPr lang="ru-RU" altLang="ru-RU" sz="2100" dirty="0"/>
              <a:t>Анализ технологий мониторинга локальный вычислительной сети, исследование ее возможных неполадок и способов их устранения, а также разработка информационной системы мониторинга локальной вычислительной сети «ФГБОУ МДЦ «Артек»</a:t>
            </a:r>
            <a:endParaRPr lang="ru-RU" altLang="ru-RU" sz="2100" dirty="0"/>
          </a:p>
        </p:txBody>
      </p:sp>
    </p:spTree>
    <p:extLst>
      <p:ext uri="{BB962C8B-B14F-4D97-AF65-F5344CB8AC3E}">
        <p14:creationId xmlns:p14="http://schemas.microsoft.com/office/powerpoint/2010/main" val="25284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4505" y="1253437"/>
            <a:ext cx="4905254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ru-RU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Задачи исследования</a:t>
            </a:r>
            <a:endParaRPr lang="ru-RU" sz="4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81075" y="2169351"/>
            <a:ext cx="7019925" cy="280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5985" indent="-252413" algn="just">
              <a:spcBef>
                <a:spcPts val="431"/>
              </a:spcBef>
              <a:spcAft>
                <a:spcPts val="450"/>
              </a:spcAft>
            </a:pPr>
            <a:r>
              <a:rPr lang="ru-RU" altLang="ru-RU" b="1" u="sng" dirty="0"/>
              <a:t>Задачи:</a:t>
            </a:r>
          </a:p>
          <a:p>
            <a:pPr algn="just">
              <a:spcBef>
                <a:spcPts val="338"/>
              </a:spcBef>
            </a:pPr>
            <a:r>
              <a:rPr lang="ru-RU" altLang="ru-RU" dirty="0"/>
              <a:t>Исследование технологий проектирования информационной системы.</a:t>
            </a:r>
          </a:p>
          <a:p>
            <a:pPr algn="just">
              <a:spcBef>
                <a:spcPts val="338"/>
              </a:spcBef>
            </a:pPr>
            <a:r>
              <a:rPr lang="ru-RU" altLang="ru-RU" dirty="0"/>
              <a:t>Разработка информационной системы мониторинга ЛВС ФГБОУ «МДЦ «Артек».</a:t>
            </a:r>
          </a:p>
          <a:p>
            <a:pPr marL="255985" indent="-252413" algn="just">
              <a:spcBef>
                <a:spcPts val="338"/>
              </a:spcBef>
            </a:pPr>
            <a:r>
              <a:rPr lang="ru-RU" altLang="ru-RU" b="1" u="sng" dirty="0"/>
              <a:t>Объект:</a:t>
            </a:r>
            <a:r>
              <a:rPr lang="ru-RU" altLang="ru-RU" dirty="0"/>
              <a:t> ЛВС ФГБОУ «МДЦ «Артек»</a:t>
            </a:r>
          </a:p>
          <a:p>
            <a:pPr marL="255985" indent="-252413" algn="just">
              <a:spcBef>
                <a:spcPts val="338"/>
              </a:spcBef>
            </a:pPr>
            <a:r>
              <a:rPr lang="ru-RU" altLang="ru-RU" b="1" u="sng" dirty="0"/>
              <a:t>Предмет:</a:t>
            </a:r>
            <a:r>
              <a:rPr lang="ru-RU" altLang="ru-RU" dirty="0"/>
              <a:t> методы и средства проектирования и разработки информационной системы мониторинга локальной вычислительной сети ФГБОУ «МДЦ «Артек»</a:t>
            </a:r>
          </a:p>
        </p:txBody>
      </p:sp>
    </p:spTree>
    <p:extLst>
      <p:ext uri="{BB962C8B-B14F-4D97-AF65-F5344CB8AC3E}">
        <p14:creationId xmlns:p14="http://schemas.microsoft.com/office/powerpoint/2010/main" val="10963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4297" y="299292"/>
            <a:ext cx="2683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Новизна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3047" y="1984696"/>
            <a:ext cx="8793270" cy="3033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Tx/>
              <a:buChar char="‒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Мониторинг ЛВС в реальном времени с целью обнаружения сбоев сетевого оборудования за счет обработки результатов эхо-запросов по протоколу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ICMP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Tx/>
              <a:buChar char="‒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Управление устройствами сети с целью ликвидации неисправностей за счет удаленного доступа по протоколу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Tx/>
              <a:buChar char="‒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Графическое представление состояния узлов сети в определенные промежутки времени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выяснения причин и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отслеживания периодичности сбоев за счет организации хранения результатов мониторинга в БД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929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3485" y="186557"/>
            <a:ext cx="790652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Сравнение существующих</a:t>
            </a:r>
          </a:p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</a:t>
            </a:r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истем мониторинга ЛВС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628880"/>
              </p:ext>
            </p:extLst>
          </p:nvPr>
        </p:nvGraphicFramePr>
        <p:xfrm>
          <a:off x="112734" y="2110981"/>
          <a:ext cx="8868427" cy="33392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6466">
                  <a:extLst>
                    <a:ext uri="{9D8B030D-6E8A-4147-A177-3AD203B41FA5}">
                      <a16:colId xmlns:a16="http://schemas.microsoft.com/office/drawing/2014/main" val="1826137265"/>
                    </a:ext>
                  </a:extLst>
                </a:gridCol>
                <a:gridCol w="1516996">
                  <a:extLst>
                    <a:ext uri="{9D8B030D-6E8A-4147-A177-3AD203B41FA5}">
                      <a16:colId xmlns:a16="http://schemas.microsoft.com/office/drawing/2014/main" val="2541445541"/>
                    </a:ext>
                  </a:extLst>
                </a:gridCol>
                <a:gridCol w="1651243">
                  <a:extLst>
                    <a:ext uri="{9D8B030D-6E8A-4147-A177-3AD203B41FA5}">
                      <a16:colId xmlns:a16="http://schemas.microsoft.com/office/drawing/2014/main" val="1212256197"/>
                    </a:ext>
                  </a:extLst>
                </a:gridCol>
                <a:gridCol w="1430939">
                  <a:extLst>
                    <a:ext uri="{9D8B030D-6E8A-4147-A177-3AD203B41FA5}">
                      <a16:colId xmlns:a16="http://schemas.microsoft.com/office/drawing/2014/main" val="2001549190"/>
                    </a:ext>
                  </a:extLst>
                </a:gridCol>
                <a:gridCol w="814192">
                  <a:extLst>
                    <a:ext uri="{9D8B030D-6E8A-4147-A177-3AD203B41FA5}">
                      <a16:colId xmlns:a16="http://schemas.microsoft.com/office/drawing/2014/main" val="4007790438"/>
                    </a:ext>
                  </a:extLst>
                </a:gridCol>
                <a:gridCol w="1728591">
                  <a:extLst>
                    <a:ext uri="{9D8B030D-6E8A-4147-A177-3AD203B41FA5}">
                      <a16:colId xmlns:a16="http://schemas.microsoft.com/office/drawing/2014/main" val="1582867265"/>
                    </a:ext>
                  </a:extLst>
                </a:gridCol>
              </a:tblGrid>
              <a:tr h="594917">
                <a:tc>
                  <a:txBody>
                    <a:bodyPr/>
                    <a:lstStyle/>
                    <a:p>
                      <a:r>
                        <a:rPr lang="ru-RU" dirty="0" smtClean="0"/>
                        <a:t>Система мониторинга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Открытость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Простота эксплуатации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Системные требования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ICMP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Интеграция с картой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213400"/>
                  </a:ext>
                </a:extLst>
              </a:tr>
              <a:tr h="5949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Zabbix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233397"/>
                  </a:ext>
                </a:extLst>
              </a:tr>
              <a:tr h="594917">
                <a:tc>
                  <a:txBody>
                    <a:bodyPr/>
                    <a:lstStyle/>
                    <a:p>
                      <a:r>
                        <a:rPr lang="en-US" dirty="0" smtClean="0"/>
                        <a:t>Nagios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270277"/>
                  </a:ext>
                </a:extLst>
              </a:tr>
              <a:tr h="5949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Eltex</a:t>
                      </a:r>
                      <a:r>
                        <a:rPr lang="en-US" dirty="0" smtClean="0"/>
                        <a:t> EMS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НИЗКИЕ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60487"/>
                  </a:ext>
                </a:extLst>
              </a:tr>
              <a:tr h="594917">
                <a:tc>
                  <a:txBody>
                    <a:bodyPr/>
                    <a:lstStyle/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Spiceworks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97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1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95" y="0"/>
            <a:ext cx="8474174" cy="1865538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03" y="1468633"/>
            <a:ext cx="405130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49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0987" y="161504"/>
            <a:ext cx="846141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Оборудование подлежащее</a:t>
            </a:r>
          </a:p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мониторингу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5129" y="2517731"/>
            <a:ext cx="75529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Высокоскоростные коммутаторы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Маршрутизаторы уровня доступа (более 18 моделей разных производителей)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Устройства радио-релейной связи (</a:t>
            </a:r>
            <a:r>
              <a:rPr lang="en-US" sz="2400" dirty="0" smtClean="0"/>
              <a:t>Air Fiber)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Камеры видеонаблюдения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IP-</a:t>
            </a:r>
            <a:r>
              <a:rPr lang="ru-RU" sz="2400" dirty="0" smtClean="0"/>
              <a:t>телефоны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5070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50613" y="459524"/>
            <a:ext cx="655307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Единственный протокол </a:t>
            </a:r>
          </a:p>
          <a:p>
            <a:pPr algn="ctr"/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</a:t>
            </a:r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оторый поддерживают</a:t>
            </a:r>
          </a:p>
          <a:p>
            <a:pPr algn="ctr"/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Каждое устройство из списка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91176" y="3537703"/>
            <a:ext cx="4071949" cy="12311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 Control Message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Protocol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(ICMP)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206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479</Words>
  <Application>Microsoft Office PowerPoint</Application>
  <PresentationFormat>Экран (4:3)</PresentationFormat>
  <Paragraphs>96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Microsoft YaHei</vt:lpstr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Интеграл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</dc:creator>
  <cp:lastModifiedBy>den</cp:lastModifiedBy>
  <cp:revision>18</cp:revision>
  <dcterms:created xsi:type="dcterms:W3CDTF">2018-11-29T17:08:42Z</dcterms:created>
  <dcterms:modified xsi:type="dcterms:W3CDTF">2018-11-29T20:03:17Z</dcterms:modified>
</cp:coreProperties>
</file>