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2" r:id="rId5"/>
    <p:sldId id="263" r:id="rId6"/>
    <p:sldId id="259" r:id="rId7"/>
    <p:sldId id="264" r:id="rId8"/>
    <p:sldId id="265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 mediu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 mediu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il mediu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il mediu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0973845-17C4-4DA3-B045-925507E5A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0207514-DDEB-40DE-8880-D8BFB4AD1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A8898EC-1C74-4291-AE29-B4C792BC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23B-06E0-4B6A-A359-0E882E46ACF7}" type="datetimeFigureOut">
              <a:rPr lang="ro-RO" smtClean="0"/>
              <a:t>07.01.2022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B8EA3CF-81FC-4688-ACBD-B45FAEC7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B4930D-0300-40C0-80F0-3252D81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FD60-E05F-4966-AF39-2400F1AFD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999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21A8EF-C053-40D7-AE4E-251D00E1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71A11D7A-43D0-4A73-9A7C-5FC50E764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F34A5BD-DBE0-4CA9-ADA5-33799708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23B-06E0-4B6A-A359-0E882E46ACF7}" type="datetimeFigureOut">
              <a:rPr lang="ro-RO" smtClean="0"/>
              <a:t>07.01.2022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F279A07-9BB1-4D2B-839F-58784D41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9C4A4F2-E6FD-46EC-A2A8-AD5BDE23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FD60-E05F-4966-AF39-2400F1AFD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471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4B65755C-BEB2-48EA-9EE4-5C23C037F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B02B62F3-E9F0-47BF-9A12-AF3152F35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67B1C83-9753-4713-A314-24A98A4B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23B-06E0-4B6A-A359-0E882E46ACF7}" type="datetimeFigureOut">
              <a:rPr lang="ro-RO" smtClean="0"/>
              <a:t>07.01.2022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D4964F6-8B65-4A29-890C-5CA831F7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2DD515-8A7C-4A5C-AF91-C2C50441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FD60-E05F-4966-AF39-2400F1AFD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899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6C4831D-AA37-4C79-8FBF-0BC79943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0D07268-75A5-4199-A70E-4F31E91B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A00F52F-1CA7-4A90-A4E6-6314EB22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23B-06E0-4B6A-A359-0E882E46ACF7}" type="datetimeFigureOut">
              <a:rPr lang="ro-RO" smtClean="0"/>
              <a:t>07.01.2022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781BE8B-8DF7-4E19-9C2E-B42E5837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9CA2276-D13C-487B-98BE-2C959C72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FD60-E05F-4966-AF39-2400F1AFD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587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81EFF5-FFEA-4E02-9FD7-04DF4361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16BD604-7558-4348-8D11-14DE5817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09E7A9F-2C2C-4134-AE46-5A26DD97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23B-06E0-4B6A-A359-0E882E46ACF7}" type="datetimeFigureOut">
              <a:rPr lang="ro-RO" smtClean="0"/>
              <a:t>07.01.2022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22861E3-A771-48E5-B4F0-31CF5B6E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9E3C359-B59E-44F8-A4FF-2CEBC372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FD60-E05F-4966-AF39-2400F1AFD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876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F7FAA9-3E63-4415-9E4C-A8C6390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26125D7-DCCF-49D9-9B3C-16E2BCBDD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E3196C8D-DD5F-4B25-A283-02ACBFE0F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5243317-95A7-4781-9D8B-E95043D2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23B-06E0-4B6A-A359-0E882E46ACF7}" type="datetimeFigureOut">
              <a:rPr lang="ro-RO" smtClean="0"/>
              <a:t>07.01.2022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BB69F2D-AB68-4B48-9966-044BA6AF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6345122-6DDE-460F-968F-1FB35B3A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FD60-E05F-4966-AF39-2400F1AFD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032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CD995FA-0A1C-4B01-862D-0E8FF58F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FAE1A4B-72CF-4392-A668-2BA3453D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4716ED5-7EFA-4B3F-ABE7-EA9E7F24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2C7DEA2A-E321-483F-8A79-B24E10D09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2F183D49-348E-441E-A63F-66F798DE7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8FA31A2C-2BB4-40C8-9BA2-9C8E87A6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23B-06E0-4B6A-A359-0E882E46ACF7}" type="datetimeFigureOut">
              <a:rPr lang="ro-RO" smtClean="0"/>
              <a:t>07.01.2022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1E6947BD-7819-47A2-88DF-3176A46C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2E9A0CB-B247-4D4E-9527-281B86C8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FD60-E05F-4966-AF39-2400F1AFD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289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E575537-6B4B-4154-874C-CDA745C3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20DE79C9-DD63-4BDB-88B8-1F5050F8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23B-06E0-4B6A-A359-0E882E46ACF7}" type="datetimeFigureOut">
              <a:rPr lang="ro-RO" smtClean="0"/>
              <a:t>07.01.2022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0B07FAF7-39C0-49DF-87C0-8D7D8E0B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D7B26379-3001-440E-B847-18F2E251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FD60-E05F-4966-AF39-2400F1AFD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6003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32801A00-B2C2-4731-9C3D-A49635E2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23B-06E0-4B6A-A359-0E882E46ACF7}" type="datetimeFigureOut">
              <a:rPr lang="ro-RO" smtClean="0"/>
              <a:t>07.01.2022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0041EE1-4F5A-4045-8298-6F76B28F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0561BF1-B8B7-4719-8DD7-A4413AA0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FD60-E05F-4966-AF39-2400F1AFD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022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7B2D84-5B89-4D95-BEDA-9D7A6EBD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6E8C6F7-674C-41AC-B776-85853BAC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4E189497-1837-40A9-96E9-F4324DBFB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4F4DC84-80D9-4EA0-B444-B260EDB6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23B-06E0-4B6A-A359-0E882E46ACF7}" type="datetimeFigureOut">
              <a:rPr lang="ro-RO" smtClean="0"/>
              <a:t>07.01.2022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7C0739D-8DBA-471E-8B22-01DDC759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C1D108C-DCF7-41ED-9179-56FD322B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FD60-E05F-4966-AF39-2400F1AFD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5250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C3F409B-707D-4E79-8160-E1E8F621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FC3CD563-F006-4B91-81F7-5D32EBA83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835C48B0-6297-4FBE-BC9A-7156D15A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827E2E0-FB48-445A-AB7D-1DE78CBA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123B-06E0-4B6A-A359-0E882E46ACF7}" type="datetimeFigureOut">
              <a:rPr lang="ro-RO" smtClean="0"/>
              <a:t>07.01.2022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E138814-37BA-4A65-A38B-654F5ABA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60E02A1-DF46-4449-8312-FCA0EBE5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FD60-E05F-4966-AF39-2400F1AFD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492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0EC8F8A2-7832-481D-BCD2-994CB8ED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7AEED61-45DF-43F3-A941-7E3B53AC2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8A3CAFB-B272-4B78-B2D2-440379400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123B-06E0-4B6A-A359-0E882E46ACF7}" type="datetimeFigureOut">
              <a:rPr lang="ro-RO" smtClean="0"/>
              <a:t>07.01.2022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5D3CFD7-96D0-4ED1-AAB7-53BE346E6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CA72B2-0D7D-45B5-BF3E-83D55273E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FD60-E05F-4966-AF39-2400F1AFDE1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64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0C4BA11-0426-425A-8FD9-01569970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78AE83C9-0074-4020-B9FE-6F3DE572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232" y="2050393"/>
            <a:ext cx="8492119" cy="1003525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564A227D-1924-4555-A71A-80AE6D52D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92" y="3223314"/>
            <a:ext cx="5678010" cy="6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3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EC74287-C041-4AEF-B597-B051C7DA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result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93B97EB-CA27-4966-97F6-F7BE2D4A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>
            <a:normAutofit/>
          </a:bodyPr>
          <a:lstStyle/>
          <a:p>
            <a:r>
              <a:rPr lang="en-GB" dirty="0"/>
              <a:t>To simplify a Boolean function given in a disjunctive canonical form, means to cover all its </a:t>
            </a:r>
            <a:r>
              <a:rPr lang="en-GB" dirty="0" err="1"/>
              <a:t>minterms</a:t>
            </a:r>
            <a:r>
              <a:rPr lang="en-GB" dirty="0"/>
              <a:t> with a minimum number of maximal </a:t>
            </a:r>
            <a:r>
              <a:rPr lang="en-GB" dirty="0" err="1"/>
              <a:t>monoms</a:t>
            </a:r>
            <a:r>
              <a:rPr lang="en-GB" dirty="0"/>
              <a:t> and with a minimum number of overlaps.</a:t>
            </a:r>
          </a:p>
          <a:p>
            <a:r>
              <a:rPr lang="en-GB" dirty="0"/>
              <a:t>The simplification process is formalized by the steps below:</a:t>
            </a:r>
          </a:p>
          <a:p>
            <a:pPr marL="514350" indent="-514350">
              <a:buAutoNum type="arabicPeriod"/>
            </a:pPr>
            <a:r>
              <a:rPr lang="en-GB" dirty="0"/>
              <a:t>The initial function f is transformed into a DCF(f)</a:t>
            </a:r>
          </a:p>
          <a:p>
            <a:pPr marL="514350" indent="-514350">
              <a:buAutoNum type="arabicPeriod"/>
            </a:pPr>
            <a:r>
              <a:rPr lang="en-GB" dirty="0"/>
              <a:t>Factorization process -&gt; the set of maximal </a:t>
            </a:r>
            <a:r>
              <a:rPr lang="en-GB" dirty="0" err="1"/>
              <a:t>monoms</a:t>
            </a:r>
            <a:r>
              <a:rPr lang="en-GB" dirty="0"/>
              <a:t> M(f)</a:t>
            </a:r>
          </a:p>
          <a:p>
            <a:pPr marL="514350" indent="-514350">
              <a:buAutoNum type="arabicPeriod"/>
            </a:pPr>
            <a:r>
              <a:rPr lang="en-GB" dirty="0"/>
              <a:t>From the set of maximal </a:t>
            </a:r>
            <a:r>
              <a:rPr lang="en-GB" dirty="0" err="1"/>
              <a:t>monoms</a:t>
            </a:r>
            <a:r>
              <a:rPr lang="en-GB" dirty="0"/>
              <a:t> the central </a:t>
            </a:r>
            <a:r>
              <a:rPr lang="en-GB" dirty="0" err="1"/>
              <a:t>monoms</a:t>
            </a:r>
            <a:r>
              <a:rPr lang="en-GB" dirty="0"/>
              <a:t> are selected -&gt; C(f)</a:t>
            </a:r>
          </a:p>
          <a:p>
            <a:pPr marL="514350" indent="-514350">
              <a:buAutoNum type="arabicPeriod"/>
            </a:pPr>
            <a:r>
              <a:rPr lang="en-GB" dirty="0"/>
              <a:t>The case of the simplification algorithm is identified and all simplified forms are obtained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6079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0AE3F34-FDE3-48B1-B6B3-A9869B6AD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592"/>
          </a:xfrm>
        </p:spPr>
        <p:txBody>
          <a:bodyPr/>
          <a:lstStyle/>
          <a:p>
            <a:r>
              <a:rPr lang="en-GB" dirty="0"/>
              <a:t>Quine’s method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AD2D813A-89CC-4C97-9B9D-BC1C03F91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6718"/>
            <a:ext cx="9548674" cy="4680246"/>
          </a:xfrm>
        </p:spPr>
      </p:pic>
    </p:spTree>
    <p:extLst>
      <p:ext uri="{BB962C8B-B14F-4D97-AF65-F5344CB8AC3E}">
        <p14:creationId xmlns:p14="http://schemas.microsoft.com/office/powerpoint/2010/main" val="176226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566C96A-62E0-4628-A4FE-2D1C1343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ro-RO" dirty="0"/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F5B30A9C-E93E-4ED5-88B8-E4BD52634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3883"/>
            <a:ext cx="9610817" cy="5733080"/>
          </a:xfrm>
        </p:spPr>
      </p:pic>
    </p:spTree>
    <p:extLst>
      <p:ext uri="{BB962C8B-B14F-4D97-AF65-F5344CB8AC3E}">
        <p14:creationId xmlns:p14="http://schemas.microsoft.com/office/powerpoint/2010/main" val="363478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4FCCB7-D22C-4277-BEAA-A5B56D79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9EBB7B29-5735-4663-BD73-6599F39D5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9495408" cy="5811838"/>
          </a:xfrm>
        </p:spPr>
      </p:pic>
    </p:spTree>
    <p:extLst>
      <p:ext uri="{BB962C8B-B14F-4D97-AF65-F5344CB8AC3E}">
        <p14:creationId xmlns:p14="http://schemas.microsoft.com/office/powerpoint/2010/main" val="20321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6754E08-BAB2-400B-A392-3CC55E08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>
            <a:normAutofit/>
          </a:bodyPr>
          <a:lstStyle/>
          <a:p>
            <a:r>
              <a:rPr lang="en-GB" sz="3200" dirty="0"/>
              <a:t>f(0,0,1) = f(1,0,1) = f(1,1,0) = 0</a:t>
            </a:r>
            <a:endParaRPr lang="ro-RO" sz="3200" dirty="0"/>
          </a:p>
        </p:txBody>
      </p:sp>
      <p:graphicFrame>
        <p:nvGraphicFramePr>
          <p:cNvPr id="11" name="Tabel 11">
            <a:extLst>
              <a:ext uri="{FF2B5EF4-FFF2-40B4-BE49-F238E27FC236}">
                <a16:creationId xmlns:a16="http://schemas.microsoft.com/office/drawing/2014/main" id="{80A79A23-2A29-456B-BB82-DF32B450C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942510"/>
              </p:ext>
            </p:extLst>
          </p:nvPr>
        </p:nvGraphicFramePr>
        <p:xfrm>
          <a:off x="838200" y="1748901"/>
          <a:ext cx="10515600" cy="3419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925880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891936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72203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430651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89104106"/>
                    </a:ext>
                  </a:extLst>
                </a:gridCol>
              </a:tblGrid>
              <a:tr h="452761"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x₁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x₂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x₃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f(x₁, x₂, x₃) 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m₀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m₁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2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m₂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2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m₃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4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m₄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0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m₅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7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m₆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8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m₇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15206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AAC05820-73C2-471C-9140-D728C01A68A9}"/>
              </a:ext>
            </a:extLst>
          </p:cNvPr>
          <p:cNvSpPr txBox="1"/>
          <p:nvPr/>
        </p:nvSpPr>
        <p:spPr>
          <a:xfrm>
            <a:off x="1102627" y="551479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 = {(0,0,0), (0,1,0), (0,1,1), (1,0,0), (1,1,1)}  -&gt; the support set of f</a:t>
            </a:r>
            <a:endParaRPr lang="ro-RO" dirty="0"/>
          </a:p>
        </p:txBody>
      </p:sp>
      <p:pic>
        <p:nvPicPr>
          <p:cNvPr id="14" name="Imagine 13">
            <a:extLst>
              <a:ext uri="{FF2B5EF4-FFF2-40B4-BE49-F238E27FC236}">
                <a16:creationId xmlns:a16="http://schemas.microsoft.com/office/drawing/2014/main" id="{B5B02292-DDD2-48DA-90D2-6E31F0F2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63" y="5459767"/>
            <a:ext cx="27626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88339F1-1AC8-469D-9837-055B167D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61D3F3C-A0F4-44A2-A859-3C393AA9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>
            <a:normAutofit/>
          </a:bodyPr>
          <a:lstStyle/>
          <a:p>
            <a:r>
              <a:rPr lang="en-GB" sz="2400" dirty="0"/>
              <a:t>We have to order the support set of f, in ascending order, with respect to the number of “1” values in each n-</a:t>
            </a:r>
            <a:r>
              <a:rPr lang="en-GB" sz="2400" dirty="0" err="1"/>
              <a:t>uple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dirty="0"/>
              <a:t>        Representation                                                      Simple factorization</a:t>
            </a:r>
            <a:endParaRPr lang="ro-RO" sz="2400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68688BF-E06C-4B6D-8730-0AF354E53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648646"/>
              </p:ext>
            </p:extLst>
          </p:nvPr>
        </p:nvGraphicFramePr>
        <p:xfrm>
          <a:off x="838199" y="1926454"/>
          <a:ext cx="4017885" cy="294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77">
                  <a:extLst>
                    <a:ext uri="{9D8B030D-6E8A-4147-A177-3AD203B41FA5}">
                      <a16:colId xmlns:a16="http://schemas.microsoft.com/office/drawing/2014/main" val="4124942592"/>
                    </a:ext>
                  </a:extLst>
                </a:gridCol>
                <a:gridCol w="803577">
                  <a:extLst>
                    <a:ext uri="{9D8B030D-6E8A-4147-A177-3AD203B41FA5}">
                      <a16:colId xmlns:a16="http://schemas.microsoft.com/office/drawing/2014/main" val="432217022"/>
                    </a:ext>
                  </a:extLst>
                </a:gridCol>
                <a:gridCol w="803577">
                  <a:extLst>
                    <a:ext uri="{9D8B030D-6E8A-4147-A177-3AD203B41FA5}">
                      <a16:colId xmlns:a16="http://schemas.microsoft.com/office/drawing/2014/main" val="1335470876"/>
                    </a:ext>
                  </a:extLst>
                </a:gridCol>
                <a:gridCol w="803577">
                  <a:extLst>
                    <a:ext uri="{9D8B030D-6E8A-4147-A177-3AD203B41FA5}">
                      <a16:colId xmlns:a16="http://schemas.microsoft.com/office/drawing/2014/main" val="4024318930"/>
                    </a:ext>
                  </a:extLst>
                </a:gridCol>
                <a:gridCol w="803577">
                  <a:extLst>
                    <a:ext uri="{9D8B030D-6E8A-4147-A177-3AD203B41FA5}">
                      <a16:colId xmlns:a16="http://schemas.microsoft.com/office/drawing/2014/main" val="2905586048"/>
                    </a:ext>
                  </a:extLst>
                </a:gridCol>
              </a:tblGrid>
              <a:tr h="491232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x₁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x₂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x₃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932397"/>
                  </a:ext>
                </a:extLst>
              </a:tr>
              <a:tr h="491232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m₀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753092"/>
                  </a:ext>
                </a:extLst>
              </a:tr>
              <a:tr h="491232"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m₂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39366"/>
                  </a:ext>
                </a:extLst>
              </a:tr>
              <a:tr h="491232"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m₄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266836"/>
                  </a:ext>
                </a:extLst>
              </a:tr>
              <a:tr h="491232">
                <a:tc>
                  <a:txBody>
                    <a:bodyPr/>
                    <a:lstStyle/>
                    <a:p>
                      <a:r>
                        <a:rPr lang="en-US" dirty="0"/>
                        <a:t>III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m₃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640661"/>
                  </a:ext>
                </a:extLst>
              </a:tr>
              <a:tr h="491232">
                <a:tc>
                  <a:txBody>
                    <a:bodyPr/>
                    <a:lstStyle/>
                    <a:p>
                      <a:r>
                        <a:rPr lang="en-US" dirty="0"/>
                        <a:t>IV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m₇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310514"/>
                  </a:ext>
                </a:extLst>
              </a:tr>
            </a:tbl>
          </a:graphicData>
        </a:graphic>
      </p:graphicFrame>
      <p:cxnSp>
        <p:nvCxnSpPr>
          <p:cNvPr id="6" name="Conector drept 5">
            <a:extLst>
              <a:ext uri="{FF2B5EF4-FFF2-40B4-BE49-F238E27FC236}">
                <a16:creationId xmlns:a16="http://schemas.microsoft.com/office/drawing/2014/main" id="{CFF4EB45-E669-4B70-9E26-B1126C4A6C1C}"/>
              </a:ext>
            </a:extLst>
          </p:cNvPr>
          <p:cNvCxnSpPr/>
          <p:nvPr/>
        </p:nvCxnSpPr>
        <p:spPr>
          <a:xfrm>
            <a:off x="838199" y="2894121"/>
            <a:ext cx="4009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rept 7">
            <a:extLst>
              <a:ext uri="{FF2B5EF4-FFF2-40B4-BE49-F238E27FC236}">
                <a16:creationId xmlns:a16="http://schemas.microsoft.com/office/drawing/2014/main" id="{BB94FD62-BCF0-4823-B4FC-BC112D023639}"/>
              </a:ext>
            </a:extLst>
          </p:cNvPr>
          <p:cNvCxnSpPr/>
          <p:nvPr/>
        </p:nvCxnSpPr>
        <p:spPr>
          <a:xfrm>
            <a:off x="838199" y="3879542"/>
            <a:ext cx="40178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rept 9">
            <a:extLst>
              <a:ext uri="{FF2B5EF4-FFF2-40B4-BE49-F238E27FC236}">
                <a16:creationId xmlns:a16="http://schemas.microsoft.com/office/drawing/2014/main" id="{D551CAA7-1893-4D26-AA00-2FB237BCF1F6}"/>
              </a:ext>
            </a:extLst>
          </p:cNvPr>
          <p:cNvCxnSpPr/>
          <p:nvPr/>
        </p:nvCxnSpPr>
        <p:spPr>
          <a:xfrm>
            <a:off x="838199" y="4385569"/>
            <a:ext cx="4009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11">
            <a:extLst>
              <a:ext uri="{FF2B5EF4-FFF2-40B4-BE49-F238E27FC236}">
                <a16:creationId xmlns:a16="http://schemas.microsoft.com/office/drawing/2014/main" id="{4D51FFC4-BE0D-4DB6-A12F-016AEF087752}"/>
              </a:ext>
            </a:extLst>
          </p:cNvPr>
          <p:cNvCxnSpPr/>
          <p:nvPr/>
        </p:nvCxnSpPr>
        <p:spPr>
          <a:xfrm>
            <a:off x="838199" y="4873846"/>
            <a:ext cx="4009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rept 17">
            <a:extLst>
              <a:ext uri="{FF2B5EF4-FFF2-40B4-BE49-F238E27FC236}">
                <a16:creationId xmlns:a16="http://schemas.microsoft.com/office/drawing/2014/main" id="{704E9D29-E743-4B23-BF25-F8E939B4AE79}"/>
              </a:ext>
            </a:extLst>
          </p:cNvPr>
          <p:cNvCxnSpPr/>
          <p:nvPr/>
        </p:nvCxnSpPr>
        <p:spPr>
          <a:xfrm>
            <a:off x="838199" y="4873846"/>
            <a:ext cx="4009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rept 19">
            <a:extLst>
              <a:ext uri="{FF2B5EF4-FFF2-40B4-BE49-F238E27FC236}">
                <a16:creationId xmlns:a16="http://schemas.microsoft.com/office/drawing/2014/main" id="{76537407-6AF8-4F1A-B624-8677C82730D7}"/>
              </a:ext>
            </a:extLst>
          </p:cNvPr>
          <p:cNvCxnSpPr/>
          <p:nvPr/>
        </p:nvCxnSpPr>
        <p:spPr>
          <a:xfrm>
            <a:off x="838199" y="4962617"/>
            <a:ext cx="40178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el 21">
            <a:extLst>
              <a:ext uri="{FF2B5EF4-FFF2-40B4-BE49-F238E27FC236}">
                <a16:creationId xmlns:a16="http://schemas.microsoft.com/office/drawing/2014/main" id="{49EDE800-300F-44C6-A8D9-6D2A9488C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080716"/>
              </p:ext>
            </p:extLst>
          </p:nvPr>
        </p:nvGraphicFramePr>
        <p:xfrm>
          <a:off x="5397622" y="1926449"/>
          <a:ext cx="5956180" cy="25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36">
                  <a:extLst>
                    <a:ext uri="{9D8B030D-6E8A-4147-A177-3AD203B41FA5}">
                      <a16:colId xmlns:a16="http://schemas.microsoft.com/office/drawing/2014/main" val="741096442"/>
                    </a:ext>
                  </a:extLst>
                </a:gridCol>
                <a:gridCol w="815119">
                  <a:extLst>
                    <a:ext uri="{9D8B030D-6E8A-4147-A177-3AD203B41FA5}">
                      <a16:colId xmlns:a16="http://schemas.microsoft.com/office/drawing/2014/main" val="3800626256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192542286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253754498"/>
                    </a:ext>
                  </a:extLst>
                </a:gridCol>
                <a:gridCol w="2325212">
                  <a:extLst>
                    <a:ext uri="{9D8B030D-6E8A-4147-A177-3AD203B41FA5}">
                      <a16:colId xmlns:a16="http://schemas.microsoft.com/office/drawing/2014/main" val="594492484"/>
                    </a:ext>
                  </a:extLst>
                </a:gridCol>
              </a:tblGrid>
              <a:tr h="506029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GB" dirty="0"/>
                        <a:t>x₁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x₂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x₃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71325"/>
                  </a:ext>
                </a:extLst>
              </a:tr>
              <a:tr h="506029">
                <a:tc>
                  <a:txBody>
                    <a:bodyPr/>
                    <a:lstStyle/>
                    <a:p>
                      <a:r>
                        <a:rPr lang="en-US" dirty="0"/>
                        <a:t>V = I + II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m₀vm</a:t>
                      </a:r>
                      <a:r>
                        <a:rPr lang="en-US" dirty="0"/>
                        <a:t>₂ = </a:t>
                      </a:r>
                      <a:r>
                        <a:rPr lang="en-GB" dirty="0" err="1"/>
                        <a:t>x₁x</a:t>
                      </a:r>
                      <a:r>
                        <a:rPr lang="en-GB" dirty="0"/>
                        <a:t>₃</a:t>
                      </a:r>
                      <a:r>
                        <a:rPr lang="en-US" dirty="0"/>
                        <a:t> = max₁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76820"/>
                  </a:ext>
                </a:extLst>
              </a:tr>
              <a:tr h="506029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m₀vm</a:t>
                      </a:r>
                      <a:r>
                        <a:rPr lang="en-US" dirty="0"/>
                        <a:t>₄ =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x₂x</a:t>
                      </a:r>
                      <a:r>
                        <a:rPr lang="en-GB" dirty="0"/>
                        <a:t>₃</a:t>
                      </a:r>
                      <a:r>
                        <a:rPr lang="en-US" dirty="0"/>
                        <a:t> = max₂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27126"/>
                  </a:ext>
                </a:extLst>
              </a:tr>
              <a:tr h="506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 = II + III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m₂vm</a:t>
                      </a:r>
                      <a:r>
                        <a:rPr lang="en-US" dirty="0"/>
                        <a:t>₃ = </a:t>
                      </a:r>
                      <a:r>
                        <a:rPr lang="en-GB" dirty="0" err="1"/>
                        <a:t>x₁x</a:t>
                      </a:r>
                      <a:r>
                        <a:rPr lang="en-GB" dirty="0"/>
                        <a:t>₂ =</a:t>
                      </a:r>
                      <a:r>
                        <a:rPr lang="en-US" dirty="0"/>
                        <a:t> max₃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43897"/>
                  </a:ext>
                </a:extLst>
              </a:tr>
              <a:tr h="506029">
                <a:tc>
                  <a:txBody>
                    <a:bodyPr/>
                    <a:lstStyle/>
                    <a:p>
                      <a:r>
                        <a:rPr lang="en-US" dirty="0"/>
                        <a:t>VII = III+ IV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m₃vm</a:t>
                      </a:r>
                      <a:r>
                        <a:rPr lang="en-US" dirty="0"/>
                        <a:t>₇ = </a:t>
                      </a:r>
                      <a:r>
                        <a:rPr lang="en-GB" dirty="0" err="1"/>
                        <a:t>x₂x</a:t>
                      </a:r>
                      <a:r>
                        <a:rPr lang="en-GB" dirty="0"/>
                        <a:t>₃ = </a:t>
                      </a:r>
                      <a:r>
                        <a:rPr lang="en-US" dirty="0"/>
                        <a:t>max₄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5185"/>
                  </a:ext>
                </a:extLst>
              </a:tr>
            </a:tbl>
          </a:graphicData>
        </a:graphic>
      </p:graphicFrame>
      <p:cxnSp>
        <p:nvCxnSpPr>
          <p:cNvPr id="23" name="Conector drept 22">
            <a:extLst>
              <a:ext uri="{FF2B5EF4-FFF2-40B4-BE49-F238E27FC236}">
                <a16:creationId xmlns:a16="http://schemas.microsoft.com/office/drawing/2014/main" id="{0A1F4D7E-1AC9-4B74-B6E1-4C085249643F}"/>
              </a:ext>
            </a:extLst>
          </p:cNvPr>
          <p:cNvCxnSpPr/>
          <p:nvPr/>
        </p:nvCxnSpPr>
        <p:spPr>
          <a:xfrm>
            <a:off x="9934113" y="2539014"/>
            <a:ext cx="1331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drept 28">
            <a:extLst>
              <a:ext uri="{FF2B5EF4-FFF2-40B4-BE49-F238E27FC236}">
                <a16:creationId xmlns:a16="http://schemas.microsoft.com/office/drawing/2014/main" id="{8683ED21-B692-4668-8ADC-545FF2FAFD05}"/>
              </a:ext>
            </a:extLst>
          </p:cNvPr>
          <p:cNvCxnSpPr/>
          <p:nvPr/>
        </p:nvCxnSpPr>
        <p:spPr>
          <a:xfrm>
            <a:off x="9951868" y="3018408"/>
            <a:ext cx="1420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drept 32">
            <a:extLst>
              <a:ext uri="{FF2B5EF4-FFF2-40B4-BE49-F238E27FC236}">
                <a16:creationId xmlns:a16="http://schemas.microsoft.com/office/drawing/2014/main" id="{CEA76FFB-D0A3-49F5-856E-CA1D55C4D8CE}"/>
              </a:ext>
            </a:extLst>
          </p:cNvPr>
          <p:cNvCxnSpPr/>
          <p:nvPr/>
        </p:nvCxnSpPr>
        <p:spPr>
          <a:xfrm>
            <a:off x="9934113" y="3577701"/>
            <a:ext cx="1331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drept 34">
            <a:extLst>
              <a:ext uri="{FF2B5EF4-FFF2-40B4-BE49-F238E27FC236}">
                <a16:creationId xmlns:a16="http://schemas.microsoft.com/office/drawing/2014/main" id="{12656E6E-59F8-4E1C-B968-F67C5DCFC604}"/>
              </a:ext>
            </a:extLst>
          </p:cNvPr>
          <p:cNvCxnSpPr/>
          <p:nvPr/>
        </p:nvCxnSpPr>
        <p:spPr>
          <a:xfrm>
            <a:off x="10093911" y="2539014"/>
            <a:ext cx="1953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drept 38">
            <a:extLst>
              <a:ext uri="{FF2B5EF4-FFF2-40B4-BE49-F238E27FC236}">
                <a16:creationId xmlns:a16="http://schemas.microsoft.com/office/drawing/2014/main" id="{A471B5ED-F328-4795-9FA3-A53D7F77F34C}"/>
              </a:ext>
            </a:extLst>
          </p:cNvPr>
          <p:cNvCxnSpPr/>
          <p:nvPr/>
        </p:nvCxnSpPr>
        <p:spPr>
          <a:xfrm>
            <a:off x="10173810" y="3018408"/>
            <a:ext cx="1420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drept 40">
            <a:extLst>
              <a:ext uri="{FF2B5EF4-FFF2-40B4-BE49-F238E27FC236}">
                <a16:creationId xmlns:a16="http://schemas.microsoft.com/office/drawing/2014/main" id="{711DDB10-D4BC-4AEE-AE3F-231BBABF2265}"/>
              </a:ext>
            </a:extLst>
          </p:cNvPr>
          <p:cNvCxnSpPr/>
          <p:nvPr/>
        </p:nvCxnSpPr>
        <p:spPr>
          <a:xfrm>
            <a:off x="5397622" y="3429000"/>
            <a:ext cx="59561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rept 42">
            <a:extLst>
              <a:ext uri="{FF2B5EF4-FFF2-40B4-BE49-F238E27FC236}">
                <a16:creationId xmlns:a16="http://schemas.microsoft.com/office/drawing/2014/main" id="{B5668B68-7B1F-4585-96ED-3760E5F99F83}"/>
              </a:ext>
            </a:extLst>
          </p:cNvPr>
          <p:cNvCxnSpPr/>
          <p:nvPr/>
        </p:nvCxnSpPr>
        <p:spPr>
          <a:xfrm>
            <a:off x="5397622" y="3959441"/>
            <a:ext cx="59561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tăText 4">
            <a:extLst>
              <a:ext uri="{FF2B5EF4-FFF2-40B4-BE49-F238E27FC236}">
                <a16:creationId xmlns:a16="http://schemas.microsoft.com/office/drawing/2014/main" id="{7ED1597A-4343-4D43-A091-EF11E42714A9}"/>
              </a:ext>
            </a:extLst>
          </p:cNvPr>
          <p:cNvSpPr txBox="1"/>
          <p:nvPr/>
        </p:nvSpPr>
        <p:spPr>
          <a:xfrm>
            <a:off x="838199" y="529996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we begin the process of factorization. We can apply this process only on neighbouring groups.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2940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A9CA367-A876-44BD-BEDF-2B33D7A6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o-RO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C2DF70C1-E7C5-4157-9E6E-FD99E5EE3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69483"/>
              </p:ext>
            </p:extLst>
          </p:nvPr>
        </p:nvGraphicFramePr>
        <p:xfrm>
          <a:off x="838198" y="255383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4494637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077204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17741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918478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75253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max₁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max₂</a:t>
                      </a:r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max₃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max₄</a:t>
                      </a:r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46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m₀</a:t>
                      </a:r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8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m₂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06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m₄</a:t>
                      </a:r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</a:t>
                      </a:r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56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m₃</a:t>
                      </a:r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68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m₇</a:t>
                      </a:r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</a:t>
                      </a:r>
                      <a:endParaRPr lang="ro-RO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65781"/>
                  </a:ext>
                </a:extLst>
              </a:tr>
            </a:tbl>
          </a:graphicData>
        </a:graphic>
      </p:graphicFrame>
      <p:cxnSp>
        <p:nvCxnSpPr>
          <p:cNvPr id="16" name="Conector drept 15" hidden="1">
            <a:extLst>
              <a:ext uri="{FF2B5EF4-FFF2-40B4-BE49-F238E27FC236}">
                <a16:creationId xmlns:a16="http://schemas.microsoft.com/office/drawing/2014/main" id="{821254FF-23FC-4CB9-807E-91E008A07C7C}"/>
              </a:ext>
            </a:extLst>
          </p:cNvPr>
          <p:cNvCxnSpPr/>
          <p:nvPr/>
        </p:nvCxnSpPr>
        <p:spPr>
          <a:xfrm>
            <a:off x="838200" y="2956264"/>
            <a:ext cx="0" cy="1094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rept 17" hidden="1">
            <a:extLst>
              <a:ext uri="{FF2B5EF4-FFF2-40B4-BE49-F238E27FC236}">
                <a16:creationId xmlns:a16="http://schemas.microsoft.com/office/drawing/2014/main" id="{F685523B-D42C-4600-9B76-04F84DE756A0}"/>
              </a:ext>
            </a:extLst>
          </p:cNvPr>
          <p:cNvCxnSpPr/>
          <p:nvPr/>
        </p:nvCxnSpPr>
        <p:spPr>
          <a:xfrm>
            <a:off x="838200" y="4050665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drept 19" hidden="1">
            <a:extLst>
              <a:ext uri="{FF2B5EF4-FFF2-40B4-BE49-F238E27FC236}">
                <a16:creationId xmlns:a16="http://schemas.microsoft.com/office/drawing/2014/main" id="{5964D643-3A28-4021-B0BB-8BC039B94D44}"/>
              </a:ext>
            </a:extLst>
          </p:cNvPr>
          <p:cNvCxnSpPr>
            <a:endCxn id="4" idx="3"/>
          </p:cNvCxnSpPr>
          <p:nvPr/>
        </p:nvCxnSpPr>
        <p:spPr>
          <a:xfrm flipV="1">
            <a:off x="11353798" y="1367903"/>
            <a:ext cx="0" cy="1112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 hidden="1">
            <a:extLst>
              <a:ext uri="{FF2B5EF4-FFF2-40B4-BE49-F238E27FC236}">
                <a16:creationId xmlns:a16="http://schemas.microsoft.com/office/drawing/2014/main" id="{49AAF032-194F-4A4D-91FE-053E9D67A164}"/>
              </a:ext>
            </a:extLst>
          </p:cNvPr>
          <p:cNvCxnSpPr>
            <a:endCxn id="4" idx="1"/>
          </p:cNvCxnSpPr>
          <p:nvPr/>
        </p:nvCxnSpPr>
        <p:spPr>
          <a:xfrm flipH="1" flipV="1">
            <a:off x="838198" y="1367903"/>
            <a:ext cx="10515600" cy="18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drept 23" hidden="1">
            <a:extLst>
              <a:ext uri="{FF2B5EF4-FFF2-40B4-BE49-F238E27FC236}">
                <a16:creationId xmlns:a16="http://schemas.microsoft.com/office/drawing/2014/main" id="{31DF24DD-5D89-4192-BA8D-6B20E4A5A2A9}"/>
              </a:ext>
            </a:extLst>
          </p:cNvPr>
          <p:cNvCxnSpPr/>
          <p:nvPr/>
        </p:nvCxnSpPr>
        <p:spPr>
          <a:xfrm>
            <a:off x="838199" y="2201662"/>
            <a:ext cx="0" cy="337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drept 25" hidden="1">
            <a:extLst>
              <a:ext uri="{FF2B5EF4-FFF2-40B4-BE49-F238E27FC236}">
                <a16:creationId xmlns:a16="http://schemas.microsoft.com/office/drawing/2014/main" id="{813110EB-61E1-4259-807B-6C76C0CC221D}"/>
              </a:ext>
            </a:extLst>
          </p:cNvPr>
          <p:cNvCxnSpPr/>
          <p:nvPr/>
        </p:nvCxnSpPr>
        <p:spPr>
          <a:xfrm>
            <a:off x="838200" y="2547891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drept 27" hidden="1">
            <a:extLst>
              <a:ext uri="{FF2B5EF4-FFF2-40B4-BE49-F238E27FC236}">
                <a16:creationId xmlns:a16="http://schemas.microsoft.com/office/drawing/2014/main" id="{BBB559F5-58F4-4427-B8B3-3339D97B33F0}"/>
              </a:ext>
            </a:extLst>
          </p:cNvPr>
          <p:cNvCxnSpPr/>
          <p:nvPr/>
        </p:nvCxnSpPr>
        <p:spPr>
          <a:xfrm flipV="1">
            <a:off x="11353800" y="2201662"/>
            <a:ext cx="0" cy="337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drept 29" hidden="1">
            <a:extLst>
              <a:ext uri="{FF2B5EF4-FFF2-40B4-BE49-F238E27FC236}">
                <a16:creationId xmlns:a16="http://schemas.microsoft.com/office/drawing/2014/main" id="{80CF4D5D-2C06-40FF-90B3-1E5CC4036C77}"/>
              </a:ext>
            </a:extLst>
          </p:cNvPr>
          <p:cNvCxnSpPr/>
          <p:nvPr/>
        </p:nvCxnSpPr>
        <p:spPr>
          <a:xfrm flipH="1">
            <a:off x="838199" y="2201662"/>
            <a:ext cx="10515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drept 31" hidden="1">
            <a:extLst>
              <a:ext uri="{FF2B5EF4-FFF2-40B4-BE49-F238E27FC236}">
                <a16:creationId xmlns:a16="http://schemas.microsoft.com/office/drawing/2014/main" id="{330522E9-5635-4418-8234-E3F0E7E10714}"/>
              </a:ext>
            </a:extLst>
          </p:cNvPr>
          <p:cNvCxnSpPr/>
          <p:nvPr/>
        </p:nvCxnSpPr>
        <p:spPr>
          <a:xfrm>
            <a:off x="5042517" y="1825625"/>
            <a:ext cx="0" cy="2225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drept 33" hidden="1">
            <a:extLst>
              <a:ext uri="{FF2B5EF4-FFF2-40B4-BE49-F238E27FC236}">
                <a16:creationId xmlns:a16="http://schemas.microsoft.com/office/drawing/2014/main" id="{E5C3FACD-8589-4925-9C03-B5A193D48288}"/>
              </a:ext>
            </a:extLst>
          </p:cNvPr>
          <p:cNvCxnSpPr/>
          <p:nvPr/>
        </p:nvCxnSpPr>
        <p:spPr>
          <a:xfrm>
            <a:off x="5035118" y="4547814"/>
            <a:ext cx="21217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drept 35" hidden="1">
            <a:extLst>
              <a:ext uri="{FF2B5EF4-FFF2-40B4-BE49-F238E27FC236}">
                <a16:creationId xmlns:a16="http://schemas.microsoft.com/office/drawing/2014/main" id="{595A8EEA-80CA-4929-BA8F-E725A544B78F}"/>
              </a:ext>
            </a:extLst>
          </p:cNvPr>
          <p:cNvCxnSpPr/>
          <p:nvPr/>
        </p:nvCxnSpPr>
        <p:spPr>
          <a:xfrm flipV="1">
            <a:off x="7146524" y="1825625"/>
            <a:ext cx="0" cy="2225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drept 37" hidden="1">
            <a:extLst>
              <a:ext uri="{FF2B5EF4-FFF2-40B4-BE49-F238E27FC236}">
                <a16:creationId xmlns:a16="http://schemas.microsoft.com/office/drawing/2014/main" id="{6AD9AF33-4565-4FAD-BF31-1BEF48020A8A}"/>
              </a:ext>
            </a:extLst>
          </p:cNvPr>
          <p:cNvCxnSpPr/>
          <p:nvPr/>
        </p:nvCxnSpPr>
        <p:spPr>
          <a:xfrm flipH="1">
            <a:off x="5042517" y="1825625"/>
            <a:ext cx="2104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drept 39" hidden="1">
            <a:extLst>
              <a:ext uri="{FF2B5EF4-FFF2-40B4-BE49-F238E27FC236}">
                <a16:creationId xmlns:a16="http://schemas.microsoft.com/office/drawing/2014/main" id="{E1EEF6A1-B902-4782-85A3-D41DDBF48BA8}"/>
              </a:ext>
            </a:extLst>
          </p:cNvPr>
          <p:cNvCxnSpPr/>
          <p:nvPr/>
        </p:nvCxnSpPr>
        <p:spPr>
          <a:xfrm>
            <a:off x="9250532" y="1825625"/>
            <a:ext cx="0" cy="2225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drept 41" hidden="1">
            <a:extLst>
              <a:ext uri="{FF2B5EF4-FFF2-40B4-BE49-F238E27FC236}">
                <a16:creationId xmlns:a16="http://schemas.microsoft.com/office/drawing/2014/main" id="{87218BCC-19A1-4453-88F5-D166B3E1976B}"/>
              </a:ext>
            </a:extLst>
          </p:cNvPr>
          <p:cNvCxnSpPr/>
          <p:nvPr/>
        </p:nvCxnSpPr>
        <p:spPr>
          <a:xfrm>
            <a:off x="9250532" y="4050665"/>
            <a:ext cx="21032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drept 43" hidden="1">
            <a:extLst>
              <a:ext uri="{FF2B5EF4-FFF2-40B4-BE49-F238E27FC236}">
                <a16:creationId xmlns:a16="http://schemas.microsoft.com/office/drawing/2014/main" id="{3CF0DB27-488E-4CF1-8444-7558B91EB37B}"/>
              </a:ext>
            </a:extLst>
          </p:cNvPr>
          <p:cNvCxnSpPr/>
          <p:nvPr/>
        </p:nvCxnSpPr>
        <p:spPr>
          <a:xfrm flipV="1">
            <a:off x="11353800" y="1825625"/>
            <a:ext cx="0" cy="2225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drept 45" hidden="1">
            <a:extLst>
              <a:ext uri="{FF2B5EF4-FFF2-40B4-BE49-F238E27FC236}">
                <a16:creationId xmlns:a16="http://schemas.microsoft.com/office/drawing/2014/main" id="{172DE1D9-285C-4D2D-960D-8D0CC77B7B1F}"/>
              </a:ext>
            </a:extLst>
          </p:cNvPr>
          <p:cNvCxnSpPr/>
          <p:nvPr/>
        </p:nvCxnSpPr>
        <p:spPr>
          <a:xfrm flipH="1">
            <a:off x="9250532" y="1825625"/>
            <a:ext cx="21032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tăText 48">
                <a:extLst>
                  <a:ext uri="{FF2B5EF4-FFF2-40B4-BE49-F238E27FC236}">
                    <a16:creationId xmlns:a16="http://schemas.microsoft.com/office/drawing/2014/main" id="{9550B595-D8F4-4C68-9D81-3B36644A0C69}"/>
                  </a:ext>
                </a:extLst>
              </p:cNvPr>
              <p:cNvSpPr txBox="1"/>
              <p:nvPr/>
            </p:nvSpPr>
            <p:spPr>
              <a:xfrm>
                <a:off x="838198" y="2823099"/>
                <a:ext cx="10596241" cy="3695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M(f) = {max₁, max₂, max₃, max₄} </a:t>
                </a:r>
              </a:p>
              <a:p>
                <a:r>
                  <a:rPr lang="en-US" dirty="0"/>
                  <a:t>C(f) = {max₂, max₄}</a:t>
                </a:r>
              </a:p>
              <a:p>
                <a:endParaRPr lang="en-US" dirty="0"/>
              </a:p>
              <a:p>
                <a:r>
                  <a:rPr lang="en-US" dirty="0"/>
                  <a:t>M(f)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C(f), C(f)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 second case of the simplification algorithm</a:t>
                </a:r>
              </a:p>
              <a:p>
                <a:r>
                  <a:rPr lang="en-US" dirty="0"/>
                  <a:t>Let g(x</a:t>
                </a:r>
                <a:r>
                  <a:rPr lang="ro-RO" dirty="0"/>
                  <a:t>₁</a:t>
                </a:r>
                <a:r>
                  <a:rPr lang="en-US" dirty="0"/>
                  <a:t>, x</a:t>
                </a:r>
                <a:r>
                  <a:rPr lang="ro-RO" dirty="0"/>
                  <a:t>₂</a:t>
                </a:r>
                <a:r>
                  <a:rPr lang="en-US" dirty="0"/>
                  <a:t>, x</a:t>
                </a:r>
                <a:r>
                  <a:rPr lang="ro-RO" dirty="0"/>
                  <a:t>₃</a:t>
                </a:r>
                <a:r>
                  <a:rPr lang="en-US" dirty="0"/>
                  <a:t>) = max₂ v max₄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₂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₃</m:t>
                        </m:r>
                      </m:e>
                    </m:acc>
                  </m:oMath>
                </a14:m>
                <a:r>
                  <a:rPr lang="en-US" dirty="0"/>
                  <a:t> v </a:t>
                </a:r>
                <a:r>
                  <a:rPr lang="en-US" dirty="0" err="1"/>
                  <a:t>x₂x</a:t>
                </a:r>
                <a:r>
                  <a:rPr lang="en-US" dirty="0"/>
                  <a:t>₃</a:t>
                </a:r>
              </a:p>
              <a:p>
                <a:r>
                  <a:rPr lang="en-US" dirty="0"/>
                  <a:t>      h(x</a:t>
                </a:r>
                <a:r>
                  <a:rPr lang="ro-RO" dirty="0"/>
                  <a:t>₁</a:t>
                </a:r>
                <a:r>
                  <a:rPr lang="en-US" dirty="0"/>
                  <a:t>, x</a:t>
                </a:r>
                <a:r>
                  <a:rPr lang="ro-RO" dirty="0"/>
                  <a:t>₂</a:t>
                </a:r>
                <a:r>
                  <a:rPr lang="en-US" dirty="0"/>
                  <a:t>, x</a:t>
                </a:r>
                <a:r>
                  <a:rPr lang="ro-RO" dirty="0"/>
                  <a:t>₃</a:t>
                </a:r>
                <a:r>
                  <a:rPr lang="en-US" dirty="0"/>
                  <a:t>) = max₁ or h(x</a:t>
                </a:r>
                <a:r>
                  <a:rPr lang="ro-RO" dirty="0"/>
                  <a:t>₁</a:t>
                </a:r>
                <a:r>
                  <a:rPr lang="en-US" dirty="0"/>
                  <a:t>, x</a:t>
                </a:r>
                <a:r>
                  <a:rPr lang="ro-RO" dirty="0"/>
                  <a:t>₂</a:t>
                </a:r>
                <a:r>
                  <a:rPr lang="en-US" dirty="0"/>
                  <a:t>, x</a:t>
                </a:r>
                <a:r>
                  <a:rPr lang="ro-RO" dirty="0"/>
                  <a:t>₃</a:t>
                </a:r>
                <a:r>
                  <a:rPr lang="en-US" dirty="0"/>
                  <a:t>) = max₃ -&gt;</a:t>
                </a:r>
              </a:p>
              <a:p>
                <a:r>
                  <a:rPr lang="en-US" dirty="0"/>
                  <a:t>      because they cover the only </a:t>
                </a:r>
                <a:r>
                  <a:rPr lang="en-US" dirty="0" err="1"/>
                  <a:t>monoms</a:t>
                </a:r>
                <a:r>
                  <a:rPr lang="en-US" dirty="0"/>
                  <a:t> that are not a part of the max </a:t>
                </a:r>
                <a:r>
                  <a:rPr lang="en-US" dirty="0" err="1"/>
                  <a:t>monoms</a:t>
                </a:r>
                <a:r>
                  <a:rPr lang="en-US" dirty="0"/>
                  <a:t> included in C(f)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c₁) h(x</a:t>
                </a:r>
                <a:r>
                  <a:rPr lang="ro-RO" dirty="0"/>
                  <a:t>₁</a:t>
                </a:r>
                <a:r>
                  <a:rPr lang="en-US" dirty="0"/>
                  <a:t>, x</a:t>
                </a:r>
                <a:r>
                  <a:rPr lang="ro-RO" dirty="0"/>
                  <a:t>₂</a:t>
                </a:r>
                <a:r>
                  <a:rPr lang="en-US" dirty="0"/>
                  <a:t>, x</a:t>
                </a:r>
                <a:r>
                  <a:rPr lang="ro-RO" dirty="0"/>
                  <a:t>₃</a:t>
                </a:r>
                <a:r>
                  <a:rPr lang="en-US" dirty="0"/>
                  <a:t>) = max₁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₁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₃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₁</m:t>
                        </m:r>
                      </m:sup>
                    </m:sSup>
                  </m:oMath>
                </a14:m>
                <a:r>
                  <a:rPr lang="en-US" dirty="0"/>
                  <a:t>(x</a:t>
                </a:r>
                <a:r>
                  <a:rPr lang="ro-RO" dirty="0"/>
                  <a:t>₁</a:t>
                </a:r>
                <a:r>
                  <a:rPr lang="en-US" dirty="0"/>
                  <a:t>, x</a:t>
                </a:r>
                <a:r>
                  <a:rPr lang="ro-RO" dirty="0"/>
                  <a:t>₂</a:t>
                </a:r>
                <a:r>
                  <a:rPr lang="en-US" dirty="0"/>
                  <a:t>, x</a:t>
                </a:r>
                <a:r>
                  <a:rPr lang="ro-RO" dirty="0"/>
                  <a:t>₃</a:t>
                </a:r>
                <a:r>
                  <a:rPr lang="en-US" dirty="0"/>
                  <a:t>) = g(x</a:t>
                </a:r>
                <a:r>
                  <a:rPr lang="ro-RO" dirty="0"/>
                  <a:t>₁</a:t>
                </a:r>
                <a:r>
                  <a:rPr lang="en-US" dirty="0"/>
                  <a:t>, x</a:t>
                </a:r>
                <a:r>
                  <a:rPr lang="ro-RO" dirty="0"/>
                  <a:t>₂</a:t>
                </a:r>
                <a:r>
                  <a:rPr lang="en-US" dirty="0"/>
                  <a:t>, x</a:t>
                </a:r>
                <a:r>
                  <a:rPr lang="ro-RO" dirty="0"/>
                  <a:t>₃</a:t>
                </a:r>
                <a:r>
                  <a:rPr lang="en-US" dirty="0"/>
                  <a:t>) v h(x</a:t>
                </a:r>
                <a:r>
                  <a:rPr lang="ro-RO" dirty="0"/>
                  <a:t>₁</a:t>
                </a:r>
                <a:r>
                  <a:rPr lang="en-US" dirty="0"/>
                  <a:t>, x</a:t>
                </a:r>
                <a:r>
                  <a:rPr lang="ro-RO" dirty="0"/>
                  <a:t>₂</a:t>
                </a:r>
                <a:r>
                  <a:rPr lang="en-US" dirty="0"/>
                  <a:t>, x</a:t>
                </a:r>
                <a:r>
                  <a:rPr lang="ro-RO" dirty="0"/>
                  <a:t>₃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₂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₃</m:t>
                        </m:r>
                      </m:e>
                    </m:acc>
                  </m:oMath>
                </a14:m>
                <a:r>
                  <a:rPr lang="en-US" dirty="0"/>
                  <a:t> v </a:t>
                </a:r>
                <a:r>
                  <a:rPr lang="en-US" dirty="0" err="1"/>
                  <a:t>x₂x</a:t>
                </a:r>
                <a:r>
                  <a:rPr lang="en-US" dirty="0"/>
                  <a:t>₃ v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₁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c₂) h(x</a:t>
                </a:r>
                <a:r>
                  <a:rPr lang="ro-RO" dirty="0"/>
                  <a:t>₁</a:t>
                </a:r>
                <a:r>
                  <a:rPr lang="en-US" dirty="0"/>
                  <a:t>, x</a:t>
                </a:r>
                <a:r>
                  <a:rPr lang="ro-RO" dirty="0"/>
                  <a:t>₂</a:t>
                </a:r>
                <a:r>
                  <a:rPr lang="en-US" dirty="0"/>
                  <a:t>, x</a:t>
                </a:r>
                <a:r>
                  <a:rPr lang="ro-RO" dirty="0"/>
                  <a:t>₃</a:t>
                </a:r>
                <a:r>
                  <a:rPr lang="en-US" dirty="0"/>
                  <a:t>) = max₃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₁</m:t>
                        </m:r>
                      </m:e>
                    </m:acc>
                  </m:oMath>
                </a14:m>
                <a:r>
                  <a:rPr lang="en-US" dirty="0"/>
                  <a:t>x₂</a:t>
                </a:r>
              </a:p>
              <a:p>
                <a:r>
                  <a:rPr lang="en-US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₂</m:t>
                        </m:r>
                      </m:sup>
                    </m:sSup>
                  </m:oMath>
                </a14:m>
                <a:r>
                  <a:rPr lang="en-US" dirty="0"/>
                  <a:t>(x</a:t>
                </a:r>
                <a:r>
                  <a:rPr lang="ro-RO" dirty="0"/>
                  <a:t>₁</a:t>
                </a:r>
                <a:r>
                  <a:rPr lang="en-US" dirty="0"/>
                  <a:t>, x</a:t>
                </a:r>
                <a:r>
                  <a:rPr lang="ro-RO" dirty="0"/>
                  <a:t>₂</a:t>
                </a:r>
                <a:r>
                  <a:rPr lang="en-US" dirty="0"/>
                  <a:t>, x</a:t>
                </a:r>
                <a:r>
                  <a:rPr lang="ro-RO" dirty="0"/>
                  <a:t>₃</a:t>
                </a:r>
                <a:r>
                  <a:rPr lang="en-US" dirty="0"/>
                  <a:t>) = g(x</a:t>
                </a:r>
                <a:r>
                  <a:rPr lang="ro-RO" dirty="0"/>
                  <a:t>₁</a:t>
                </a:r>
                <a:r>
                  <a:rPr lang="en-US" dirty="0"/>
                  <a:t>, x</a:t>
                </a:r>
                <a:r>
                  <a:rPr lang="ro-RO" dirty="0"/>
                  <a:t>₂</a:t>
                </a:r>
                <a:r>
                  <a:rPr lang="en-US" dirty="0"/>
                  <a:t>, x</a:t>
                </a:r>
                <a:r>
                  <a:rPr lang="ro-RO" dirty="0"/>
                  <a:t>₃</a:t>
                </a:r>
                <a:r>
                  <a:rPr lang="en-US" dirty="0"/>
                  <a:t>) v h(x</a:t>
                </a:r>
                <a:r>
                  <a:rPr lang="ro-RO" dirty="0"/>
                  <a:t>₁</a:t>
                </a:r>
                <a:r>
                  <a:rPr lang="en-US" dirty="0"/>
                  <a:t>, x</a:t>
                </a:r>
                <a:r>
                  <a:rPr lang="ro-RO" dirty="0"/>
                  <a:t>₂</a:t>
                </a:r>
                <a:r>
                  <a:rPr lang="en-US" dirty="0"/>
                  <a:t>, x</a:t>
                </a:r>
                <a:r>
                  <a:rPr lang="ro-RO" dirty="0"/>
                  <a:t>₃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₂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₃</m:t>
                        </m:r>
                      </m:e>
                    </m:acc>
                  </m:oMath>
                </a14:m>
                <a:r>
                  <a:rPr lang="en-US" dirty="0"/>
                  <a:t> v </a:t>
                </a:r>
                <a:r>
                  <a:rPr lang="en-US" dirty="0" err="1"/>
                  <a:t>x₂x</a:t>
                </a:r>
                <a:r>
                  <a:rPr lang="en-US" dirty="0"/>
                  <a:t>₃ v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₁</m:t>
                        </m:r>
                      </m:e>
                    </m:acc>
                  </m:oMath>
                </a14:m>
                <a:r>
                  <a:rPr lang="en-US" dirty="0"/>
                  <a:t>x₂</a:t>
                </a:r>
              </a:p>
            </p:txBody>
          </p:sp>
        </mc:Choice>
        <mc:Fallback xmlns="">
          <p:sp>
            <p:nvSpPr>
              <p:cNvPr id="49" name="CasetăText 48">
                <a:extLst>
                  <a:ext uri="{FF2B5EF4-FFF2-40B4-BE49-F238E27FC236}">
                    <a16:creationId xmlns:a16="http://schemas.microsoft.com/office/drawing/2014/main" id="{9550B595-D8F4-4C68-9D81-3B36644A0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2823099"/>
                <a:ext cx="10596241" cy="3695114"/>
              </a:xfrm>
              <a:prstGeom prst="rect">
                <a:avLst/>
              </a:prstGeom>
              <a:blipFill>
                <a:blip r:embed="rId2"/>
                <a:stretch>
                  <a:fillRect l="-460" t="-825" b="-181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584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8" ma:contentTypeDescription="Create a new document." ma:contentTypeScope="" ma:versionID="a059f0c43395271a91ca51fd9188be83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be1341f2abab4fb3bf48aebb2f9d0843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a07fd-8133-444d-9e08-49d6dbf795f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61A0656-2F6F-4F31-BE58-CF5D8A416FB5}"/>
</file>

<file path=customXml/itemProps2.xml><?xml version="1.0" encoding="utf-8"?>
<ds:datastoreItem xmlns:ds="http://schemas.openxmlformats.org/officeDocument/2006/customXml" ds:itemID="{4D0CA582-70D4-4438-8322-68594F5045BB}"/>
</file>

<file path=customXml/itemProps3.xml><?xml version="1.0" encoding="utf-8"?>
<ds:datastoreItem xmlns:ds="http://schemas.openxmlformats.org/officeDocument/2006/customXml" ds:itemID="{1A45C4A4-0088-45FC-9D72-2B4BB2465CBC}"/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684</Words>
  <Application>Microsoft Office PowerPoint</Application>
  <PresentationFormat>Ecran lat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Temă Office</vt:lpstr>
      <vt:lpstr>Problem statement</vt:lpstr>
      <vt:lpstr>Theoretical result</vt:lpstr>
      <vt:lpstr>Quine’s method</vt:lpstr>
      <vt:lpstr> </vt:lpstr>
      <vt:lpstr> </vt:lpstr>
      <vt:lpstr>f(0,0,1) = f(1,0,1) = f(1,1,0) = 0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Denisa Laszlo</dc:creator>
  <cp:lastModifiedBy>Denisa Laszlo</cp:lastModifiedBy>
  <cp:revision>4</cp:revision>
  <dcterms:created xsi:type="dcterms:W3CDTF">2022-01-02T14:30:55Z</dcterms:created>
  <dcterms:modified xsi:type="dcterms:W3CDTF">2022-01-07T08:20:32Z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  <property fmtid="{D5CDD505-2E9C-101B-9397-08002B2CF9AE}" pid="3" name="MediaServiceImageTags">
    <vt:lpwstr/>
  </property>
</Properties>
</file>