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5" r:id="rId4"/>
    <p:sldId id="263" r:id="rId5"/>
    <p:sldId id="264" r:id="rId6"/>
    <p:sldId id="258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423BB86-92D7-46BB-A577-EC1DDC368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A14343E-19BB-49C2-9A4B-70EF7E0B5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84D5FC9-E553-4949-A794-5C71F805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4CEE-D004-4698-8B42-25CB36F995AF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CA12181-8853-4BD6-8FD5-37AD13EA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B2977B0-A36E-4492-B817-8304CF49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ECC6-1C7B-4037-8B25-AA4CAEDD68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833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433FE5-1A63-48AB-8EAE-B5C45CC0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37B4FF0A-2411-4DA7-BC80-3C1FEAB6F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FFDCFFF-7BCB-462F-82AE-8791AEFE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4CEE-D004-4698-8B42-25CB36F995AF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FE636A4-6253-4E7A-8946-E76D8A89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B0DD416-D4AE-4CA9-9226-EBE0C4FB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ECC6-1C7B-4037-8B25-AA4CAEDD68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16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D840418A-8437-4C98-8001-6DD49BF2C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B0A184F6-F38C-46BE-B51D-FF58243AD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97114F3-1E9D-4A03-8A06-BA4DE460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4CEE-D004-4698-8B42-25CB36F995AF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89AF519-2F4D-456B-82FA-40221122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D64F23F-A567-4C11-9030-5E90AA79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ECC6-1C7B-4037-8B25-AA4CAEDD68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990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4E1AEDC-830C-4830-B272-AEED9CE6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715A3C2-6EB6-4F97-A1F5-6E6D5C787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2AB78EE-9738-4350-AE3F-F1EC6A1D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4CEE-D004-4698-8B42-25CB36F995AF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2912CBC-0355-4818-B843-7690A70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5F0E7A4-0FA8-411B-AF30-F3973427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ECC6-1C7B-4037-8B25-AA4CAEDD68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20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CBB03D5-4C03-448B-B140-AF6EF7F7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0907424-D723-4EE9-A9F7-A6E47164D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E7DBD7C-8105-4AA5-BD62-4DBBDEF2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4CEE-D004-4698-8B42-25CB36F995AF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C3406A4-9600-4440-BADE-54DC99BE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6ABC26E-E9E5-4EC6-A257-E5BBE575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ECC6-1C7B-4037-8B25-AA4CAEDD68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784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B9C6471-619E-48CE-A47E-F065B843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7D00EFD-D84D-4944-94C3-D9B1601BA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F83EB24-DD6D-46D1-8546-047FB2E6C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C76DA897-6EE9-41CF-A47B-05F99AB5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4CEE-D004-4698-8B42-25CB36F995AF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3106A3ED-61F8-4202-B059-786EBCFC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04E7701-018F-49BD-A282-C90CFF55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ECC6-1C7B-4037-8B25-AA4CAEDD68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015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BFC5C27-981F-48E6-93C9-3480A7DF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1B4FA24-D262-43D5-AB10-EF696235D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1F2C3527-D3BD-4433-A8D5-28184B4CA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91C3C2DE-7F88-4235-807F-D535CD18E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AA47A9B1-1417-49A9-A816-09C9714F4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BF854826-A5DB-46E8-A917-CFD58242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4CEE-D004-4698-8B42-25CB36F995AF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501DF888-5E42-436A-92B7-4E412F56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5E878AF0-6085-4A62-8AC7-3A6090D1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ECC6-1C7B-4037-8B25-AA4CAEDD68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261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693D8AF-4BC3-49B8-9D81-493FF03A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847053DB-2D80-40CA-8C88-48ABD98A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4CEE-D004-4698-8B42-25CB36F995AF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7761CC31-37A5-4D8A-92BB-520C2F7A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0F4DD508-17DC-472E-8C02-AF05ED64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ECC6-1C7B-4037-8B25-AA4CAEDD68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123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DECF43FA-08C2-413C-B486-4D4C6350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4CEE-D004-4698-8B42-25CB36F995AF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35998CF-24C6-4BA7-934F-EDC85707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3B507600-BAB0-4661-B50F-E95367CC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ECC6-1C7B-4037-8B25-AA4CAEDD68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5060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035ED1A-72DD-47E7-8CE9-195DD3F8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4B24C3E-A45B-433F-829B-5F4C14B9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4E80DC74-5689-48EF-B22C-764702BF4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51AC9E5-76E8-4531-8343-097DF906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4CEE-D004-4698-8B42-25CB36F995AF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58D7E87-1641-4DA1-9B07-DDE40843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E1A817E-3766-4989-86AE-7D87AD43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ECC6-1C7B-4037-8B25-AA4CAEDD68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893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B90CE0E-C743-4659-9BCB-28A895CC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6F8DACB5-AF59-4F64-9D2C-09FC2455D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A829884C-A4C4-4380-B910-885C7F445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CBF64FBC-18E1-406C-A426-B85CC2C5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4CEE-D004-4698-8B42-25CB36F995AF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361509C5-EF9E-43A5-BE8D-7A0A3989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2087347-D1D4-423A-B8C4-5C328022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ECC6-1C7B-4037-8B25-AA4CAEDD68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404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88203B33-F917-4FD6-AD48-512AFB25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200C577-29CF-4234-A632-B6F5E514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FB312BF-51C0-4754-8BB9-01BC72D23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24CEE-D004-4698-8B42-25CB36F995AF}" type="datetimeFigureOut">
              <a:rPr lang="ro-RO" smtClean="0"/>
              <a:t>04.11.2021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6E407C1-791F-402E-ACD3-CF0FE4D09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5BD3F0C-BCB4-4D33-86FA-C29B10DC5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ECC6-1C7B-4037-8B25-AA4CAEDD68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8600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F702E64-6680-4483-87B4-60755135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60F17EEC-4F71-4332-9E59-F5472F1F9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762" y="1873188"/>
            <a:ext cx="9531550" cy="1242873"/>
          </a:xfr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6CCCEA99-A763-4E1B-BE51-553DFED69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954" y="3138257"/>
            <a:ext cx="6982979" cy="6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7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014E72B-EEC2-45F7-9539-1F6B28D3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Theory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A2472D0-51D3-4137-93F2-7C9A9B18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interpretation </a:t>
            </a:r>
            <a:r>
              <a:rPr lang="en-GB" i="1" dirty="0" err="1"/>
              <a:t>i</a:t>
            </a:r>
            <a:r>
              <a:rPr lang="en-GB" dirty="0"/>
              <a:t> which evaluates the formula </a:t>
            </a:r>
            <a:r>
              <a:rPr lang="en-GB" i="1" dirty="0"/>
              <a:t>U</a:t>
            </a:r>
            <a:r>
              <a:rPr lang="en-GB" dirty="0"/>
              <a:t> as </a:t>
            </a:r>
            <a:r>
              <a:rPr lang="en-GB" b="1" dirty="0"/>
              <a:t>true </a:t>
            </a:r>
            <a:r>
              <a:rPr lang="en-GB" dirty="0"/>
              <a:t>is called a </a:t>
            </a:r>
            <a:r>
              <a:rPr lang="en-GB" b="1" dirty="0"/>
              <a:t>model</a:t>
            </a:r>
            <a:r>
              <a:rPr lang="en-GB" dirty="0"/>
              <a:t> of U.</a:t>
            </a:r>
          </a:p>
          <a:p>
            <a:pPr marL="0" indent="0">
              <a:buNone/>
            </a:pPr>
            <a:r>
              <a:rPr lang="en-GB" dirty="0"/>
              <a:t>                 i:{p₁, … , pₓ} → {T, F} such that </a:t>
            </a:r>
            <a:r>
              <a:rPr lang="en-GB" dirty="0" err="1"/>
              <a:t>i</a:t>
            </a:r>
            <a:r>
              <a:rPr lang="en-GB" dirty="0"/>
              <a:t>(</a:t>
            </a:r>
            <a:r>
              <a:rPr lang="en-GB" i="1" dirty="0"/>
              <a:t>U</a:t>
            </a:r>
            <a:r>
              <a:rPr lang="en-GB" dirty="0"/>
              <a:t>) = TU</a:t>
            </a:r>
          </a:p>
          <a:p>
            <a:r>
              <a:rPr lang="en-US" dirty="0"/>
              <a:t>In order to find the models of the given formula, we must convert it to normal form.</a:t>
            </a:r>
          </a:p>
          <a:p>
            <a:r>
              <a:rPr lang="en-GB" dirty="0"/>
              <a:t>DNF(U) provides the models of U by evaluating as true one by one its cubes.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848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0BD485B-1BEE-4C3B-93B0-5E3FA198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Normalization Algorithm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B56E33A4-FD02-493A-B7D8-9C5D2A585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912" y="1652002"/>
            <a:ext cx="9175556" cy="4351338"/>
          </a:xfrm>
        </p:spPr>
      </p:pic>
    </p:spTree>
    <p:extLst>
      <p:ext uri="{BB962C8B-B14F-4D97-AF65-F5344CB8AC3E}">
        <p14:creationId xmlns:p14="http://schemas.microsoft.com/office/powerpoint/2010/main" val="224324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01B870C-ECA9-4737-A56E-C9F474B1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/>
          </a:bodyPr>
          <a:lstStyle/>
          <a:p>
            <a:r>
              <a:rPr lang="en-GB" sz="2800" b="1" dirty="0"/>
              <a:t>U₄ </a:t>
            </a:r>
            <a:r>
              <a:rPr lang="en-GB" sz="2800" dirty="0"/>
              <a:t>≡</a:t>
            </a:r>
            <a:r>
              <a:rPr lang="en-GB" sz="2800" b="1" dirty="0"/>
              <a:t> (p v q) ʌ ⌐r → p ʌ q ʌ r</a:t>
            </a:r>
            <a:endParaRPr lang="ro-RO" sz="2800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FF6A832-ECDB-44DB-A289-2F024F55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</p:spPr>
        <p:txBody>
          <a:bodyPr>
            <a:normAutofit/>
          </a:bodyPr>
          <a:lstStyle/>
          <a:p>
            <a:r>
              <a:rPr lang="en-GB" sz="2400" dirty="0"/>
              <a:t>Step 1: We write the implication A → B as ⌐A v B</a:t>
            </a:r>
          </a:p>
          <a:p>
            <a:pPr marL="0" indent="0">
              <a:buNone/>
            </a:pPr>
            <a:r>
              <a:rPr lang="en-GB" sz="2400" dirty="0"/>
              <a:t>        U₄ ≡ ⌐( (p v q) ʌ ⌐r) v p ʌ q ʌ r</a:t>
            </a:r>
          </a:p>
          <a:p>
            <a:r>
              <a:rPr lang="en-GB" sz="2400" dirty="0"/>
              <a:t>Step 2: We apply de Morgan’s law on the parenthesis</a:t>
            </a:r>
          </a:p>
          <a:p>
            <a:pPr marL="0" indent="0">
              <a:buNone/>
            </a:pPr>
            <a:r>
              <a:rPr lang="en-GB" sz="2400" dirty="0"/>
              <a:t>        U₄ ≡ ⌐(p v q) v ⌐(⌐r) v (p ʌ q ʌ r)</a:t>
            </a:r>
          </a:p>
          <a:p>
            <a:r>
              <a:rPr lang="en-GB" sz="2400" dirty="0"/>
              <a:t>Step 3: We apply de Morgan’s law on the parenthesis again</a:t>
            </a:r>
          </a:p>
          <a:p>
            <a:pPr marL="0" indent="0">
              <a:buNone/>
            </a:pPr>
            <a:r>
              <a:rPr lang="en-GB" sz="2400" dirty="0"/>
              <a:t>        U₄ ≡ (⌐p ʌ ⌐q) v r v (p ʌ q ʌ r)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400" dirty="0"/>
              <a:t>This is the final form, a DNF with 3 cubes.</a:t>
            </a:r>
          </a:p>
          <a:p>
            <a:r>
              <a:rPr lang="en-GB" sz="2400" dirty="0"/>
              <a:t>The models of U₄ are the interpretations that evaluate one by one the cubes of DNF as true.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55744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0FCA62D-D161-4E63-9D12-910ED1F0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365125"/>
            <a:ext cx="10750118" cy="931015"/>
          </a:xfrm>
        </p:spPr>
        <p:txBody>
          <a:bodyPr>
            <a:normAutofit/>
          </a:bodyPr>
          <a:lstStyle/>
          <a:p>
            <a:r>
              <a:rPr lang="en-US" sz="2800" b="1" dirty="0"/>
              <a:t>DNF(U₄) = </a:t>
            </a:r>
            <a:r>
              <a:rPr lang="en-GB" sz="2800" b="1" dirty="0"/>
              <a:t>(⌐p ʌ ⌐q) v r v (p ʌ q ʌ r)</a:t>
            </a:r>
            <a:endParaRPr lang="ro-RO" sz="2800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F99F094-CB21-4DB8-9019-945A048F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/>
          <a:lstStyle/>
          <a:p>
            <a:r>
              <a:rPr lang="en-US" sz="2000" dirty="0"/>
              <a:t>Cube: </a:t>
            </a:r>
            <a:r>
              <a:rPr lang="en-GB" sz="2000" b="1" dirty="0"/>
              <a:t>⌐p ʌ ⌐q </a:t>
            </a:r>
            <a:r>
              <a:rPr lang="en-GB" sz="2000" dirty="0"/>
              <a:t>provides 2 models:</a:t>
            </a:r>
          </a:p>
          <a:p>
            <a:pPr marL="0" indent="0">
              <a:buNone/>
            </a:pPr>
            <a:r>
              <a:rPr lang="en-GB" sz="2000" dirty="0"/>
              <a:t>     i1:{</a:t>
            </a:r>
            <a:r>
              <a:rPr lang="en-GB" sz="2000" dirty="0" err="1"/>
              <a:t>p,q,r</a:t>
            </a:r>
            <a:r>
              <a:rPr lang="en-GB" sz="2000" dirty="0"/>
              <a:t>} -&gt; {T,F}, i1(p) = F, i1(q) = F, i1(r) = F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GB" sz="2000" dirty="0"/>
              <a:t>i2:{</a:t>
            </a:r>
            <a:r>
              <a:rPr lang="en-GB" sz="2000" dirty="0" err="1"/>
              <a:t>p,q,r</a:t>
            </a:r>
            <a:r>
              <a:rPr lang="en-GB" sz="2000" dirty="0"/>
              <a:t>} -&gt; {T,F}, i2(p) = F, i2(q) = F, i2(r) = T</a:t>
            </a:r>
          </a:p>
          <a:p>
            <a:r>
              <a:rPr lang="en-GB" sz="2000" dirty="0"/>
              <a:t>Cube: </a:t>
            </a:r>
            <a:r>
              <a:rPr lang="en-GB" sz="2000" b="1" dirty="0"/>
              <a:t>r</a:t>
            </a:r>
            <a:r>
              <a:rPr lang="en-GB" sz="2000" dirty="0"/>
              <a:t> provides 4 models:</a:t>
            </a:r>
          </a:p>
          <a:p>
            <a:pPr marL="0" indent="0">
              <a:buNone/>
            </a:pPr>
            <a:r>
              <a:rPr lang="en-GB" sz="2000" dirty="0"/>
              <a:t>     i3:{</a:t>
            </a:r>
            <a:r>
              <a:rPr lang="en-GB" sz="2000" dirty="0" err="1"/>
              <a:t>p,q,r</a:t>
            </a:r>
            <a:r>
              <a:rPr lang="en-GB" sz="2000" dirty="0"/>
              <a:t>} -&gt; {T,F}, i3(p) = T, i3(q) = T, i3(r) = T</a:t>
            </a:r>
          </a:p>
          <a:p>
            <a:pPr marL="0" indent="0">
              <a:buNone/>
            </a:pPr>
            <a:r>
              <a:rPr lang="en-GB" sz="2000" dirty="0"/>
              <a:t>     i4:{</a:t>
            </a:r>
            <a:r>
              <a:rPr lang="en-GB" sz="2000" dirty="0" err="1"/>
              <a:t>p,q,r</a:t>
            </a:r>
            <a:r>
              <a:rPr lang="en-GB" sz="2000" dirty="0"/>
              <a:t>} -&gt; {T,F}, i4(p) = T, i4(q) = F, i4(r) = T</a:t>
            </a:r>
          </a:p>
          <a:p>
            <a:pPr marL="0" indent="0">
              <a:buNone/>
            </a:pPr>
            <a:r>
              <a:rPr lang="en-GB" sz="2000" dirty="0"/>
              <a:t>     i5:{</a:t>
            </a:r>
            <a:r>
              <a:rPr lang="en-GB" sz="2000" dirty="0" err="1"/>
              <a:t>p,q,r</a:t>
            </a:r>
            <a:r>
              <a:rPr lang="en-GB" sz="2000" dirty="0"/>
              <a:t>} -&gt; {T,F}, i5(p) = F, i5(q) = T, i5(r) = T</a:t>
            </a:r>
          </a:p>
          <a:p>
            <a:pPr marL="0" indent="0">
              <a:buNone/>
            </a:pPr>
            <a:r>
              <a:rPr lang="en-GB" sz="2000" dirty="0"/>
              <a:t>     i6:{</a:t>
            </a:r>
            <a:r>
              <a:rPr lang="en-GB" sz="2000" dirty="0" err="1"/>
              <a:t>p,q,r</a:t>
            </a:r>
            <a:r>
              <a:rPr lang="en-GB" sz="2000" dirty="0"/>
              <a:t>} -&gt; {T,F}, i6(p) = F, i6(q) = F, i6(r) = T</a:t>
            </a:r>
          </a:p>
          <a:p>
            <a:r>
              <a:rPr lang="en-GB" sz="2000" dirty="0"/>
              <a:t>Cube: </a:t>
            </a:r>
            <a:r>
              <a:rPr lang="en-GB" sz="2000" b="1" dirty="0"/>
              <a:t>p ʌ q ʌ r </a:t>
            </a:r>
            <a:r>
              <a:rPr lang="en-GB" sz="2000" dirty="0"/>
              <a:t>provides 1 model:</a:t>
            </a:r>
          </a:p>
          <a:p>
            <a:pPr marL="0" indent="0">
              <a:buNone/>
            </a:pPr>
            <a:r>
              <a:rPr lang="en-GB" sz="2000" dirty="0"/>
              <a:t>     i7:{</a:t>
            </a:r>
            <a:r>
              <a:rPr lang="en-GB" sz="2000" dirty="0" err="1"/>
              <a:t>p,q,r</a:t>
            </a:r>
            <a:r>
              <a:rPr lang="en-GB" sz="2000" dirty="0"/>
              <a:t>} -&gt; {T,F}, i7(p) = T, i7(q) = T, i7(r) = 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notice that i2 = i6 and i3 = i7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2502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C3BBAB6-5436-462F-B67E-12AB0C75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18220D2-257E-4012-BDB0-0434909B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models of U₄ are interpretations: i1, i2, i3, i4, i5</a:t>
            </a:r>
          </a:p>
          <a:p>
            <a:pPr marL="0" indent="0">
              <a:buNone/>
            </a:pPr>
            <a:r>
              <a:rPr lang="en-US" sz="2400" dirty="0"/>
              <a:t>         i1(U₄) = i2(U₄) = i3(U₄) = i4(U₄) = i5(U₄) = T</a:t>
            </a:r>
          </a:p>
          <a:p>
            <a:r>
              <a:rPr lang="en-US" sz="2400" dirty="0"/>
              <a:t>Models:</a:t>
            </a:r>
          </a:p>
          <a:p>
            <a:pPr marL="0" indent="0">
              <a:buNone/>
            </a:pPr>
            <a:r>
              <a:rPr lang="en-US" sz="2400" dirty="0"/>
              <a:t>   i1, i2, i3, i4, i5:{</a:t>
            </a:r>
            <a:r>
              <a:rPr lang="en-US" sz="2400" dirty="0" err="1"/>
              <a:t>p,q,r</a:t>
            </a:r>
            <a:r>
              <a:rPr lang="en-US" sz="2400" dirty="0"/>
              <a:t>} -&gt; {T,F}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GB" sz="2400" dirty="0"/>
              <a:t>   i1:{</a:t>
            </a:r>
            <a:r>
              <a:rPr lang="en-GB" sz="2400" dirty="0" err="1"/>
              <a:t>p,q,r</a:t>
            </a:r>
            <a:r>
              <a:rPr lang="en-GB" sz="2400" dirty="0"/>
              <a:t>} -&gt; {T,F}, i1(p) = F, i1(q) = F, i1(r) = F, </a:t>
            </a:r>
            <a:r>
              <a:rPr lang="en-GB" sz="2400" dirty="0">
                <a:solidFill>
                  <a:srgbClr val="00B050"/>
                </a:solidFill>
              </a:rPr>
              <a:t>i1(</a:t>
            </a:r>
            <a:r>
              <a:rPr lang="en-US" sz="2400" dirty="0">
                <a:solidFill>
                  <a:srgbClr val="00B050"/>
                </a:solidFill>
              </a:rPr>
              <a:t>U₄</a:t>
            </a:r>
            <a:r>
              <a:rPr lang="en-GB" sz="2400" dirty="0">
                <a:solidFill>
                  <a:srgbClr val="00B050"/>
                </a:solidFill>
              </a:rPr>
              <a:t>) = T</a:t>
            </a:r>
            <a:endParaRPr lang="en-US" sz="2400" dirty="0"/>
          </a:p>
          <a:p>
            <a:pPr marL="0" indent="0">
              <a:buNone/>
            </a:pPr>
            <a:r>
              <a:rPr lang="en-GB" sz="2400" dirty="0"/>
              <a:t>      i2:{</a:t>
            </a:r>
            <a:r>
              <a:rPr lang="en-GB" sz="2400" dirty="0" err="1"/>
              <a:t>p,q,r</a:t>
            </a:r>
            <a:r>
              <a:rPr lang="en-GB" sz="2400" dirty="0"/>
              <a:t>} -&gt; {T,F}, i2(p) = F, i2(q) = F, i2(r) = T, </a:t>
            </a:r>
            <a:r>
              <a:rPr lang="en-GB" sz="2400" dirty="0">
                <a:solidFill>
                  <a:srgbClr val="00B050"/>
                </a:solidFill>
              </a:rPr>
              <a:t>i2(</a:t>
            </a:r>
            <a:r>
              <a:rPr lang="en-US" sz="2400" dirty="0">
                <a:solidFill>
                  <a:srgbClr val="00B050"/>
                </a:solidFill>
              </a:rPr>
              <a:t>U₄</a:t>
            </a:r>
            <a:r>
              <a:rPr lang="en-GB" sz="2400" dirty="0">
                <a:solidFill>
                  <a:srgbClr val="00B050"/>
                </a:solidFill>
              </a:rPr>
              <a:t>) = T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GB" sz="2400" dirty="0"/>
              <a:t>i3:{</a:t>
            </a:r>
            <a:r>
              <a:rPr lang="en-GB" sz="2400" dirty="0" err="1"/>
              <a:t>p,q,r</a:t>
            </a:r>
            <a:r>
              <a:rPr lang="en-GB" sz="2400" dirty="0"/>
              <a:t>} -&gt; {T,F}, i3(p) = T, i3(q) = T, i3(r) = T, </a:t>
            </a:r>
            <a:r>
              <a:rPr lang="en-GB" sz="2400" dirty="0">
                <a:solidFill>
                  <a:srgbClr val="00B050"/>
                </a:solidFill>
              </a:rPr>
              <a:t>i3(</a:t>
            </a:r>
            <a:r>
              <a:rPr lang="en-US" sz="2400" dirty="0">
                <a:solidFill>
                  <a:srgbClr val="00B050"/>
                </a:solidFill>
              </a:rPr>
              <a:t>U₄</a:t>
            </a:r>
            <a:r>
              <a:rPr lang="en-GB" sz="2400" dirty="0">
                <a:solidFill>
                  <a:srgbClr val="00B050"/>
                </a:solidFill>
              </a:rPr>
              <a:t>) = T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  i4:{</a:t>
            </a:r>
            <a:r>
              <a:rPr lang="en-GB" sz="2400" dirty="0" err="1"/>
              <a:t>p,q,r</a:t>
            </a:r>
            <a:r>
              <a:rPr lang="en-GB" sz="2400" dirty="0"/>
              <a:t>} -&gt; {T,F}, i4(p) = T, i4(q) = F, i4(r) = T, </a:t>
            </a:r>
            <a:r>
              <a:rPr lang="en-GB" sz="2400" dirty="0">
                <a:solidFill>
                  <a:srgbClr val="00B050"/>
                </a:solidFill>
              </a:rPr>
              <a:t>i4(</a:t>
            </a:r>
            <a:r>
              <a:rPr lang="en-US" sz="2400" dirty="0">
                <a:solidFill>
                  <a:srgbClr val="00B050"/>
                </a:solidFill>
              </a:rPr>
              <a:t>U₄</a:t>
            </a:r>
            <a:r>
              <a:rPr lang="en-GB" sz="2400" dirty="0">
                <a:solidFill>
                  <a:srgbClr val="00B050"/>
                </a:solidFill>
              </a:rPr>
              <a:t>) = T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  i5:{</a:t>
            </a:r>
            <a:r>
              <a:rPr lang="en-GB" sz="2400" dirty="0" err="1"/>
              <a:t>p,q,r</a:t>
            </a:r>
            <a:r>
              <a:rPr lang="en-GB" sz="2400" dirty="0"/>
              <a:t>} -&gt; {T,F}, i5(p) = F, i5(q) = T, i5(r) = T, </a:t>
            </a:r>
            <a:r>
              <a:rPr lang="en-GB" sz="2400" dirty="0">
                <a:solidFill>
                  <a:srgbClr val="00B050"/>
                </a:solidFill>
              </a:rPr>
              <a:t>i5(</a:t>
            </a:r>
            <a:r>
              <a:rPr lang="en-US" sz="2400" dirty="0">
                <a:solidFill>
                  <a:srgbClr val="00B050"/>
                </a:solidFill>
              </a:rPr>
              <a:t>U₄</a:t>
            </a:r>
            <a:r>
              <a:rPr lang="en-GB" sz="2400" dirty="0">
                <a:solidFill>
                  <a:srgbClr val="00B050"/>
                </a:solidFill>
              </a:rPr>
              <a:t>) = 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25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8" ma:contentTypeDescription="Create a new document." ma:contentTypeScope="" ma:versionID="a059f0c43395271a91ca51fd9188be83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be1341f2abab4fb3bf48aebb2f9d0843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a07fd-8133-444d-9e08-49d6dbf795f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5DEC9F2-A292-4DE2-90E3-5636B6BC996C}"/>
</file>

<file path=customXml/itemProps2.xml><?xml version="1.0" encoding="utf-8"?>
<ds:datastoreItem xmlns:ds="http://schemas.openxmlformats.org/officeDocument/2006/customXml" ds:itemID="{A08E0092-F24D-457C-85EC-B40F4C7E98D1}"/>
</file>

<file path=customXml/itemProps3.xml><?xml version="1.0" encoding="utf-8"?>
<ds:datastoreItem xmlns:ds="http://schemas.openxmlformats.org/officeDocument/2006/customXml" ds:itemID="{9824659C-B20D-458F-B7AD-94019DEFED14}"/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835</Words>
  <Application>Microsoft Office PowerPoint</Application>
  <PresentationFormat>Ecran lat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Temă Office</vt:lpstr>
      <vt:lpstr>Problem Statement</vt:lpstr>
      <vt:lpstr> Theory</vt:lpstr>
      <vt:lpstr>Normalization Algorithm</vt:lpstr>
      <vt:lpstr>U₄ ≡ (p v q) ʌ ⌐r → p ʌ q ʌ r</vt:lpstr>
      <vt:lpstr>DNF(U₄) = (⌐p ʌ ⌐q) v r v (p ʌ q ʌ r)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Denisa Laszlo</dc:creator>
  <cp:lastModifiedBy>Denisa Laszlo</cp:lastModifiedBy>
  <cp:revision>7</cp:revision>
  <dcterms:created xsi:type="dcterms:W3CDTF">2021-10-18T19:29:50Z</dcterms:created>
  <dcterms:modified xsi:type="dcterms:W3CDTF">2021-11-04T10:15:44Z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  <property fmtid="{D5CDD505-2E9C-101B-9397-08002B2CF9AE}" pid="3" name="MediaServiceImageTags">
    <vt:lpwstr/>
  </property>
</Properties>
</file>