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21.jpg" ContentType="image/jpeg"/>
  <Override PartName="/ppt/media/image23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73" r:id="rId11"/>
    <p:sldId id="272" r:id="rId12"/>
    <p:sldId id="264" r:id="rId13"/>
    <p:sldId id="269" r:id="rId14"/>
    <p:sldId id="270" r:id="rId15"/>
    <p:sldId id="271" r:id="rId16"/>
    <p:sldId id="265" r:id="rId17"/>
    <p:sldId id="266" r:id="rId18"/>
    <p:sldId id="274" r:id="rId19"/>
    <p:sldId id="267" r:id="rId2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57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</a:t>
            </a:r>
            <a:r>
              <a:rPr lang="en-US" sz="1800" dirty="0" err="1"/>
              <a:t>o,</a:t>
            </a:r>
            <a:r>
              <a:rPr lang="en-US" sz="1800" baseline="0" dirty="0" err="1"/>
              <a:t>min</a:t>
            </a:r>
            <a:r>
              <a:rPr lang="en-US" sz="1800" baseline="0" dirty="0"/>
              <a:t>(Vi)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2.2000000000000002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</c:v>
                </c:pt>
                <c:pt idx="21">
                  <c:v>4.2</c:v>
                </c:pt>
                <c:pt idx="22">
                  <c:v>4.4000000000000004</c:v>
                </c:pt>
                <c:pt idx="23">
                  <c:v>4.5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8.9999999999999993E-3</c:v>
                </c:pt>
                <c:pt idx="4">
                  <c:v>0.155</c:v>
                </c:pt>
                <c:pt idx="5">
                  <c:v>0.33</c:v>
                </c:pt>
                <c:pt idx="6">
                  <c:v>0.51500000000000001</c:v>
                </c:pt>
                <c:pt idx="7">
                  <c:v>0.69799999999999995</c:v>
                </c:pt>
                <c:pt idx="8">
                  <c:v>0.89</c:v>
                </c:pt>
                <c:pt idx="9">
                  <c:v>1.081</c:v>
                </c:pt>
                <c:pt idx="10">
                  <c:v>1.266</c:v>
                </c:pt>
                <c:pt idx="11">
                  <c:v>1.413</c:v>
                </c:pt>
                <c:pt idx="12">
                  <c:v>1.5089999999999999</c:v>
                </c:pt>
                <c:pt idx="13">
                  <c:v>1.5960000000000001</c:v>
                </c:pt>
                <c:pt idx="14">
                  <c:v>1.66</c:v>
                </c:pt>
                <c:pt idx="15">
                  <c:v>1.726</c:v>
                </c:pt>
                <c:pt idx="16">
                  <c:v>1.7809999999999999</c:v>
                </c:pt>
                <c:pt idx="17">
                  <c:v>1.827</c:v>
                </c:pt>
                <c:pt idx="18">
                  <c:v>1.8680000000000001</c:v>
                </c:pt>
                <c:pt idx="19">
                  <c:v>1.9059999999999999</c:v>
                </c:pt>
                <c:pt idx="20">
                  <c:v>1.9379999999999999</c:v>
                </c:pt>
                <c:pt idx="21">
                  <c:v>1.968</c:v>
                </c:pt>
                <c:pt idx="22">
                  <c:v>1.9930000000000001</c:v>
                </c:pt>
                <c:pt idx="23">
                  <c:v>2.0049999999999999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CE2-47D3-AC6C-CEBDD0C85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550511"/>
        <c:axId val="192550991"/>
      </c:scatterChart>
      <c:valAx>
        <c:axId val="192550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50991"/>
        <c:crosses val="autoZero"/>
        <c:crossBetween val="midCat"/>
      </c:valAx>
      <c:valAx>
        <c:axId val="19255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Vo,min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505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</a:t>
            </a:r>
            <a:r>
              <a:rPr lang="en-US" sz="1800" dirty="0" err="1"/>
              <a:t>o,</a:t>
            </a:r>
            <a:r>
              <a:rPr lang="en-US" sz="1800" baseline="0" dirty="0" err="1"/>
              <a:t>max</a:t>
            </a:r>
            <a:r>
              <a:rPr lang="en-US" sz="1800" baseline="0" dirty="0"/>
              <a:t>(Vi)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2.2000000000000002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</c:v>
                </c:pt>
                <c:pt idx="21">
                  <c:v>4.2</c:v>
                </c:pt>
                <c:pt idx="22">
                  <c:v>4.4000000000000004</c:v>
                </c:pt>
                <c:pt idx="23">
                  <c:v>4.5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1.7999999999999999E-2</c:v>
                </c:pt>
                <c:pt idx="4">
                  <c:v>0.156</c:v>
                </c:pt>
                <c:pt idx="5">
                  <c:v>0.33</c:v>
                </c:pt>
                <c:pt idx="6">
                  <c:v>0.51200000000000001</c:v>
                </c:pt>
                <c:pt idx="7">
                  <c:v>0.69499999999999995</c:v>
                </c:pt>
                <c:pt idx="8">
                  <c:v>0.88800000000000001</c:v>
                </c:pt>
                <c:pt idx="9">
                  <c:v>1.0760000000000001</c:v>
                </c:pt>
                <c:pt idx="10">
                  <c:v>1.262</c:v>
                </c:pt>
                <c:pt idx="11">
                  <c:v>1.45</c:v>
                </c:pt>
                <c:pt idx="12">
                  <c:v>1.63</c:v>
                </c:pt>
                <c:pt idx="13">
                  <c:v>1.8140000000000001</c:v>
                </c:pt>
                <c:pt idx="14">
                  <c:v>2.0190000000000001</c:v>
                </c:pt>
                <c:pt idx="15">
                  <c:v>2.2000000000000002</c:v>
                </c:pt>
                <c:pt idx="16">
                  <c:v>2.3929999999999998</c:v>
                </c:pt>
                <c:pt idx="17">
                  <c:v>2.5760000000000001</c:v>
                </c:pt>
                <c:pt idx="18">
                  <c:v>2.7229999999999999</c:v>
                </c:pt>
                <c:pt idx="19">
                  <c:v>2.7949999999999999</c:v>
                </c:pt>
                <c:pt idx="20">
                  <c:v>2.851</c:v>
                </c:pt>
                <c:pt idx="21">
                  <c:v>2.9</c:v>
                </c:pt>
                <c:pt idx="22">
                  <c:v>2.9430000000000001</c:v>
                </c:pt>
                <c:pt idx="23">
                  <c:v>2.964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CE2-47D3-AC6C-CEBDD0C85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550511"/>
        <c:axId val="192550991"/>
      </c:scatterChart>
      <c:valAx>
        <c:axId val="192550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50991"/>
        <c:crosses val="autoZero"/>
        <c:crossBetween val="midCat"/>
      </c:valAx>
      <c:valAx>
        <c:axId val="19255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Vo,max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505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</a:t>
            </a:r>
            <a:r>
              <a:rPr lang="en-US" sz="1800" dirty="0"/>
              <a:t>REF</a:t>
            </a:r>
            <a:r>
              <a:rPr lang="en-US" sz="1800" baseline="0" dirty="0"/>
              <a:t>(Vi)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2.2000000000000002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</c:v>
                </c:pt>
                <c:pt idx="21">
                  <c:v>4.2</c:v>
                </c:pt>
                <c:pt idx="22">
                  <c:v>4.4000000000000004</c:v>
                </c:pt>
                <c:pt idx="23">
                  <c:v>4.5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0.187</c:v>
                </c:pt>
                <c:pt idx="2">
                  <c:v>0.39100000000000001</c:v>
                </c:pt>
                <c:pt idx="3">
                  <c:v>0.58099999999999996</c:v>
                </c:pt>
                <c:pt idx="4">
                  <c:v>0.77</c:v>
                </c:pt>
                <c:pt idx="5">
                  <c:v>0.96</c:v>
                </c:pt>
                <c:pt idx="6">
                  <c:v>1.1479999999999999</c:v>
                </c:pt>
                <c:pt idx="7">
                  <c:v>1.333</c:v>
                </c:pt>
                <c:pt idx="8">
                  <c:v>1.5229999999999999</c:v>
                </c:pt>
                <c:pt idx="9">
                  <c:v>1.7030000000000001</c:v>
                </c:pt>
                <c:pt idx="10">
                  <c:v>1.873</c:v>
                </c:pt>
                <c:pt idx="11">
                  <c:v>2.0230000000000001</c:v>
                </c:pt>
                <c:pt idx="12">
                  <c:v>2.17</c:v>
                </c:pt>
                <c:pt idx="13">
                  <c:v>2.2930000000000001</c:v>
                </c:pt>
                <c:pt idx="14">
                  <c:v>2.41</c:v>
                </c:pt>
                <c:pt idx="15">
                  <c:v>2.5049999999999999</c:v>
                </c:pt>
                <c:pt idx="16">
                  <c:v>2.5920000000000001</c:v>
                </c:pt>
                <c:pt idx="17">
                  <c:v>2.6659999999999999</c:v>
                </c:pt>
                <c:pt idx="18">
                  <c:v>2.7330000000000001</c:v>
                </c:pt>
                <c:pt idx="19">
                  <c:v>2.7959999999999998</c:v>
                </c:pt>
                <c:pt idx="20">
                  <c:v>2.85</c:v>
                </c:pt>
                <c:pt idx="21">
                  <c:v>2.8969999999999998</c:v>
                </c:pt>
                <c:pt idx="22">
                  <c:v>2.9380000000000002</c:v>
                </c:pt>
                <c:pt idx="23">
                  <c:v>2.9590000000000001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CE2-47D3-AC6C-CEBDD0C85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550511"/>
        <c:axId val="192550991"/>
      </c:scatterChart>
      <c:valAx>
        <c:axId val="192550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50991"/>
        <c:crosses val="autoZero"/>
        <c:crossBetween val="midCat"/>
      </c:valAx>
      <c:valAx>
        <c:axId val="19255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VREF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505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150" y="6191250"/>
            <a:ext cx="1552575" cy="533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20100" y="6124573"/>
            <a:ext cx="666750" cy="65722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2425" y="266700"/>
            <a:ext cx="666750" cy="67627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96175" y="361950"/>
            <a:ext cx="1248206" cy="4814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857" y="938911"/>
            <a:ext cx="7947025" cy="54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0350" y="2355850"/>
            <a:ext cx="8470900" cy="297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060" y="1644967"/>
            <a:ext cx="6669405" cy="7639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630170" marR="5080" indent="-2618105">
              <a:lnSpc>
                <a:spcPct val="101699"/>
              </a:lnSpc>
              <a:spcBef>
                <a:spcPts val="50"/>
              </a:spcBef>
            </a:pPr>
            <a:r>
              <a:rPr dirty="0"/>
              <a:t>Circuite</a:t>
            </a:r>
            <a:r>
              <a:rPr spc="-60" dirty="0"/>
              <a:t> </a:t>
            </a:r>
            <a:r>
              <a:rPr dirty="0"/>
              <a:t>Electronice</a:t>
            </a:r>
            <a:r>
              <a:rPr spc="-114" dirty="0"/>
              <a:t> </a:t>
            </a:r>
            <a:r>
              <a:rPr dirty="0"/>
              <a:t>Fundamentale</a:t>
            </a:r>
            <a:r>
              <a:rPr spc="-55" dirty="0"/>
              <a:t> </a:t>
            </a:r>
            <a:r>
              <a:rPr dirty="0"/>
              <a:t>2</a:t>
            </a:r>
            <a:r>
              <a:rPr spc="1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10" dirty="0"/>
              <a:t>Proiect (CEF2-</a:t>
            </a:r>
            <a:r>
              <a:rPr spc="-25" dirty="0"/>
              <a:t>Pr)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5564" y="5853429"/>
            <a:ext cx="3497835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spc="-10" dirty="0">
                <a:latin typeface="Arial"/>
                <a:cs typeface="Arial"/>
              </a:rPr>
              <a:t>Student:</a:t>
            </a:r>
            <a:r>
              <a:rPr lang="ro-RO" sz="2000" b="1" spc="-10" dirty="0">
                <a:latin typeface="Arial"/>
                <a:cs typeface="Arial"/>
              </a:rPr>
              <a:t> Angelescu Denisa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Grupa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4</a:t>
            </a:r>
            <a:r>
              <a:rPr lang="ro-RO" sz="2000" b="1" spc="-25" dirty="0">
                <a:latin typeface="Arial"/>
                <a:cs typeface="Arial"/>
              </a:rPr>
              <a:t>32E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0399" y="3657600"/>
            <a:ext cx="59503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100" algn="l"/>
              </a:tabLst>
            </a:pPr>
            <a:r>
              <a:rPr sz="2400" b="1" spc="-10" dirty="0" err="1">
                <a:latin typeface="Arial"/>
                <a:cs typeface="Arial"/>
              </a:rPr>
              <a:t>Tem</a:t>
            </a:r>
            <a:r>
              <a:rPr lang="ro-RO" sz="2400" b="1" spc="-10" dirty="0">
                <a:latin typeface="Arial"/>
                <a:cs typeface="Arial"/>
              </a:rPr>
              <a:t>a: Stabilizator de tensiune cu ERS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67BC6-C2DE-9596-9B0C-F89655581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02D6D7C-0528-606C-0B4A-A52678ADE3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Rezultate</a:t>
            </a:r>
            <a:r>
              <a:rPr spc="-95" dirty="0"/>
              <a:t> </a:t>
            </a:r>
            <a:r>
              <a:rPr spc="-10" dirty="0"/>
              <a:t>experimentale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D98B0-08D7-C0BD-FF83-52CD39C8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52" y="1489346"/>
            <a:ext cx="489603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E8D7B-D19D-ABA1-03FE-289B5F1E5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87ACF2-75B9-5034-0F21-A35AE72AC8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Rezultate</a:t>
            </a:r>
            <a:r>
              <a:rPr spc="-95" dirty="0"/>
              <a:t> </a:t>
            </a:r>
            <a:r>
              <a:rPr spc="-10" dirty="0"/>
              <a:t>experimentale</a:t>
            </a:r>
          </a:p>
        </p:txBody>
      </p:sp>
      <p:pic>
        <p:nvPicPr>
          <p:cNvPr id="6" name="Picture 5" descr="A machine with red numbers and buttons&#10;&#10;AI-generated content may be incorrect.">
            <a:extLst>
              <a:ext uri="{FF2B5EF4-FFF2-40B4-BE49-F238E27FC236}">
                <a16:creationId xmlns:a16="http://schemas.microsoft.com/office/drawing/2014/main" id="{401FFDC2-0DC7-9C21-0D39-56E64ACE64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0" r="24138" b="2222"/>
          <a:stretch>
            <a:fillRect/>
          </a:stretch>
        </p:blipFill>
        <p:spPr>
          <a:xfrm>
            <a:off x="2676163" y="1696085"/>
            <a:ext cx="1676400" cy="327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256674-6530-53A6-3E94-1AF0EB94D868}"/>
              </a:ext>
            </a:extLst>
          </p:cNvPr>
          <p:cNvSpPr txBox="1"/>
          <p:nvPr/>
        </p:nvSpPr>
        <p:spPr>
          <a:xfrm>
            <a:off x="2581217" y="4988074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Vi=4V SET P1 = 1</a:t>
            </a:r>
          </a:p>
        </p:txBody>
      </p:sp>
      <p:pic>
        <p:nvPicPr>
          <p:cNvPr id="9" name="Picture 8" descr="A machine with buttons and buttons on a table&#10;&#10;AI-generated content may be incorrect.">
            <a:extLst>
              <a:ext uri="{FF2B5EF4-FFF2-40B4-BE49-F238E27FC236}">
                <a16:creationId xmlns:a16="http://schemas.microsoft.com/office/drawing/2014/main" id="{346FB327-6CA5-4F87-444D-D9A0B1180B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" r="23810"/>
          <a:stretch>
            <a:fillRect/>
          </a:stretch>
        </p:blipFill>
        <p:spPr>
          <a:xfrm>
            <a:off x="523817" y="1696085"/>
            <a:ext cx="1600200" cy="327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13B318-B158-D38C-4093-6C04B88BA3FD}"/>
              </a:ext>
            </a:extLst>
          </p:cNvPr>
          <p:cNvSpPr txBox="1"/>
          <p:nvPr/>
        </p:nvSpPr>
        <p:spPr>
          <a:xfrm>
            <a:off x="390163" y="4972685"/>
            <a:ext cx="20386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Vi=4V SET P1 = 0</a:t>
            </a:r>
          </a:p>
        </p:txBody>
      </p:sp>
      <p:pic>
        <p:nvPicPr>
          <p:cNvPr id="13" name="Picture 12" descr="A machine with buttons and numbers on it&#10;&#10;AI-generated content may be incorrect.">
            <a:extLst>
              <a:ext uri="{FF2B5EF4-FFF2-40B4-BE49-F238E27FC236}">
                <a16:creationId xmlns:a16="http://schemas.microsoft.com/office/drawing/2014/main" id="{6F3289F6-EEA2-CB8A-BBBE-9874254B9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3" t="10000" r="18395" b="4444"/>
          <a:stretch>
            <a:fillRect/>
          </a:stretch>
        </p:blipFill>
        <p:spPr>
          <a:xfrm>
            <a:off x="4749354" y="1696085"/>
            <a:ext cx="1641863" cy="32723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B031EA-F455-CB96-4CC1-127027E5A2B1}"/>
              </a:ext>
            </a:extLst>
          </p:cNvPr>
          <p:cNvSpPr txBox="1"/>
          <p:nvPr/>
        </p:nvSpPr>
        <p:spPr>
          <a:xfrm>
            <a:off x="4638617" y="496838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Vi=4V SET P1 = 0</a:t>
            </a:r>
          </a:p>
        </p:txBody>
      </p:sp>
      <p:pic>
        <p:nvPicPr>
          <p:cNvPr id="17" name="Picture 16" descr="A machine with red lights and buttons&#10;&#10;AI-generated content may be incorrect.">
            <a:extLst>
              <a:ext uri="{FF2B5EF4-FFF2-40B4-BE49-F238E27FC236}">
                <a16:creationId xmlns:a16="http://schemas.microsoft.com/office/drawing/2014/main" id="{F7A1A57A-61A9-46E4-33D1-3FA40E176C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3" t="11111" r="8518"/>
          <a:stretch>
            <a:fillRect/>
          </a:stretch>
        </p:blipFill>
        <p:spPr>
          <a:xfrm>
            <a:off x="6924617" y="1696085"/>
            <a:ext cx="1641864" cy="32723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DBD956-CDF3-0FAE-30A4-A4BE3A0D8D4B}"/>
              </a:ext>
            </a:extLst>
          </p:cNvPr>
          <p:cNvSpPr txBox="1"/>
          <p:nvPr/>
        </p:nvSpPr>
        <p:spPr>
          <a:xfrm>
            <a:off x="6848943" y="4988074"/>
            <a:ext cx="47233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Vi=4V SET P1 = 0</a:t>
            </a:r>
          </a:p>
        </p:txBody>
      </p:sp>
    </p:spTree>
    <p:extLst>
      <p:ext uri="{BB962C8B-B14F-4D97-AF65-F5344CB8AC3E}">
        <p14:creationId xmlns:p14="http://schemas.microsoft.com/office/powerpoint/2010/main" val="425404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Rezultate</a:t>
            </a:r>
            <a:r>
              <a:rPr spc="-95" dirty="0"/>
              <a:t> </a:t>
            </a:r>
            <a:r>
              <a:rPr spc="-10" dirty="0"/>
              <a:t>experimentale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57" y="1671637"/>
            <a:ext cx="18313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1440" algn="l"/>
              </a:tabLst>
            </a:pPr>
            <a:r>
              <a:rPr sz="1800" spc="-25" dirty="0">
                <a:latin typeface="Arial MT"/>
                <a:cs typeface="Arial MT"/>
              </a:rPr>
              <a:t>Tabel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comparativ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65264"/>
              </p:ext>
            </p:extLst>
          </p:nvPr>
        </p:nvGraphicFramePr>
        <p:xfrm>
          <a:off x="298450" y="2355850"/>
          <a:ext cx="8382000" cy="3326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Cerințe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impuse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Rezultate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simulări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Rezultate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măsurători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o-R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OUT: 2 ÷ 2.5V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1.75</a:t>
                      </a:r>
                      <a:r>
                        <a:rPr lang="ro-R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÷ 2.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  <a:r>
                        <a:rPr lang="ro-R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06400" algn="l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   1.938 </a:t>
                      </a:r>
                      <a:r>
                        <a:rPr lang="ro-R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÷</a:t>
                      </a:r>
                      <a:r>
                        <a:rPr lang="en-US" sz="1800" dirty="0">
                          <a:latin typeface="Arial"/>
                          <a:cs typeface="Arial"/>
                        </a:rPr>
                        <a:t> 2.964V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o-R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Deriva termică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ro-R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2mV/</a:t>
                      </a:r>
                      <a:r>
                        <a:rPr lang="ro-R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˚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  <a:r>
                        <a:rPr lang="ro-R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mV/˚C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6600">
                        <a:lnSpc>
                          <a:spcPts val="1805"/>
                        </a:lnSpc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</a:t>
                      </a:r>
                      <a:r>
                        <a:rPr lang="ro-R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ție limitarea temperaturii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100</a:t>
                      </a:r>
                      <a:r>
                        <a:rPr lang="ro-RO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˚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105˚C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Curent maxim: 0.4A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r>
                        <a:rPr lang="ro-R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Amplificare buclă deschisă:</a:t>
                      </a:r>
                      <a:br>
                        <a:rPr lang="ro-R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o-R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1163</a:t>
                      </a:r>
                      <a:endParaRPr lang="ro-RO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F64461-37C0-F3C8-7EA9-0128376CD8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79395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824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FCD5A-E342-4527-F2E6-A24260B52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A4AEEA-7B18-AE10-999B-120FC4DFD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69871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136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E4753-F4DE-CFE6-B2AA-E27CE1E61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EF85AC-2496-FB97-0079-1F929DA2E9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9769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59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Concluzii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384" y="1981200"/>
            <a:ext cx="8141970" cy="2795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mare de 2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7V,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tensiunea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față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intervalul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specificat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cauza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toleranțelor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dispozitivelor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există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variații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între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valorile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obținute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simulator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obținute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îmbunătățire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dispozitive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toleranțe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influențeze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atât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valorile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125"/>
              </a:spcBef>
            </a:pP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57" y="938911"/>
            <a:ext cx="7947025" cy="905953"/>
          </a:xfrm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 err="1"/>
              <a:t>Cunoștințe</a:t>
            </a:r>
            <a:r>
              <a:rPr lang="en-US" dirty="0"/>
              <a:t> </a:t>
            </a:r>
            <a:r>
              <a:rPr lang="en-US" dirty="0" err="1"/>
              <a:t>dobândite</a:t>
            </a:r>
            <a:r>
              <a:rPr lang="en-US" dirty="0"/>
              <a:t>:</a:t>
            </a:r>
            <a:br>
              <a:rPr lang="ro-RO" dirty="0"/>
            </a:b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89878" y="1403448"/>
            <a:ext cx="8470265" cy="3916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Competențe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simulare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Orcad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realizarea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schemei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electrice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condițiilor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inițiale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interpretarea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corectă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rezultatelor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Proiectarea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PCB-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amplasarea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componentelor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conform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regulilor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distanțe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izolație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dimensiuni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etc.),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definirea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straturilor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layere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fișierelor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Gerber.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Documentare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tehnică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căutarea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interpretarea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fișelor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tehnice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(datasheet-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tranzistoare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diode Zener,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rezistențe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condensatoare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5725" algn="l">
              <a:spcBef>
                <a:spcPts val="100"/>
              </a:spcBef>
            </a:pPr>
            <a:endParaRPr lang="en-US" sz="1800" dirty="0">
              <a:latin typeface="Arial MT"/>
              <a:cs typeface="Arial MT"/>
            </a:endParaRPr>
          </a:p>
          <a:p>
            <a:pPr marL="85725" algn="ctr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B208D-9D05-89AF-2EE1-B4B3B0DA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550" y="1600200"/>
            <a:ext cx="8470900" cy="3939540"/>
          </a:xfrm>
        </p:spPr>
        <p:txBody>
          <a:bodyPr/>
          <a:lstStyle/>
          <a:p>
            <a:pPr algn="just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Părți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bune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aplicativ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consolidat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cunoștințele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teoretice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-un mod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practic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Simularea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corelate,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permițând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validarea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teoretic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Părți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slabe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util ca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materia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CIA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Circuite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Integrate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Analogice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predată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înainte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cunoștințele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necesare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realizării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circuite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complexe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 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oferite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complete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testate ca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referință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parțial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Organizarea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bună. (nu aș schimba nimic in organizare)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0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Discipline</a:t>
            </a:r>
            <a:r>
              <a:rPr spc="-40" dirty="0"/>
              <a:t> </a:t>
            </a:r>
            <a:r>
              <a:rPr dirty="0"/>
              <a:t>studiate</a:t>
            </a:r>
            <a:r>
              <a:rPr spc="-105" dirty="0"/>
              <a:t> </a:t>
            </a:r>
            <a:r>
              <a:rPr dirty="0"/>
              <a:t>utile</a:t>
            </a:r>
            <a:r>
              <a:rPr spc="-40" dirty="0"/>
              <a:t> </a:t>
            </a:r>
            <a:r>
              <a:rPr dirty="0"/>
              <a:t>în</a:t>
            </a:r>
            <a:r>
              <a:rPr spc="-85" dirty="0"/>
              <a:t> </a:t>
            </a:r>
            <a:r>
              <a:rPr dirty="0"/>
              <a:t>realizarea</a:t>
            </a:r>
            <a:r>
              <a:rPr spc="-40" dirty="0"/>
              <a:t> </a:t>
            </a:r>
            <a:r>
              <a:rPr spc="-10" dirty="0"/>
              <a:t>proiectului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371600"/>
            <a:ext cx="7564120" cy="36990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electrotehnicii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electrotehnicii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Dispozitive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electronice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circuite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pasive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Grafică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asistată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calculator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Tehnici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electronică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Circuite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electronice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fundamentale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Circuite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integrate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analogice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săptămâni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întrucât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deadline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schema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electrică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Date</a:t>
            </a:r>
            <a:r>
              <a:rPr spc="-5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proiectare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441" y="1828800"/>
            <a:ext cx="7729855" cy="4296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940" algn="l"/>
              </a:tabLs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proiecteze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realizeze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stabilizator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tensiune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ERS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având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următoarele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caracteristici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940" algn="l"/>
              </a:tabLst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N = 1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54940" algn="l"/>
              </a:tabLs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Tensiunea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reglabilă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intervalul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- 2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÷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2,5 [V] 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5494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reglaj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54940" algn="l"/>
              </a:tabLs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Sarcina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50[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54940" algn="l"/>
              </a:tabLs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Deriva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termică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2mV/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˚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C; 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54940" algn="l"/>
              </a:tabLs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Protecție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suprasarcină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limitarea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temperaturii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tranzistorului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element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reglaj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100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˚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ș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curentului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maxim la 0,4A; 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54940" algn="l"/>
              </a:tabLs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Tensiune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intervalul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- 4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4,5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[V] </a:t>
            </a:r>
          </a:p>
          <a:p>
            <a:pPr marL="298450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54940" algn="l"/>
              </a:tabLs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Domeniul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temperaturilor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funcționare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÷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70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˚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verificabil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temperatură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54940" algn="l"/>
              </a:tabLs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Amplificarea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tensiune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minimă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buclă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deschisă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amplificatorului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eroare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minim 200; 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54940" algn="l"/>
              </a:tabLs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Semnalizarea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prezenței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tensiunilor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diodă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tip LED.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Schema</a:t>
            </a:r>
            <a:r>
              <a:rPr spc="-55" dirty="0"/>
              <a:t> </a:t>
            </a:r>
            <a:r>
              <a:rPr spc="-20" dirty="0"/>
              <a:t>bloc</a:t>
            </a:r>
          </a:p>
        </p:txBody>
      </p:sp>
      <p:pic>
        <p:nvPicPr>
          <p:cNvPr id="4" name="Image 3" descr="A diagram of a circuit  Description automatically generated">
            <a:extLst>
              <a:ext uri="{FF2B5EF4-FFF2-40B4-BE49-F238E27FC236}">
                <a16:creationId xmlns:a16="http://schemas.microsoft.com/office/drawing/2014/main" id="{3F5D3896-E96F-9C82-E1A6-D6BB1A276DA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857" y="1600200"/>
            <a:ext cx="3045143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39AB36-7C32-DE10-1DF2-EA1FED632316}"/>
              </a:ext>
            </a:extLst>
          </p:cNvPr>
          <p:cNvSpPr txBox="1"/>
          <p:nvPr/>
        </p:nvSpPr>
        <p:spPr>
          <a:xfrm>
            <a:off x="3581400" y="1483677"/>
            <a:ext cx="556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D3, R32: Led de semnalizare, indică prezența tensiunii de intrare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R29, R43: Asigură curentul minim prin REF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REF (Referință de Tensiune)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Creează o tensiune stabilă utilizată ca referința pentru comparație în amplificatorul de eroare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P1, R1, R28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Divizor de tensiune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D94B2-C339-98A8-CC46-2E86E943A4DA}"/>
              </a:ext>
            </a:extLst>
          </p:cNvPr>
          <p:cNvSpPr txBox="1"/>
          <p:nvPr/>
        </p:nvSpPr>
        <p:spPr>
          <a:xfrm>
            <a:off x="152400" y="3407564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Amplificator de eroare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Compară fracțiunea din tensiunea de ieșire cu tensiunea REF și generează un semnal pentru a controla elementul de reglare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dirty="0"/>
              <a:t>ERS</a:t>
            </a:r>
            <a:r>
              <a:rPr lang="en-US" dirty="0"/>
              <a:t> (Element de </a:t>
            </a:r>
            <a:r>
              <a:rPr lang="en-US" dirty="0" err="1"/>
              <a:t>reglare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): </a:t>
            </a:r>
            <a:r>
              <a:rPr lang="en-US" dirty="0" err="1"/>
              <a:t>Reglează</a:t>
            </a:r>
            <a:r>
              <a:rPr lang="en-US" dirty="0"/>
              <a:t> </a:t>
            </a:r>
            <a:r>
              <a:rPr lang="en-US" dirty="0" err="1"/>
              <a:t>tensiunea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semnalul</a:t>
            </a:r>
            <a:r>
              <a:rPr lang="en-US" dirty="0"/>
              <a:t> </a:t>
            </a:r>
            <a:r>
              <a:rPr lang="en-US" dirty="0" err="1"/>
              <a:t>primit</a:t>
            </a:r>
            <a:r>
              <a:rPr lang="en-US" dirty="0"/>
              <a:t> de la </a:t>
            </a:r>
            <a:r>
              <a:rPr lang="en-US" dirty="0" err="1"/>
              <a:t>amplificatorul</a:t>
            </a:r>
            <a:r>
              <a:rPr lang="en-US" dirty="0"/>
              <a:t> de </a:t>
            </a:r>
            <a:r>
              <a:rPr lang="en-US" dirty="0" err="1"/>
              <a:t>eroare</a:t>
            </a:r>
            <a:endParaRPr lang="ro-R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Protecție</a:t>
            </a:r>
            <a:r>
              <a:rPr lang="en-US" dirty="0"/>
              <a:t> </a:t>
            </a:r>
            <a:r>
              <a:rPr lang="en-US" dirty="0" err="1"/>
              <a:t>termică</a:t>
            </a:r>
            <a:r>
              <a:rPr lang="en-US" dirty="0"/>
              <a:t>: </a:t>
            </a:r>
            <a:r>
              <a:rPr lang="en-US" dirty="0" err="1"/>
              <a:t>Protejează</a:t>
            </a:r>
            <a:r>
              <a:rPr lang="en-US" dirty="0"/>
              <a:t> </a:t>
            </a:r>
            <a:r>
              <a:rPr lang="en-US" dirty="0" err="1"/>
              <a:t>circuitul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dezactivarea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depășește</a:t>
            </a:r>
            <a:r>
              <a:rPr lang="en-US" dirty="0"/>
              <a:t> un </a:t>
            </a:r>
            <a:r>
              <a:rPr lang="en-US" dirty="0" err="1"/>
              <a:t>nivel</a:t>
            </a:r>
            <a:r>
              <a:rPr lang="en-US" dirty="0"/>
              <a:t> critic</a:t>
            </a:r>
            <a:endParaRPr lang="ro-R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Protecție</a:t>
            </a:r>
            <a:r>
              <a:rPr lang="en-US" dirty="0"/>
              <a:t> la </a:t>
            </a:r>
            <a:r>
              <a:rPr lang="en-US" dirty="0" err="1"/>
              <a:t>suprasarcină</a:t>
            </a:r>
            <a:r>
              <a:rPr lang="en-US" dirty="0"/>
              <a:t>: </a:t>
            </a:r>
            <a:r>
              <a:rPr lang="en-US" dirty="0" err="1"/>
              <a:t>Previne</a:t>
            </a:r>
            <a:r>
              <a:rPr lang="en-US" dirty="0"/>
              <a:t> </a:t>
            </a:r>
            <a:r>
              <a:rPr lang="en-US" dirty="0" err="1"/>
              <a:t>deteriorarea</a:t>
            </a:r>
            <a:r>
              <a:rPr lang="en-US" dirty="0"/>
              <a:t> </a:t>
            </a:r>
            <a:r>
              <a:rPr lang="en-US" dirty="0" err="1"/>
              <a:t>circuitului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limitarea</a:t>
            </a:r>
            <a:r>
              <a:rPr lang="en-US" dirty="0"/>
              <a:t> </a:t>
            </a:r>
            <a:r>
              <a:rPr lang="en-US" dirty="0" err="1"/>
              <a:t>curentului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depășește</a:t>
            </a:r>
            <a:r>
              <a:rPr lang="en-US" dirty="0"/>
              <a:t> un </a:t>
            </a:r>
            <a:r>
              <a:rPr lang="en-US" dirty="0" err="1"/>
              <a:t>prag</a:t>
            </a:r>
            <a:r>
              <a:rPr lang="en-US" dirty="0"/>
              <a:t> specific</a:t>
            </a:r>
            <a:endParaRPr lang="ro-R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Condensatorul</a:t>
            </a:r>
            <a:r>
              <a:rPr lang="en-US" dirty="0"/>
              <a:t> C1: </a:t>
            </a:r>
            <a:r>
              <a:rPr lang="en-US" dirty="0" err="1"/>
              <a:t>Stabilizează</a:t>
            </a:r>
            <a:r>
              <a:rPr lang="en-US" dirty="0"/>
              <a:t> </a:t>
            </a:r>
            <a:r>
              <a:rPr lang="en-US" dirty="0" err="1"/>
              <a:t>tensiunea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, </a:t>
            </a:r>
            <a:r>
              <a:rPr lang="en-US" dirty="0" err="1"/>
              <a:t>eliminând</a:t>
            </a:r>
            <a:r>
              <a:rPr lang="en-US" dirty="0"/>
              <a:t> </a:t>
            </a:r>
            <a:r>
              <a:rPr lang="en-US" dirty="0" err="1"/>
              <a:t>fluctuațiile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variațiile</a:t>
            </a:r>
            <a:r>
              <a:rPr lang="en-US" dirty="0"/>
              <a:t> </a:t>
            </a:r>
            <a:r>
              <a:rPr lang="en-US" dirty="0" err="1"/>
              <a:t>datorate</a:t>
            </a:r>
            <a:r>
              <a:rPr lang="en-US" dirty="0"/>
              <a:t> </a:t>
            </a:r>
            <a:r>
              <a:rPr lang="en-US" dirty="0" err="1"/>
              <a:t>încărcării</a:t>
            </a:r>
            <a:r>
              <a:rPr lang="en-US" dirty="0"/>
              <a:t> </a:t>
            </a:r>
            <a:r>
              <a:rPr lang="en-US" dirty="0" err="1"/>
              <a:t>sarcinii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Schema</a:t>
            </a:r>
            <a:r>
              <a:rPr spc="-55" dirty="0"/>
              <a:t> </a:t>
            </a:r>
            <a:r>
              <a:rPr spc="-10" dirty="0"/>
              <a:t>electrică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11FC527-763D-A6C8-12EA-20E2E7CC8CA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468993"/>
            <a:ext cx="3886200" cy="2818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81DDE-CF89-9849-637F-24806DEB85FA}"/>
              </a:ext>
            </a:extLst>
          </p:cNvPr>
          <p:cNvSpPr txBox="1"/>
          <p:nvPr/>
        </p:nvSpPr>
        <p:spPr>
          <a:xfrm>
            <a:off x="448627" y="4338518"/>
            <a:ext cx="8489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Reacția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este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realizată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printr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-un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fir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iar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tensiunea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la baza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tranzistorului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control este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legată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tensiunea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Diferența dintre tensiunile din bazele tranzistorilor din intrările diferențiale creează un dezechilibru în curenții lor, care ajusteaza ERS pentru a stabiliza tensiunea de ieșire.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Perechea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Sziklai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eficientă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decât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Darlington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tensiuni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datorită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căderii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tensiune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reduse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(0.6V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față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1.2V)</a:t>
            </a:r>
          </a:p>
          <a:p>
            <a:pPr algn="just"/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Simulări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1D407F-4598-C7E2-FD17-4118FF54AD94}"/>
              </a:ext>
            </a:extLst>
          </p:cNvPr>
          <p:cNvGrpSpPr/>
          <p:nvPr/>
        </p:nvGrpSpPr>
        <p:grpSpPr>
          <a:xfrm>
            <a:off x="1281023" y="1291246"/>
            <a:ext cx="6781800" cy="2442554"/>
            <a:chOff x="228600" y="2036474"/>
            <a:chExt cx="8741410" cy="3307051"/>
          </a:xfrm>
        </p:grpSpPr>
        <p:pic>
          <p:nvPicPr>
            <p:cNvPr id="4" name="Image 28">
              <a:extLst>
                <a:ext uri="{FF2B5EF4-FFF2-40B4-BE49-F238E27FC236}">
                  <a16:creationId xmlns:a16="http://schemas.microsoft.com/office/drawing/2014/main" id="{5F550DCB-7EFD-14B0-F8DD-E8DA260A025E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514600"/>
              <a:ext cx="4245610" cy="2828925"/>
            </a:xfrm>
            <a:prstGeom prst="rect">
              <a:avLst/>
            </a:prstGeom>
          </p:spPr>
        </p:pic>
        <p:pic>
          <p:nvPicPr>
            <p:cNvPr id="5" name="Image 33">
              <a:extLst>
                <a:ext uri="{FF2B5EF4-FFF2-40B4-BE49-F238E27FC236}">
                  <a16:creationId xmlns:a16="http://schemas.microsoft.com/office/drawing/2014/main" id="{70025D7D-09BF-19C0-6483-306A9AC31BE6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0" y="2514600"/>
              <a:ext cx="4245610" cy="28289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9D3A0B-339A-81EF-22B1-3F7E22496076}"/>
                </a:ext>
              </a:extLst>
            </p:cNvPr>
            <p:cNvSpPr txBox="1"/>
            <p:nvPr/>
          </p:nvSpPr>
          <p:spPr>
            <a:xfrm>
              <a:off x="1823055" y="2042500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Tensiuni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E5392F-200A-C1FE-63DB-99DD1E9F3D90}"/>
                </a:ext>
              </a:extLst>
            </p:cNvPr>
            <p:cNvSpPr txBox="1"/>
            <p:nvPr/>
          </p:nvSpPr>
          <p:spPr>
            <a:xfrm>
              <a:off x="6382975" y="203647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Curen</a:t>
              </a:r>
              <a:r>
                <a:rPr lang="ro-RO" dirty="0"/>
                <a:t>ți</a:t>
              </a:r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877FC14-D267-42C0-B57C-44C4BCE26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24" y="3903411"/>
            <a:ext cx="4800600" cy="20156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1427BD-3A57-554C-15BE-5269EBB45A45}"/>
              </a:ext>
            </a:extLst>
          </p:cNvPr>
          <p:cNvSpPr txBox="1"/>
          <p:nvPr/>
        </p:nvSpPr>
        <p:spPr>
          <a:xfrm>
            <a:off x="5815042" y="47265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Variația Vout în timp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E1D49-41AC-95D8-A6A4-AFFA446C5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87CC3D8-6BAB-428F-5AD4-5F3A9DD345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Simulări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C89705-0B59-BA82-DE22-D1E074D9B26A}"/>
              </a:ext>
            </a:extLst>
          </p:cNvPr>
          <p:cNvGrpSpPr/>
          <p:nvPr/>
        </p:nvGrpSpPr>
        <p:grpSpPr>
          <a:xfrm>
            <a:off x="1905000" y="1981200"/>
            <a:ext cx="5972122" cy="3557370"/>
            <a:chOff x="1723239" y="1600200"/>
            <a:chExt cx="5972122" cy="3557370"/>
          </a:xfrm>
        </p:grpSpPr>
        <p:pic>
          <p:nvPicPr>
            <p:cNvPr id="12" name="Picture 11" descr="A graph with lines and dots&#10;&#10;Description automatically generated">
              <a:extLst>
                <a:ext uri="{FF2B5EF4-FFF2-40B4-BE49-F238E27FC236}">
                  <a16:creationId xmlns:a16="http://schemas.microsoft.com/office/drawing/2014/main" id="{CA84F8B2-37AB-3A8F-CE8B-E930E5CA0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6179" y="1600200"/>
              <a:ext cx="4055022" cy="14559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2EF55-BE7B-EB7F-F839-8E542726A1B5}"/>
                </a:ext>
              </a:extLst>
            </p:cNvPr>
            <p:cNvSpPr txBox="1"/>
            <p:nvPr/>
          </p:nvSpPr>
          <p:spPr>
            <a:xfrm>
              <a:off x="5943600" y="2103218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PSRR</a:t>
              </a:r>
            </a:p>
            <a:p>
              <a:endParaRPr lang="en-US" dirty="0"/>
            </a:p>
          </p:txBody>
        </p:sp>
        <p:pic>
          <p:nvPicPr>
            <p:cNvPr id="15" name="Picture 14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BDB20AFC-3F20-934D-CDB3-CA98CE1ED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239" y="3276600"/>
              <a:ext cx="4055022" cy="188097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765ABA-501E-8405-A95E-F17DBDFB96DE}"/>
                </a:ext>
              </a:extLst>
            </p:cNvPr>
            <p:cNvSpPr txBox="1"/>
            <p:nvPr/>
          </p:nvSpPr>
          <p:spPr>
            <a:xfrm>
              <a:off x="5843572" y="3923786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Faza amplificării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617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DE9C45-969A-A647-9E47-FC3CA1DB2942}"/>
              </a:ext>
            </a:extLst>
          </p:cNvPr>
          <p:cNvGrpSpPr/>
          <p:nvPr/>
        </p:nvGrpSpPr>
        <p:grpSpPr>
          <a:xfrm>
            <a:off x="533400" y="1600200"/>
            <a:ext cx="8342421" cy="4592403"/>
            <a:chOff x="572979" y="1461481"/>
            <a:chExt cx="8342421" cy="4592403"/>
          </a:xfrm>
        </p:grpSpPr>
        <p:pic>
          <p:nvPicPr>
            <p:cNvPr id="4" name="Image 915" descr="A computer screen shot of a circuit board  Description automatically generated">
              <a:extLst>
                <a:ext uri="{FF2B5EF4-FFF2-40B4-BE49-F238E27FC236}">
                  <a16:creationId xmlns:a16="http://schemas.microsoft.com/office/drawing/2014/main" id="{57C29089-C5EB-5913-58E5-097149BD4396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979" y="1806567"/>
              <a:ext cx="1600200" cy="1702186"/>
            </a:xfrm>
            <a:prstGeom prst="rect">
              <a:avLst/>
            </a:prstGeom>
          </p:spPr>
        </p:pic>
        <p:pic>
          <p:nvPicPr>
            <p:cNvPr id="5" name="Image 916" descr="A black background with orange lines  Description automatically generated">
              <a:extLst>
                <a:ext uri="{FF2B5EF4-FFF2-40B4-BE49-F238E27FC236}">
                  <a16:creationId xmlns:a16="http://schemas.microsoft.com/office/drawing/2014/main" id="{2E67ABD8-A87C-57F4-CDBB-1B990275CBE8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736" y="3886200"/>
              <a:ext cx="1574443" cy="170218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3048DC-4AAB-F3DF-1B4D-854FE5BCC824}"/>
                </a:ext>
              </a:extLst>
            </p:cNvPr>
            <p:cNvSpPr txBox="1"/>
            <p:nvPr/>
          </p:nvSpPr>
          <p:spPr>
            <a:xfrm>
              <a:off x="1052912" y="1461481"/>
              <a:ext cx="5822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Top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416910-15A5-6376-4961-B1DF8F396F83}"/>
                </a:ext>
              </a:extLst>
            </p:cNvPr>
            <p:cNvSpPr txBox="1"/>
            <p:nvPr/>
          </p:nvSpPr>
          <p:spPr>
            <a:xfrm>
              <a:off x="928139" y="3563034"/>
              <a:ext cx="9156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dirty="0"/>
                <a:t>Bottom</a:t>
              </a:r>
            </a:p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3D9C97-73E8-CEAF-6E1D-2EB34D61A022}"/>
                </a:ext>
              </a:extLst>
            </p:cNvPr>
            <p:cNvSpPr txBox="1"/>
            <p:nvPr/>
          </p:nvSpPr>
          <p:spPr>
            <a:xfrm>
              <a:off x="2457105" y="1806567"/>
              <a:ext cx="6458295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o-RO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Potențiometr</a:t>
              </a:r>
              <a:r>
                <a:rPr lang="ro-RO" dirty="0">
                  <a:latin typeface="Arial" panose="020B0604020202020204" pitchFamily="34" charset="0"/>
                  <a:cs typeface="Arial" panose="020B0604020202020204" pitchFamily="34" charset="0"/>
                </a:rPr>
                <a:t>ele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a</a:t>
              </a:r>
              <a:r>
                <a:rPr lang="ro-RO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fost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poziționat</a:t>
              </a:r>
              <a:r>
                <a:rPr lang="ro-RO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la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marginea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plăcii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pentru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permite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reglaj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ușor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fără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interveni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în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alte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zone ale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circuitului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iar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conectorii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intrare</a:t>
              </a:r>
              <a:r>
                <a:rPr lang="ro-RO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și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ieșire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sunt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amplasați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pe exterior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pentru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măsurători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simple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și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conectare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rapidă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Tranzistoarele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sunt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centralizate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și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plasate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aproape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unele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altele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pentru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menține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caracteristici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termice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uniforme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și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a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evita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variațiile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funcționare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ro-RO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Pentru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a reduce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pierderile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semnal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și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interferențele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componentele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critice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precum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dioda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Zener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și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rezist</a:t>
              </a:r>
              <a:r>
                <a:rPr lang="ro-RO" dirty="0">
                  <a:latin typeface="Arial" panose="020B0604020202020204" pitchFamily="34" charset="0"/>
                  <a:cs typeface="Arial" panose="020B0604020202020204" pitchFamily="34" charset="0"/>
                </a:rPr>
                <a:t>orii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referință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, sunt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plasate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aproape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de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amplificatorul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diferențial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o-RO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r>
                <a:rPr lang="ro-RO" dirty="0">
                  <a:latin typeface="Arial" panose="020B0604020202020204" pitchFamily="34" charset="0"/>
                  <a:cs typeface="Arial" panose="020B0604020202020204" pitchFamily="34" charset="0"/>
                </a:rPr>
                <a:t>	Am ales u</a:t>
              </a:r>
              <a:r>
                <a:rPr lang="it-IT" dirty="0">
                  <a:latin typeface="Arial" panose="020B0604020202020204" pitchFamily="34" charset="0"/>
                  <a:cs typeface="Arial" panose="020B0604020202020204" pitchFamily="34" charset="0"/>
                </a:rPr>
                <a:t>n traseu cu l</a:t>
              </a:r>
              <a:r>
                <a:rPr lang="ro-RO" dirty="0">
                  <a:latin typeface="Arial" panose="020B0604020202020204" pitchFamily="34" charset="0"/>
                  <a:cs typeface="Arial" panose="020B0604020202020204" pitchFamily="34" charset="0"/>
                </a:rPr>
                <a:t>ăț</a:t>
              </a:r>
              <a:r>
                <a:rPr lang="it-IT" dirty="0">
                  <a:latin typeface="Arial" panose="020B0604020202020204" pitchFamily="34" charset="0"/>
                  <a:cs typeface="Arial" panose="020B0604020202020204" pitchFamily="34" charset="0"/>
                </a:rPr>
                <a:t>ime </a:t>
              </a:r>
              <a:r>
                <a:rPr lang="ro-RO" dirty="0">
                  <a:latin typeface="Arial" panose="020B0604020202020204" pitchFamily="34" charset="0"/>
                  <a:cs typeface="Arial" panose="020B0604020202020204" pitchFamily="34" charset="0"/>
                </a:rPr>
                <a:t>de 18 mils </a:t>
              </a:r>
              <a:r>
                <a:rPr lang="it-IT" dirty="0">
                  <a:latin typeface="Arial" panose="020B0604020202020204" pitchFamily="34" charset="0"/>
                  <a:cs typeface="Arial" panose="020B0604020202020204" pitchFamily="34" charset="0"/>
                </a:rPr>
                <a:t>pentru a evita supra</a:t>
              </a:r>
              <a:r>
                <a:rPr lang="ro-RO" dirty="0">
                  <a:latin typeface="Arial" panose="020B0604020202020204" pitchFamily="34" charset="0"/>
                  <a:cs typeface="Arial" panose="020B0604020202020204" pitchFamily="34" charset="0"/>
                </a:rPr>
                <a:t>î</a:t>
              </a:r>
              <a:r>
                <a:rPr lang="it-IT" dirty="0">
                  <a:latin typeface="Arial" panose="020B0604020202020204" pitchFamily="34" charset="0"/>
                  <a:cs typeface="Arial" panose="020B0604020202020204" pitchFamily="34" charset="0"/>
                </a:rPr>
                <a:t>nc</a:t>
              </a:r>
              <a:r>
                <a:rPr lang="ro-RO" dirty="0">
                  <a:latin typeface="Arial" panose="020B0604020202020204" pitchFamily="34" charset="0"/>
                  <a:cs typeface="Arial" panose="020B0604020202020204" pitchFamily="34" charset="0"/>
                </a:rPr>
                <a:t>ă</a:t>
              </a:r>
              <a:r>
                <a:rPr lang="it-IT" dirty="0">
                  <a:latin typeface="Arial" panose="020B0604020202020204" pitchFamily="34" charset="0"/>
                  <a:cs typeface="Arial" panose="020B0604020202020204" pitchFamily="34" charset="0"/>
                </a:rPr>
                <a:t>lzirea </a:t>
              </a:r>
              <a:r>
                <a:rPr lang="ro-RO" dirty="0">
                  <a:latin typeface="Arial" panose="020B0604020202020204" pitchFamily="34" charset="0"/>
                  <a:cs typeface="Arial" panose="020B0604020202020204" pitchFamily="34" charset="0"/>
                </a:rPr>
                <a:t>ș</a:t>
              </a:r>
              <a:r>
                <a:rPr lang="it-IT" dirty="0">
                  <a:latin typeface="Arial" panose="020B0604020202020204" pitchFamily="34" charset="0"/>
                  <a:cs typeface="Arial" panose="020B0604020202020204" pitchFamily="34" charset="0"/>
                </a:rPr>
                <a:t>i deteriorarea placii</a:t>
              </a:r>
              <a:r>
                <a:rPr lang="ro-RO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dirty="0" err="1"/>
                <a:t>Traseele</a:t>
              </a:r>
              <a:r>
                <a:rPr lang="en-US" dirty="0"/>
                <a:t> </a:t>
              </a:r>
              <a:r>
                <a:rPr lang="en-US" dirty="0" err="1"/>
                <a:t>mai</a:t>
              </a:r>
              <a:r>
                <a:rPr lang="en-US" dirty="0"/>
                <a:t> late </a:t>
              </a:r>
              <a:r>
                <a:rPr lang="en-US" dirty="0" err="1"/>
                <a:t>reduc</a:t>
              </a:r>
              <a:r>
                <a:rPr lang="en-US" dirty="0"/>
                <a:t> </a:t>
              </a:r>
              <a:r>
                <a:rPr lang="en-US" dirty="0" err="1"/>
                <a:t>impedanța</a:t>
              </a:r>
              <a:r>
                <a:rPr lang="en-US" dirty="0"/>
                <a:t> </a:t>
              </a:r>
              <a:r>
                <a:rPr lang="en-US" dirty="0" err="1"/>
                <a:t>și</a:t>
              </a:r>
              <a:r>
                <a:rPr lang="en-US" dirty="0"/>
                <a:t> </a:t>
              </a:r>
              <a:r>
                <a:rPr lang="en-US" dirty="0" err="1"/>
                <a:t>îmbunătățesc</a:t>
              </a:r>
              <a:r>
                <a:rPr lang="en-US" dirty="0"/>
                <a:t> </a:t>
              </a:r>
              <a:r>
                <a:rPr lang="en-US" dirty="0" err="1"/>
                <a:t>stabilitatea</a:t>
              </a:r>
              <a:r>
                <a:rPr lang="en-US" dirty="0"/>
                <a:t> </a:t>
              </a:r>
              <a:r>
                <a:rPr lang="en-US" dirty="0" err="1"/>
                <a:t>semnalelor</a:t>
              </a:r>
              <a:r>
                <a:rPr lang="en-US" dirty="0"/>
                <a:t>, </a:t>
              </a:r>
              <a:r>
                <a:rPr lang="en-US" dirty="0" err="1"/>
                <a:t>asigurând</a:t>
              </a:r>
              <a:r>
                <a:rPr lang="en-US" dirty="0"/>
                <a:t> o </a:t>
              </a:r>
              <a:r>
                <a:rPr lang="en-US" dirty="0" err="1"/>
                <a:t>funcționare</a:t>
              </a:r>
              <a:r>
                <a:rPr lang="en-US" dirty="0"/>
                <a:t> </a:t>
              </a:r>
              <a:r>
                <a:rPr lang="en-US" dirty="0" err="1"/>
                <a:t>mai</a:t>
              </a:r>
              <a:r>
                <a:rPr lang="en-US" dirty="0"/>
                <a:t> </a:t>
              </a:r>
              <a:r>
                <a:rPr lang="en-US" dirty="0" err="1"/>
                <a:t>precisă</a:t>
              </a:r>
              <a:r>
                <a:rPr lang="en-US" dirty="0"/>
                <a:t> a </a:t>
              </a:r>
              <a:r>
                <a:rPr lang="en-US" dirty="0" err="1"/>
                <a:t>circuitului</a:t>
              </a:r>
              <a:r>
                <a:rPr lang="en-US" dirty="0"/>
                <a:t>.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Fotografii</a:t>
            </a:r>
            <a:r>
              <a:rPr spc="-60" dirty="0"/>
              <a:t> </a:t>
            </a:r>
            <a:r>
              <a:rPr dirty="0"/>
              <a:t>din etapa</a:t>
            </a:r>
            <a:r>
              <a:rPr spc="-20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dirty="0"/>
              <a:t>echipare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modulului</a:t>
            </a:r>
            <a:r>
              <a:rPr spc="-55" dirty="0"/>
              <a:t> </a:t>
            </a:r>
            <a:r>
              <a:rPr spc="-10" dirty="0"/>
              <a:t>electronic</a:t>
            </a:r>
          </a:p>
        </p:txBody>
      </p:sp>
      <p:pic>
        <p:nvPicPr>
          <p:cNvPr id="6" name="Picture 5" descr="A green circuit board on a marbled surface&#10;&#10;AI-generated content may be incorrect.">
            <a:extLst>
              <a:ext uri="{FF2B5EF4-FFF2-40B4-BE49-F238E27FC236}">
                <a16:creationId xmlns:a16="http://schemas.microsoft.com/office/drawing/2014/main" id="{5C56F013-E3ED-B294-6388-43FD11BCC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1" t="42471" r="30935" b="22997"/>
          <a:stretch>
            <a:fillRect/>
          </a:stretch>
        </p:blipFill>
        <p:spPr>
          <a:xfrm>
            <a:off x="1981199" y="1524000"/>
            <a:ext cx="2285999" cy="2209800"/>
          </a:xfrm>
          <a:prstGeom prst="rect">
            <a:avLst/>
          </a:prstGeom>
        </p:spPr>
      </p:pic>
      <p:pic>
        <p:nvPicPr>
          <p:cNvPr id="8" name="Picture 7" descr="A green circuit board on a metal surface&#10;&#10;AI-generated content may be incorrect.">
            <a:extLst>
              <a:ext uri="{FF2B5EF4-FFF2-40B4-BE49-F238E27FC236}">
                <a16:creationId xmlns:a16="http://schemas.microsoft.com/office/drawing/2014/main" id="{838F6061-EC82-5B33-C700-B7B9764DF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9" t="34569" r="21578" b="25808"/>
          <a:stretch>
            <a:fillRect/>
          </a:stretch>
        </p:blipFill>
        <p:spPr>
          <a:xfrm>
            <a:off x="5105401" y="1536700"/>
            <a:ext cx="2285999" cy="2209800"/>
          </a:xfrm>
          <a:prstGeom prst="rect">
            <a:avLst/>
          </a:prstGeom>
        </p:spPr>
      </p:pic>
      <p:pic>
        <p:nvPicPr>
          <p:cNvPr id="10" name="Picture 9" descr="A hand holding a green circuit board with wires&#10;&#10;AI-generated content may be incorrect.">
            <a:extLst>
              <a:ext uri="{FF2B5EF4-FFF2-40B4-BE49-F238E27FC236}">
                <a16:creationId xmlns:a16="http://schemas.microsoft.com/office/drawing/2014/main" id="{C00A5A85-4F6B-FB8F-8152-047D6E3A93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7" t="35088" r="26702" b="26315"/>
          <a:stretch>
            <a:fillRect/>
          </a:stretch>
        </p:blipFill>
        <p:spPr>
          <a:xfrm>
            <a:off x="5105401" y="3803650"/>
            <a:ext cx="2285999" cy="2209800"/>
          </a:xfrm>
          <a:prstGeom prst="rect">
            <a:avLst/>
          </a:prstGeom>
        </p:spPr>
      </p:pic>
      <p:pic>
        <p:nvPicPr>
          <p:cNvPr id="14" name="Picture 13" descr="A hand holding a soldering iron&#10;&#10;AI-generated content may be incorrect.">
            <a:extLst>
              <a:ext uri="{FF2B5EF4-FFF2-40B4-BE49-F238E27FC236}">
                <a16:creationId xmlns:a16="http://schemas.microsoft.com/office/drawing/2014/main" id="{50359C83-FA02-C1BB-83DB-11170C1822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21634" r="14445" b="33333"/>
          <a:stretch>
            <a:fillRect/>
          </a:stretch>
        </p:blipFill>
        <p:spPr>
          <a:xfrm>
            <a:off x="1981200" y="3803650"/>
            <a:ext cx="2285999" cy="2213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Rezultate</a:t>
            </a:r>
            <a:r>
              <a:rPr spc="-95" dirty="0"/>
              <a:t> </a:t>
            </a:r>
            <a:r>
              <a:rPr spc="-10" dirty="0"/>
              <a:t>experimentale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2D1507-27E9-0214-FE51-FCD2B78F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69" y="1477572"/>
            <a:ext cx="4800599" cy="44357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952</Words>
  <Application>Microsoft Office PowerPoint</Application>
  <PresentationFormat>On-screen Show (4:3)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MT</vt:lpstr>
      <vt:lpstr>Calibri</vt:lpstr>
      <vt:lpstr>Times New Roman</vt:lpstr>
      <vt:lpstr>Office Theme</vt:lpstr>
      <vt:lpstr>Circuite Electronice Fundamentale 2 – Proiect (CEF2-Pr)</vt:lpstr>
      <vt:lpstr>Date de proiectare</vt:lpstr>
      <vt:lpstr>Schema bloc</vt:lpstr>
      <vt:lpstr>Schema electrică</vt:lpstr>
      <vt:lpstr>Simulări</vt:lpstr>
      <vt:lpstr>Simulări</vt:lpstr>
      <vt:lpstr>Layout</vt:lpstr>
      <vt:lpstr>Fotografii din etapa de echipare a modulului electronic</vt:lpstr>
      <vt:lpstr>Rezultate experimentale</vt:lpstr>
      <vt:lpstr>Rezultate experimentale</vt:lpstr>
      <vt:lpstr>Rezultate experimentale</vt:lpstr>
      <vt:lpstr>Rezultate experimentale</vt:lpstr>
      <vt:lpstr>PowerPoint Presentation</vt:lpstr>
      <vt:lpstr>PowerPoint Presentation</vt:lpstr>
      <vt:lpstr>PowerPoint Presentation</vt:lpstr>
      <vt:lpstr>Concluzii</vt:lpstr>
      <vt:lpstr>Cunoștințe dobândite: </vt:lpstr>
      <vt:lpstr>PowerPoint Presentation</vt:lpstr>
      <vt:lpstr>Discipline studiate utile în realizarea proiectului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Cosmin CONDREA (131223)</cp:lastModifiedBy>
  <cp:revision>13</cp:revision>
  <dcterms:created xsi:type="dcterms:W3CDTF">2025-01-18T14:20:46Z</dcterms:created>
  <dcterms:modified xsi:type="dcterms:W3CDTF">2025-06-17T13:06:28Z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2025-01-15T00:00:00Z</vt:filetime>
  </property>
  <property fmtid="{D5CDD505-2E9C-101B-9397-08002B2CF9AE}" pid="3" name="LastSaved">
    <vt:filetime>2025-01-18T00:00:00Z</vt:filetime>
  </property>
</Properties>
</file>