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3" r:id="rId6"/>
    <p:sldId id="259" r:id="rId7"/>
    <p:sldId id="260" r:id="rId8"/>
    <p:sldId id="261" r:id="rId9"/>
    <p:sldId id="262" r:id="rId10"/>
    <p:sldId id="2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B8324D-A9D5-4558-9D6E-EA0FDDC0C561}" v="24" dt="2025-07-08T18:53:04.3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7" d="100"/>
          <a:sy n="57" d="100"/>
        </p:scale>
        <p:origin x="62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D0B1069-B6C6-41DD-8A02-4DA876D59A5C}" type="datetimeFigureOut">
              <a:rPr lang="ro-RO" smtClean="0"/>
              <a:t>09.07.2025</a:t>
            </a:fld>
            <a:endParaRPr lang="ro-RO"/>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ro-RO"/>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2B0E135-837E-4494-B1BC-B178C46F6974}" type="slidenum">
              <a:rPr lang="ro-RO" smtClean="0"/>
              <a:t>‹#›</a:t>
            </a:fld>
            <a:endParaRPr lang="ro-RO"/>
          </a:p>
        </p:txBody>
      </p:sp>
    </p:spTree>
    <p:extLst>
      <p:ext uri="{BB962C8B-B14F-4D97-AF65-F5344CB8AC3E}">
        <p14:creationId xmlns:p14="http://schemas.microsoft.com/office/powerpoint/2010/main" val="334783716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B1069-B6C6-41DD-8A02-4DA876D59A5C}" type="datetimeFigureOut">
              <a:rPr lang="ro-RO" smtClean="0"/>
              <a:t>09.07.2025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B2B0E135-837E-4494-B1BC-B178C46F6974}" type="slidenum">
              <a:rPr lang="ro-RO" smtClean="0"/>
              <a:t>‹#›</a:t>
            </a:fld>
            <a:endParaRPr lang="ro-RO"/>
          </a:p>
        </p:txBody>
      </p:sp>
    </p:spTree>
    <p:extLst>
      <p:ext uri="{BB962C8B-B14F-4D97-AF65-F5344CB8AC3E}">
        <p14:creationId xmlns:p14="http://schemas.microsoft.com/office/powerpoint/2010/main" val="350512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0B1069-B6C6-41DD-8A02-4DA876D59A5C}" type="datetimeFigureOut">
              <a:rPr lang="ro-RO" smtClean="0"/>
              <a:t>09.07.2025</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B2B0E135-837E-4494-B1BC-B178C46F6974}" type="slidenum">
              <a:rPr lang="ro-RO" smtClean="0"/>
              <a:t>‹#›</a:t>
            </a:fld>
            <a:endParaRPr lang="ro-RO"/>
          </a:p>
        </p:txBody>
      </p:sp>
    </p:spTree>
    <p:extLst>
      <p:ext uri="{BB962C8B-B14F-4D97-AF65-F5344CB8AC3E}">
        <p14:creationId xmlns:p14="http://schemas.microsoft.com/office/powerpoint/2010/main" val="2909375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0B1069-B6C6-41DD-8A02-4DA876D59A5C}" type="datetimeFigureOut">
              <a:rPr lang="ro-RO" smtClean="0"/>
              <a:t>09.07.2025</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B2B0E135-837E-4494-B1BC-B178C46F6974}" type="slidenum">
              <a:rPr lang="ro-RO" smtClean="0"/>
              <a:t>‹#›</a:t>
            </a:fld>
            <a:endParaRPr lang="ro-RO"/>
          </a:p>
        </p:txBody>
      </p:sp>
    </p:spTree>
    <p:extLst>
      <p:ext uri="{BB962C8B-B14F-4D97-AF65-F5344CB8AC3E}">
        <p14:creationId xmlns:p14="http://schemas.microsoft.com/office/powerpoint/2010/main" val="61926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D0B1069-B6C6-41DD-8A02-4DA876D59A5C}" type="datetimeFigureOut">
              <a:rPr lang="ro-RO" smtClean="0"/>
              <a:t>09.07.2025</a:t>
            </a:fld>
            <a:endParaRPr lang="ro-RO"/>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ro-RO"/>
          </a:p>
        </p:txBody>
      </p:sp>
      <p:sp>
        <p:nvSpPr>
          <p:cNvPr id="6" name="Slide Number Placeholder 5"/>
          <p:cNvSpPr>
            <a:spLocks noGrp="1"/>
          </p:cNvSpPr>
          <p:nvPr>
            <p:ph type="sldNum" sz="quarter" idx="12"/>
          </p:nvPr>
        </p:nvSpPr>
        <p:spPr>
          <a:xfrm>
            <a:off x="8604504" y="5211060"/>
            <a:ext cx="2112264" cy="228600"/>
          </a:xfrm>
        </p:spPr>
        <p:txBody>
          <a:bodyPr/>
          <a:lstStyle/>
          <a:p>
            <a:fld id="{B2B0E135-837E-4494-B1BC-B178C46F6974}" type="slidenum">
              <a:rPr lang="ro-RO" smtClean="0"/>
              <a:t>‹#›</a:t>
            </a:fld>
            <a:endParaRPr lang="ro-RO"/>
          </a:p>
        </p:txBody>
      </p:sp>
    </p:spTree>
    <p:extLst>
      <p:ext uri="{BB962C8B-B14F-4D97-AF65-F5344CB8AC3E}">
        <p14:creationId xmlns:p14="http://schemas.microsoft.com/office/powerpoint/2010/main" val="68492995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0B1069-B6C6-41DD-8A02-4DA876D59A5C}" type="datetimeFigureOut">
              <a:rPr lang="ro-RO" smtClean="0"/>
              <a:t>09.07.2025</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B2B0E135-837E-4494-B1BC-B178C46F6974}" type="slidenum">
              <a:rPr lang="ro-RO" smtClean="0"/>
              <a:t>‹#›</a:t>
            </a:fld>
            <a:endParaRPr lang="ro-RO"/>
          </a:p>
        </p:txBody>
      </p:sp>
    </p:spTree>
    <p:extLst>
      <p:ext uri="{BB962C8B-B14F-4D97-AF65-F5344CB8AC3E}">
        <p14:creationId xmlns:p14="http://schemas.microsoft.com/office/powerpoint/2010/main" val="2016895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0B1069-B6C6-41DD-8A02-4DA876D59A5C}" type="datetimeFigureOut">
              <a:rPr lang="ro-RO" smtClean="0"/>
              <a:t>09.07.2025</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B2B0E135-837E-4494-B1BC-B178C46F6974}" type="slidenum">
              <a:rPr lang="ro-RO" smtClean="0"/>
              <a:t>‹#›</a:t>
            </a:fld>
            <a:endParaRPr lang="ro-RO"/>
          </a:p>
        </p:txBody>
      </p:sp>
    </p:spTree>
    <p:extLst>
      <p:ext uri="{BB962C8B-B14F-4D97-AF65-F5344CB8AC3E}">
        <p14:creationId xmlns:p14="http://schemas.microsoft.com/office/powerpoint/2010/main" val="1151991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0B1069-B6C6-41DD-8A02-4DA876D59A5C}" type="datetimeFigureOut">
              <a:rPr lang="ro-RO" smtClean="0"/>
              <a:t>09.07.2025</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B2B0E135-837E-4494-B1BC-B178C46F6974}" type="slidenum">
              <a:rPr lang="ro-RO" smtClean="0"/>
              <a:t>‹#›</a:t>
            </a:fld>
            <a:endParaRPr lang="ro-RO"/>
          </a:p>
        </p:txBody>
      </p:sp>
    </p:spTree>
    <p:extLst>
      <p:ext uri="{BB962C8B-B14F-4D97-AF65-F5344CB8AC3E}">
        <p14:creationId xmlns:p14="http://schemas.microsoft.com/office/powerpoint/2010/main" val="23253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B1069-B6C6-41DD-8A02-4DA876D59A5C}" type="datetimeFigureOut">
              <a:rPr lang="ro-RO" smtClean="0"/>
              <a:t>09.07.2025</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B2B0E135-837E-4494-B1BC-B178C46F6974}" type="slidenum">
              <a:rPr lang="ro-RO" smtClean="0"/>
              <a:t>‹#›</a:t>
            </a:fld>
            <a:endParaRPr lang="ro-RO"/>
          </a:p>
        </p:txBody>
      </p:sp>
    </p:spTree>
    <p:extLst>
      <p:ext uri="{BB962C8B-B14F-4D97-AF65-F5344CB8AC3E}">
        <p14:creationId xmlns:p14="http://schemas.microsoft.com/office/powerpoint/2010/main" val="3703765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D0B1069-B6C6-41DD-8A02-4DA876D59A5C}" type="datetimeFigureOut">
              <a:rPr lang="ro-RO" smtClean="0"/>
              <a:t>09.07.2025</a:t>
            </a:fld>
            <a:endParaRPr lang="ro-RO"/>
          </a:p>
        </p:txBody>
      </p:sp>
      <p:sp>
        <p:nvSpPr>
          <p:cNvPr id="9" name="Footer Placeholder 8"/>
          <p:cNvSpPr>
            <a:spLocks noGrp="1"/>
          </p:cNvSpPr>
          <p:nvPr>
            <p:ph type="ftr" sz="quarter" idx="11"/>
          </p:nvPr>
        </p:nvSpPr>
        <p:spPr/>
        <p:txBody>
          <a:bodyPr/>
          <a:lstStyle>
            <a:lvl1pPr algn="r">
              <a:defRPr/>
            </a:lvl1pPr>
          </a:lstStyle>
          <a:p>
            <a:endParaRPr lang="ro-RO"/>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2B0E135-837E-4494-B1BC-B178C46F6974}" type="slidenum">
              <a:rPr lang="ro-RO" smtClean="0"/>
              <a:t>‹#›</a:t>
            </a:fld>
            <a:endParaRPr lang="ro-RO"/>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48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D0B1069-B6C6-41DD-8A02-4DA876D59A5C}" type="datetimeFigureOut">
              <a:rPr lang="ro-RO" smtClean="0"/>
              <a:t>09.07.2025</a:t>
            </a:fld>
            <a:endParaRPr lang="ro-RO"/>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ro-RO"/>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2B0E135-837E-4494-B1BC-B178C46F6974}" type="slidenum">
              <a:rPr lang="ro-RO" smtClean="0"/>
              <a:t>‹#›</a:t>
            </a:fld>
            <a:endParaRPr lang="ro-RO"/>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0929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D0B1069-B6C6-41DD-8A02-4DA876D59A5C}" type="datetimeFigureOut">
              <a:rPr lang="ro-RO" smtClean="0"/>
              <a:t>09.07.2025</a:t>
            </a:fld>
            <a:endParaRPr lang="ro-RO"/>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ro-RO"/>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2B0E135-837E-4494-B1BC-B178C46F6974}" type="slidenum">
              <a:rPr lang="ro-RO" smtClean="0"/>
              <a:t>‹#›</a:t>
            </a:fld>
            <a:endParaRPr lang="ro-RO"/>
          </a:p>
        </p:txBody>
      </p:sp>
    </p:spTree>
    <p:extLst>
      <p:ext uri="{BB962C8B-B14F-4D97-AF65-F5344CB8AC3E}">
        <p14:creationId xmlns:p14="http://schemas.microsoft.com/office/powerpoint/2010/main" val="3571757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442-9FAD-8A78-D467-FEB39C382A63}"/>
              </a:ext>
            </a:extLst>
          </p:cNvPr>
          <p:cNvSpPr>
            <a:spLocks noGrp="1"/>
          </p:cNvSpPr>
          <p:nvPr>
            <p:ph type="ctrTitle"/>
          </p:nvPr>
        </p:nvSpPr>
        <p:spPr/>
        <p:txBody>
          <a:bodyPr/>
          <a:lstStyle/>
          <a:p>
            <a:r>
              <a:rPr lang="ro-RO" sz="3200" dirty="0">
                <a:latin typeface="Times New Roman" panose="02020603050405020304" pitchFamily="18" charset="0"/>
                <a:cs typeface="Times New Roman" panose="02020603050405020304" pitchFamily="18" charset="0"/>
              </a:rPr>
              <a:t>Aplicație web pentru monitorizarea și compararea traseelor GPS în timp real </a:t>
            </a:r>
          </a:p>
        </p:txBody>
      </p:sp>
      <p:sp>
        <p:nvSpPr>
          <p:cNvPr id="3" name="Subtitle 2">
            <a:extLst>
              <a:ext uri="{FF2B5EF4-FFF2-40B4-BE49-F238E27FC236}">
                <a16:creationId xmlns:a16="http://schemas.microsoft.com/office/drawing/2014/main" id="{FA51836D-5AD6-46C7-15B9-BE5EEEC353CE}"/>
              </a:ext>
            </a:extLst>
          </p:cNvPr>
          <p:cNvSpPr>
            <a:spLocks noGrp="1"/>
          </p:cNvSpPr>
          <p:nvPr>
            <p:ph type="subTitle" idx="1"/>
          </p:nvPr>
        </p:nvSpPr>
        <p:spPr/>
        <p:txBody>
          <a:bodyPr>
            <a:normAutofit fontScale="62500" lnSpcReduction="20000"/>
          </a:bodyPr>
          <a:lstStyle/>
          <a:p>
            <a:r>
              <a:rPr lang="en-US" dirty="0" err="1">
                <a:latin typeface="Times New Roman" panose="02020603050405020304" pitchFamily="18" charset="0"/>
                <a:cs typeface="Times New Roman" panose="02020603050405020304" pitchFamily="18" charset="0"/>
              </a:rPr>
              <a:t>Dronndoe</a:t>
            </a:r>
            <a:r>
              <a:rPr lang="en-US" dirty="0">
                <a:latin typeface="Times New Roman" panose="02020603050405020304" pitchFamily="18" charset="0"/>
                <a:cs typeface="Times New Roman" panose="02020603050405020304" pitchFamily="18" charset="0"/>
              </a:rPr>
              <a:t> Denisa-Ionela</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Indrumator</a:t>
            </a:r>
            <a:r>
              <a:rPr lang="en-US"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Conf.dr.ing</a:t>
            </a:r>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Calofir</a:t>
            </a:r>
            <a:r>
              <a:rPr lang="ro-RO" dirty="0">
                <a:latin typeface="Times New Roman" panose="02020603050405020304" pitchFamily="18" charset="0"/>
                <a:cs typeface="Times New Roman" panose="02020603050405020304" pitchFamily="18" charset="0"/>
              </a:rPr>
              <a:t> Vasile</a:t>
            </a:r>
          </a:p>
        </p:txBody>
      </p:sp>
    </p:spTree>
    <p:extLst>
      <p:ext uri="{BB962C8B-B14F-4D97-AF65-F5344CB8AC3E}">
        <p14:creationId xmlns:p14="http://schemas.microsoft.com/office/powerpoint/2010/main" val="52835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1A3E0-E77D-0910-E5FA-FFC242F96896}"/>
              </a:ext>
            </a:extLst>
          </p:cNvPr>
          <p:cNvSpPr>
            <a:spLocks noGrp="1"/>
          </p:cNvSpPr>
          <p:nvPr>
            <p:ph type="title"/>
          </p:nvPr>
        </p:nvSpPr>
        <p:spPr>
          <a:xfrm>
            <a:off x="3234267" y="1243728"/>
            <a:ext cx="5892800" cy="1371600"/>
          </a:xfrm>
        </p:spPr>
        <p:txBody>
          <a:bodyPr/>
          <a:lstStyle/>
          <a:p>
            <a:r>
              <a:rPr lang="ro-RO" dirty="0"/>
              <a:t>Descriere generală</a:t>
            </a:r>
          </a:p>
        </p:txBody>
      </p:sp>
      <p:sp>
        <p:nvSpPr>
          <p:cNvPr id="3" name="Content Placeholder 2">
            <a:extLst>
              <a:ext uri="{FF2B5EF4-FFF2-40B4-BE49-F238E27FC236}">
                <a16:creationId xmlns:a16="http://schemas.microsoft.com/office/drawing/2014/main" id="{28C21BB3-69C5-CD07-FA03-16B9BD36F108}"/>
              </a:ext>
            </a:extLst>
          </p:cNvPr>
          <p:cNvSpPr>
            <a:spLocks noGrp="1"/>
          </p:cNvSpPr>
          <p:nvPr>
            <p:ph idx="1"/>
          </p:nvPr>
        </p:nvSpPr>
        <p:spPr>
          <a:xfrm>
            <a:off x="1236132" y="3047127"/>
            <a:ext cx="10430933" cy="2257213"/>
          </a:xfrm>
        </p:spPr>
        <p:txBody>
          <a:bodyPr>
            <a:normAutofit fontScale="92500" lnSpcReduction="10000"/>
          </a:bodyPr>
          <a:lstStyle/>
          <a:p>
            <a:r>
              <a:rPr lang="ro-RO" dirty="0"/>
              <a:t>Proiectul constă în dezvoltarea unei aplicații web utilizând ASP.NET (MVC sau Core) și SQL Server, care oferă o interfață interactivă pentru gestionarea și compararea traseelor GPS pe hartă, folosind </a:t>
            </a:r>
            <a:r>
              <a:rPr lang="ro-RO" dirty="0" err="1"/>
              <a:t>OpenStreetMap</a:t>
            </a:r>
            <a:r>
              <a:rPr lang="ro-RO" dirty="0"/>
              <a:t>. </a:t>
            </a:r>
            <a:endParaRPr lang="en-US" dirty="0"/>
          </a:p>
          <a:p>
            <a:endParaRPr lang="en-US" dirty="0"/>
          </a:p>
          <a:p>
            <a:r>
              <a:rPr lang="ro-RO" dirty="0"/>
              <a:t>O aplicație web de monitorizare GPS aduce un plus major de eficiență, siguranță și transparență în serviciile de pază și protecție, permițând controlul în timp real al agenților, intervenții rapide în caz de urgență, optimizarea resurselor și creșterea responsabilității personalului.</a:t>
            </a:r>
            <a:endParaRPr lang="en-US" altLang="ro-RO" dirty="0">
              <a:latin typeface="Arial" panose="020B0604020202020204" pitchFamily="34" charset="0"/>
            </a:endParaRPr>
          </a:p>
          <a:p>
            <a:endParaRPr lang="en-US" dirty="0"/>
          </a:p>
          <a:p>
            <a:endParaRPr lang="en-US" dirty="0"/>
          </a:p>
          <a:p>
            <a:endParaRPr lang="ro-RO" dirty="0"/>
          </a:p>
        </p:txBody>
      </p:sp>
    </p:spTree>
    <p:extLst>
      <p:ext uri="{BB962C8B-B14F-4D97-AF65-F5344CB8AC3E}">
        <p14:creationId xmlns:p14="http://schemas.microsoft.com/office/powerpoint/2010/main" val="46083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629C6-B5C0-6107-A5E6-F33D6C9E861B}"/>
              </a:ext>
            </a:extLst>
          </p:cNvPr>
          <p:cNvSpPr>
            <a:spLocks noGrp="1"/>
          </p:cNvSpPr>
          <p:nvPr>
            <p:ph type="title"/>
          </p:nvPr>
        </p:nvSpPr>
        <p:spPr>
          <a:xfrm>
            <a:off x="795867" y="1133661"/>
            <a:ext cx="10058400" cy="1371600"/>
          </a:xfrm>
        </p:spPr>
        <p:txBody>
          <a:bodyPr/>
          <a:lstStyle/>
          <a:p>
            <a:r>
              <a:rPr lang="ro-RO" dirty="0"/>
              <a:t>Funcționalități propuse</a:t>
            </a:r>
          </a:p>
        </p:txBody>
      </p:sp>
      <p:sp>
        <p:nvSpPr>
          <p:cNvPr id="4" name="Rectangle 1">
            <a:extLst>
              <a:ext uri="{FF2B5EF4-FFF2-40B4-BE49-F238E27FC236}">
                <a16:creationId xmlns:a16="http://schemas.microsoft.com/office/drawing/2014/main" id="{A7ED57B5-A0F2-3011-6FD1-1AD4CACD6D6E}"/>
              </a:ext>
            </a:extLst>
          </p:cNvPr>
          <p:cNvSpPr>
            <a:spLocks noGrp="1" noChangeArrowheads="1"/>
          </p:cNvSpPr>
          <p:nvPr>
            <p:ph idx="1"/>
          </p:nvPr>
        </p:nvSpPr>
        <p:spPr bwMode="auto">
          <a:xfrm>
            <a:off x="948268" y="2721743"/>
            <a:ext cx="9457266" cy="2423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ro-RO" dirty="0">
                <a:latin typeface="Times New Roman" panose="02020603050405020304" pitchFamily="18" charset="0"/>
                <a:cs typeface="Times New Roman" panose="02020603050405020304" pitchFamily="18" charset="0"/>
              </a:rPr>
              <a:t>Setare traseu de referință: Utilizatorul poate selecta sau introduce manual un traseu pe hartă, compus dintr-o secvență de puncte geografice (coordonate lat/</a:t>
            </a:r>
            <a:r>
              <a:rPr lang="ro-RO" dirty="0" err="1">
                <a:latin typeface="Times New Roman" panose="02020603050405020304" pitchFamily="18" charset="0"/>
                <a:cs typeface="Times New Roman" panose="02020603050405020304" pitchFamily="18" charset="0"/>
              </a:rPr>
              <a:t>lng</a:t>
            </a:r>
            <a:r>
              <a:rPr lang="ro-RO"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ro-RO" dirty="0">
                <a:latin typeface="Times New Roman" panose="02020603050405020304" pitchFamily="18" charset="0"/>
                <a:cs typeface="Times New Roman" panose="02020603050405020304" pitchFamily="18" charset="0"/>
              </a:rPr>
              <a:t>Recepționare puncte GPS în timp real: Aplicația primește periodic (ex. la fiecare 2 minute) coordonate GPS de la o sursă externă (simulată prin email, SMS sau </a:t>
            </a:r>
            <a:r>
              <a:rPr lang="ro-RO" dirty="0" err="1">
                <a:latin typeface="Times New Roman" panose="02020603050405020304" pitchFamily="18" charset="0"/>
                <a:cs typeface="Times New Roman" panose="02020603050405020304" pitchFamily="18" charset="0"/>
              </a:rPr>
              <a:t>webhook</a:t>
            </a:r>
            <a:r>
              <a:rPr lang="ro-RO" dirty="0">
                <a:latin typeface="Times New Roman" panose="02020603050405020304" pitchFamily="18" charset="0"/>
                <a:cs typeface="Times New Roman" panose="02020603050405020304" pitchFamily="18" charset="0"/>
              </a:rPr>
              <a:t>/API), asociate unui identificator unic. </a:t>
            </a:r>
          </a:p>
          <a:p>
            <a:pPr eaLnBrk="0" fontAlgn="base" hangingPunct="0">
              <a:spcBef>
                <a:spcPct val="0"/>
              </a:spcBef>
              <a:spcAft>
                <a:spcPct val="0"/>
              </a:spcAft>
              <a:buClrTx/>
            </a:pPr>
            <a:r>
              <a:rPr kumimoji="0" lang="ro-RO" altLang="ro-RO"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Afișare în timp real a traseului pe hartă</a:t>
            </a:r>
          </a:p>
          <a:p>
            <a:pPr eaLnBrk="0" fontAlgn="base" hangingPunct="0">
              <a:spcBef>
                <a:spcPct val="0"/>
              </a:spcBef>
              <a:spcAft>
                <a:spcPct val="0"/>
              </a:spcAft>
              <a:buClrTx/>
            </a:pPr>
            <a:r>
              <a:rPr kumimoji="0" lang="ro-RO" altLang="ro-RO"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Comparare automată cu traseul de referință</a:t>
            </a:r>
          </a:p>
          <a:p>
            <a:pPr eaLnBrk="0" fontAlgn="base" hangingPunct="0">
              <a:spcBef>
                <a:spcPct val="0"/>
              </a:spcBef>
              <a:spcAft>
                <a:spcPct val="0"/>
              </a:spcAft>
              <a:buClrTx/>
            </a:pPr>
            <a:r>
              <a:rPr kumimoji="0" lang="ro-RO" altLang="ro-RO"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Salvarea și vizualizarea istoricului traseelor</a:t>
            </a:r>
          </a:p>
        </p:txBody>
      </p:sp>
    </p:spTree>
    <p:extLst>
      <p:ext uri="{BB962C8B-B14F-4D97-AF65-F5344CB8AC3E}">
        <p14:creationId xmlns:p14="http://schemas.microsoft.com/office/powerpoint/2010/main" val="51617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B142-2296-3C9B-7B8A-372FF3AF051D}"/>
              </a:ext>
            </a:extLst>
          </p:cNvPr>
          <p:cNvSpPr>
            <a:spLocks noGrp="1"/>
          </p:cNvSpPr>
          <p:nvPr>
            <p:ph type="title"/>
          </p:nvPr>
        </p:nvSpPr>
        <p:spPr>
          <a:xfrm>
            <a:off x="897467" y="1023594"/>
            <a:ext cx="10058400" cy="1371600"/>
          </a:xfrm>
        </p:spPr>
        <p:txBody>
          <a:bodyPr/>
          <a:lstStyle/>
          <a:p>
            <a:r>
              <a:rPr lang="ro-RO" dirty="0"/>
              <a:t>Arhitectura sistemului</a:t>
            </a:r>
          </a:p>
        </p:txBody>
      </p:sp>
      <p:sp>
        <p:nvSpPr>
          <p:cNvPr id="4" name="Rectangle 1">
            <a:extLst>
              <a:ext uri="{FF2B5EF4-FFF2-40B4-BE49-F238E27FC236}">
                <a16:creationId xmlns:a16="http://schemas.microsoft.com/office/drawing/2014/main" id="{3B9E839C-C87B-348B-BCFF-1BF1F330CB8A}"/>
              </a:ext>
            </a:extLst>
          </p:cNvPr>
          <p:cNvSpPr>
            <a:spLocks noGrp="1" noChangeArrowheads="1"/>
          </p:cNvSpPr>
          <p:nvPr>
            <p:ph idx="1"/>
          </p:nvPr>
        </p:nvSpPr>
        <p:spPr bwMode="auto">
          <a:xfrm>
            <a:off x="1413933" y="1463040"/>
            <a:ext cx="10058400"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err="1">
                <a:ln>
                  <a:noFill/>
                </a:ln>
                <a:solidFill>
                  <a:schemeClr val="tx1"/>
                </a:solidFill>
                <a:effectLst/>
                <a:latin typeface="Arial" panose="020B0604020202020204" pitchFamily="34" charset="0"/>
              </a:rPr>
              <a:t>Frontend</a:t>
            </a:r>
            <a:r>
              <a:rPr kumimoji="0" lang="ro-RO" altLang="ro-RO" sz="1800" b="0" i="0" u="none" strike="noStrike" cap="none" normalizeH="0" baseline="0" dirty="0">
                <a:ln>
                  <a:noFill/>
                </a:ln>
                <a:solidFill>
                  <a:schemeClr val="tx1"/>
                </a:solidFill>
                <a:effectLst/>
                <a:latin typeface="Arial" panose="020B0604020202020204" pitchFamily="34" charset="0"/>
              </a:rPr>
              <a:t>: ASP.NET MVC/Core, HTML, CSS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err="1">
                <a:ln>
                  <a:noFill/>
                </a:ln>
                <a:solidFill>
                  <a:schemeClr val="tx1"/>
                </a:solidFill>
                <a:effectLst/>
                <a:latin typeface="Arial" panose="020B0604020202020204" pitchFamily="34" charset="0"/>
              </a:rPr>
              <a:t>Backend</a:t>
            </a:r>
            <a:r>
              <a:rPr kumimoji="0" lang="ro-RO" altLang="ro-RO" sz="1800" b="0" i="0" u="none" strike="noStrike" cap="none" normalizeH="0" baseline="0" dirty="0">
                <a:ln>
                  <a:noFill/>
                </a:ln>
                <a:solidFill>
                  <a:schemeClr val="tx1"/>
                </a:solidFill>
                <a:effectLst/>
                <a:latin typeface="Arial" panose="020B0604020202020204" pitchFamily="34" charset="0"/>
              </a:rPr>
              <a:t>: C#, API pentru recepționare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Bază de date: SQL Server (stocare trasee și utilizatori)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Hărți: </a:t>
            </a:r>
            <a:r>
              <a:rPr kumimoji="0" lang="ro-RO" altLang="ro-RO" sz="1800" b="0" i="0" u="none" strike="noStrike" cap="none" normalizeH="0" baseline="0" dirty="0" err="1">
                <a:ln>
                  <a:noFill/>
                </a:ln>
                <a:solidFill>
                  <a:schemeClr val="tx1"/>
                </a:solidFill>
                <a:effectLst/>
                <a:latin typeface="Arial" panose="020B0604020202020204" pitchFamily="34" charset="0"/>
              </a:rPr>
              <a:t>OpenStreetMap</a:t>
            </a:r>
            <a:r>
              <a:rPr kumimoji="0" lang="ro-RO" altLang="ro-RO" sz="1800" b="0" i="0" u="none" strike="noStrike" cap="none" normalizeH="0" baseline="0" dirty="0">
                <a:ln>
                  <a:noFill/>
                </a:ln>
                <a:solidFill>
                  <a:schemeClr val="tx1"/>
                </a:solidFill>
                <a:effectLst/>
                <a:latin typeface="Arial" panose="020B0604020202020204" pitchFamily="34" charset="0"/>
              </a:rPr>
              <a:t> + Leaflet.js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Sursă GPS: simulare prin API, email sau SMS</a:t>
            </a:r>
          </a:p>
        </p:txBody>
      </p:sp>
    </p:spTree>
    <p:extLst>
      <p:ext uri="{BB962C8B-B14F-4D97-AF65-F5344CB8AC3E}">
        <p14:creationId xmlns:p14="http://schemas.microsoft.com/office/powerpoint/2010/main" val="241441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14BF3-CA62-9300-4DC9-25888FF6F0EF}"/>
              </a:ext>
            </a:extLst>
          </p:cNvPr>
          <p:cNvSpPr>
            <a:spLocks noGrp="1"/>
          </p:cNvSpPr>
          <p:nvPr>
            <p:ph type="title"/>
          </p:nvPr>
        </p:nvSpPr>
        <p:spPr>
          <a:xfrm>
            <a:off x="1066800" y="1226794"/>
            <a:ext cx="10058400" cy="1371600"/>
          </a:xfrm>
        </p:spPr>
        <p:txBody>
          <a:bodyPr/>
          <a:lstStyle/>
          <a:p>
            <a:r>
              <a:rPr lang="ro-RO" dirty="0"/>
              <a:t>Etapele planificate</a:t>
            </a:r>
          </a:p>
        </p:txBody>
      </p:sp>
      <p:sp>
        <p:nvSpPr>
          <p:cNvPr id="4" name="Rectangle 1">
            <a:extLst>
              <a:ext uri="{FF2B5EF4-FFF2-40B4-BE49-F238E27FC236}">
                <a16:creationId xmlns:a16="http://schemas.microsoft.com/office/drawing/2014/main" id="{A09FE3E2-6009-CA28-74E9-F2E5250A4E7C}"/>
              </a:ext>
            </a:extLst>
          </p:cNvPr>
          <p:cNvSpPr>
            <a:spLocks noGrp="1" noChangeArrowheads="1"/>
          </p:cNvSpPr>
          <p:nvPr>
            <p:ph idx="1"/>
          </p:nvPr>
        </p:nvSpPr>
        <p:spPr bwMode="auto">
          <a:xfrm>
            <a:off x="1422400" y="1603587"/>
            <a:ext cx="10058400"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Proiectare și definire funcționalități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Configurare bază de date și modele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Dezvoltare interfață utilizator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Implementare API pentru date GPS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Integrare </a:t>
            </a:r>
            <a:r>
              <a:rPr kumimoji="0" lang="ro-RO" altLang="ro-RO" sz="1800" b="0" i="0" u="none" strike="noStrike" cap="none" normalizeH="0" baseline="0" dirty="0" err="1">
                <a:ln>
                  <a:noFill/>
                </a:ln>
                <a:solidFill>
                  <a:schemeClr val="tx1"/>
                </a:solidFill>
                <a:effectLst/>
                <a:latin typeface="Arial" panose="020B0604020202020204" pitchFamily="34" charset="0"/>
              </a:rPr>
              <a:t>OpenStreetMap</a:t>
            </a:r>
            <a:endParaRPr kumimoji="0" lang="ro-RO" altLang="ro-RO"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Testare și validare funcțională</a:t>
            </a:r>
          </a:p>
        </p:txBody>
      </p:sp>
    </p:spTree>
    <p:extLst>
      <p:ext uri="{BB962C8B-B14F-4D97-AF65-F5344CB8AC3E}">
        <p14:creationId xmlns:p14="http://schemas.microsoft.com/office/powerpoint/2010/main" val="13171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E95B-EF15-A3BE-AB47-5BC5321C3722}"/>
              </a:ext>
            </a:extLst>
          </p:cNvPr>
          <p:cNvSpPr>
            <a:spLocks noGrp="1"/>
          </p:cNvSpPr>
          <p:nvPr>
            <p:ph type="title"/>
          </p:nvPr>
        </p:nvSpPr>
        <p:spPr/>
        <p:txBody>
          <a:bodyPr>
            <a:normAutofit fontScale="90000"/>
          </a:bodyPr>
          <a:lstStyle/>
          <a:p>
            <a:br>
              <a:rPr lang="ro-RO" dirty="0"/>
            </a:br>
            <a:r>
              <a:rPr lang="ro-RO" dirty="0"/>
              <a:t>Concluzie și idei viitoare</a:t>
            </a:r>
          </a:p>
        </p:txBody>
      </p:sp>
      <p:sp>
        <p:nvSpPr>
          <p:cNvPr id="4" name="Rectangle 1">
            <a:extLst>
              <a:ext uri="{FF2B5EF4-FFF2-40B4-BE49-F238E27FC236}">
                <a16:creationId xmlns:a16="http://schemas.microsoft.com/office/drawing/2014/main" id="{DE2863C6-28AF-9C31-B536-DF7E93116621}"/>
              </a:ext>
            </a:extLst>
          </p:cNvPr>
          <p:cNvSpPr>
            <a:spLocks noGrp="1" noChangeArrowheads="1"/>
          </p:cNvSpPr>
          <p:nvPr>
            <p:ph idx="1"/>
          </p:nvPr>
        </p:nvSpPr>
        <p:spPr bwMode="auto">
          <a:xfrm>
            <a:off x="1291166" y="2687315"/>
            <a:ext cx="960966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ro-RO"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a:ln>
                  <a:noFill/>
                </a:ln>
                <a:solidFill>
                  <a:schemeClr val="tx1"/>
                </a:solidFill>
                <a:effectLst/>
                <a:latin typeface="Arial" panose="020B0604020202020204" pitchFamily="34" charset="0"/>
              </a:rPr>
              <a:t>Aplicația </a:t>
            </a:r>
            <a:r>
              <a:rPr kumimoji="0" lang="ro-RO" altLang="ro-RO" sz="1800" b="0" i="0" u="none" strike="noStrike" cap="none" normalizeH="0" baseline="0" dirty="0">
                <a:ln>
                  <a:noFill/>
                </a:ln>
                <a:solidFill>
                  <a:schemeClr val="tx1"/>
                </a:solidFill>
                <a:effectLst/>
                <a:latin typeface="Arial" panose="020B0604020202020204" pitchFamily="34" charset="0"/>
              </a:rPr>
              <a:t>propusă va permite monitorizarea eficientă a traseelor GPS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Ușor de extins cu: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Autentificare utilizatori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Notificări la abateri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Export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o-RO" altLang="ro-RO" sz="1800" b="0" i="0" u="none" strike="noStrike" cap="none" normalizeH="0" baseline="0" dirty="0">
                <a:ln>
                  <a:noFill/>
                </a:ln>
                <a:solidFill>
                  <a:schemeClr val="tx1"/>
                </a:solidFill>
                <a:effectLst/>
                <a:latin typeface="Arial" panose="020B0604020202020204" pitchFamily="34" charset="0"/>
              </a:rPr>
              <a:t>Integrare cu dispozitive reale GPS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ro-RO" altLang="ro-R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841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876B-5270-D0E1-CFF1-6CF5ED1A9650}"/>
              </a:ext>
            </a:extLst>
          </p:cNvPr>
          <p:cNvSpPr>
            <a:spLocks noGrp="1"/>
          </p:cNvSpPr>
          <p:nvPr>
            <p:ph type="title"/>
          </p:nvPr>
        </p:nvSpPr>
        <p:spPr>
          <a:xfrm>
            <a:off x="965200" y="2743200"/>
            <a:ext cx="10058400" cy="1371600"/>
          </a:xfrm>
        </p:spPr>
        <p:txBody>
          <a:bodyPr/>
          <a:lstStyle/>
          <a:p>
            <a:pPr algn="ctr"/>
            <a:r>
              <a:rPr lang="en-US" dirty="0">
                <a:latin typeface="Times New Roman" panose="02020603050405020304" pitchFamily="18" charset="0"/>
                <a:cs typeface="Times New Roman" panose="02020603050405020304" pitchFamily="18" charset="0"/>
              </a:rPr>
              <a:t>V</a:t>
            </a:r>
            <a:r>
              <a:rPr lang="ro-RO" dirty="0">
                <a:latin typeface="Times New Roman" panose="02020603050405020304" pitchFamily="18" charset="0"/>
                <a:cs typeface="Times New Roman" panose="02020603050405020304" pitchFamily="18" charset="0"/>
              </a:rPr>
              <a:t>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mul</a:t>
            </a:r>
            <a:r>
              <a:rPr lang="ro-RO" dirty="0">
                <a:latin typeface="Times New Roman" panose="02020603050405020304" pitchFamily="18" charset="0"/>
                <a:cs typeface="Times New Roman" panose="02020603050405020304" pitchFamily="18" charset="0"/>
              </a:rPr>
              <a:t>ț</a:t>
            </a:r>
            <a:r>
              <a:rPr lang="en-US" dirty="0" err="1">
                <a:latin typeface="Times New Roman" panose="02020603050405020304" pitchFamily="18" charset="0"/>
                <a:cs typeface="Times New Roman" panose="02020603050405020304" pitchFamily="18" charset="0"/>
              </a:rPr>
              <a:t>umesc</a:t>
            </a:r>
            <a:r>
              <a:rPr lang="en-US" dirty="0">
                <a:latin typeface="Times New Roman" panose="02020603050405020304" pitchFamily="18" charset="0"/>
                <a:cs typeface="Times New Roman" panose="02020603050405020304" pitchFamily="18" charset="0"/>
              </a:rPr>
              <a:t>!</a:t>
            </a:r>
            <a:endParaRPr lang="ro-R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1746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3ABCA35AF3BF418DAA3C049B1B9FE4" ma:contentTypeVersion="5" ma:contentTypeDescription="Create a new document." ma:contentTypeScope="" ma:versionID="c45c869cd28dfa1f51b1ab5593c221a9">
  <xsd:schema xmlns:xsd="http://www.w3.org/2001/XMLSchema" xmlns:xs="http://www.w3.org/2001/XMLSchema" xmlns:p="http://schemas.microsoft.com/office/2006/metadata/properties" xmlns:ns3="eda8232e-ef36-4c9f-8e4e-b2bf132023c2" targetNamespace="http://schemas.microsoft.com/office/2006/metadata/properties" ma:root="true" ma:fieldsID="206fc32655b14d40f7fa957ee226a42f" ns3:_="">
    <xsd:import namespace="eda8232e-ef36-4c9f-8e4e-b2bf132023c2"/>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a8232e-ef36-4c9f-8e4e-b2bf132023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da8232e-ef36-4c9f-8e4e-b2bf132023c2" xsi:nil="true"/>
  </documentManagement>
</p:properties>
</file>

<file path=customXml/itemProps1.xml><?xml version="1.0" encoding="utf-8"?>
<ds:datastoreItem xmlns:ds="http://schemas.openxmlformats.org/officeDocument/2006/customXml" ds:itemID="{6AF6CAAB-A0E3-4C0D-8721-1A4EE8FE9573}">
  <ds:schemaRefs>
    <ds:schemaRef ds:uri="http://schemas.microsoft.com/sharepoint/v3/contenttype/forms"/>
  </ds:schemaRefs>
</ds:datastoreItem>
</file>

<file path=customXml/itemProps2.xml><?xml version="1.0" encoding="utf-8"?>
<ds:datastoreItem xmlns:ds="http://schemas.openxmlformats.org/officeDocument/2006/customXml" ds:itemID="{35F75E41-B1B3-4E36-BAB0-140675D4A1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a8232e-ef36-4c9f-8e4e-b2bf132023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ECE7BC-D8DE-4E27-89B2-1D00C2E886D1}">
  <ds:schemaRefs>
    <ds:schemaRef ds:uri="eda8232e-ef36-4c9f-8e4e-b2bf132023c2"/>
    <ds:schemaRef ds:uri="http://purl.org/dc/terms/"/>
    <ds:schemaRef ds:uri="http://purl.org/dc/dcmitype/"/>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TM03457510[[fn=Savon]]</Template>
  <TotalTime>55</TotalTime>
  <Words>311</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Garamond</vt:lpstr>
      <vt:lpstr>Times New Roman</vt:lpstr>
      <vt:lpstr>Savon</vt:lpstr>
      <vt:lpstr>Aplicație web pentru monitorizarea și compararea traseelor GPS în timp real </vt:lpstr>
      <vt:lpstr>Descriere generală</vt:lpstr>
      <vt:lpstr>Funcționalități propuse</vt:lpstr>
      <vt:lpstr>Arhitectura sistemului</vt:lpstr>
      <vt:lpstr>Etapele planificate</vt:lpstr>
      <vt:lpstr> Concluzie și idei viitoare</vt:lpstr>
      <vt:lpstr>Vă mulțumesc!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Denisa-Ionela DRONDOE (139423)</dc:creator>
  <cp:lastModifiedBy>Denisa-Ionela DRONDOE (139423)</cp:lastModifiedBy>
  <cp:revision>5</cp:revision>
  <dcterms:created xsi:type="dcterms:W3CDTF">2025-07-07T19:38:41Z</dcterms:created>
  <dcterms:modified xsi:type="dcterms:W3CDTF">2025-07-09T09:22:43Z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0x010100773ABCA35AF3BF418DAA3C049B1B9FE4</vt:lpwstr>
  </property>
</Properties>
</file>