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93" r:id="rId5"/>
    <p:sldId id="297" r:id="rId6"/>
    <p:sldId id="296" r:id="rId7"/>
    <p:sldId id="262" r:id="rId8"/>
    <p:sldId id="263" r:id="rId9"/>
    <p:sldId id="298" r:id="rId10"/>
  </p:sldIdLst>
  <p:sldSz cx="9144000" cy="5143500" type="screen16x9"/>
  <p:notesSz cx="6858000" cy="9144000"/>
  <p:embeddedFontLst>
    <p:embeddedFont>
      <p:font typeface="Titillium Web Light" charset="0"/>
      <p:regular r:id="rId12"/>
      <p:bold r:id="rId13"/>
      <p:italic r:id="rId14"/>
      <p:boldItalic r:id="rId15"/>
    </p:embeddedFont>
    <p:embeddedFont>
      <p:font typeface="Titillium Web" charset="0"/>
      <p:regular r:id="rId16"/>
      <p:bold r:id="rId17"/>
      <p:italic r:id="rId18"/>
      <p:boldItalic r:id="rId19"/>
    </p:embeddedFont>
    <p:embeddedFont>
      <p:font typeface="Cambria Math" pitchFamily="18" charset="0"/>
      <p:regular r:id="rId20"/>
    </p:embeddedFont>
    <p:embeddedFont>
      <p:font typeface="Dosis ExtraLight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149" d="100"/>
          <a:sy n="149" d="100"/>
        </p:scale>
        <p:origin x="-547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004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85800" y="209550"/>
            <a:ext cx="53967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o-RO" sz="4400" dirty="0" smtClean="0"/>
              <a:t>Structuri </a:t>
            </a:r>
            <a:r>
              <a:rPr lang="ro-RO" sz="4400" dirty="0"/>
              <a:t>de </a:t>
            </a:r>
            <a:r>
              <a:rPr lang="ro-RO" sz="4400" dirty="0" smtClean="0"/>
              <a:t>Date</a:t>
            </a:r>
            <a:endParaRPr sz="7200" dirty="0"/>
          </a:p>
        </p:txBody>
      </p:sp>
      <p:sp>
        <p:nvSpPr>
          <p:cNvPr id="2" name="Rectangle 1"/>
          <p:cNvSpPr/>
          <p:nvPr/>
        </p:nvSpPr>
        <p:spPr>
          <a:xfrm>
            <a:off x="1143000" y="3568601"/>
            <a:ext cx="463299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ro-RO" sz="2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PROIECT REALIZAT DE: ANDREESCU MIHNEA</a:t>
            </a:r>
          </a:p>
          <a:p>
            <a:pPr lvl="0" algn="r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ro-RO" sz="2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COJOCARU TEODORA </a:t>
            </a:r>
          </a:p>
          <a:p>
            <a:pPr lvl="0" algn="r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ro-RO" sz="2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MIHĂILĂ DENISA</a:t>
            </a:r>
          </a:p>
          <a:p>
            <a:pPr lvl="0">
              <a:spcBef>
                <a:spcPts val="600"/>
              </a:spcBef>
              <a:buClr>
                <a:srgbClr val="D3EBD5"/>
              </a:buClr>
              <a:buSzPts val="2400"/>
            </a:pPr>
            <a:endParaRPr lang="en-US" sz="2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3598" y="1885950"/>
            <a:ext cx="297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80BFB7"/>
                </a:solidFill>
                <a:latin typeface="Dosis ExtraLight"/>
                <a:sym typeface="Dosis ExtraLight"/>
              </a:rPr>
              <a:t>S</a:t>
            </a:r>
            <a:r>
              <a:rPr lang="ro-RO" sz="6000" dirty="0" smtClean="0">
                <a:solidFill>
                  <a:srgbClr val="80BFB7"/>
                </a:solidFill>
                <a:latin typeface="Dosis ExtraLight"/>
                <a:sym typeface="Dosis ExtraLight"/>
              </a:rPr>
              <a:t>ORTĂRI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7500" y="4715274"/>
            <a:ext cx="120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ro-RO" sz="2000" dirty="0" smtClean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SERIA 15</a:t>
            </a:r>
            <a:endParaRPr lang="en-US" sz="2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85800" y="209550"/>
            <a:ext cx="4463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ALGORITMI DE SORTARE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685800" y="1276350"/>
            <a:ext cx="6324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În codul sursă scris în limbajul C++ am implementat următorii algoritmi de sortare:</a:t>
            </a:r>
            <a:endParaRPr lang="ro-RO" sz="2400" b="1" dirty="0" smtClean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RadixSort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MergeSort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ShellSort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HeapSort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QuickSort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Wingdings" pitchFamily="2" charset="2"/>
              <a:buChar char="v"/>
            </a:pPr>
            <a:r>
              <a:rPr lang="ro-RO" sz="2400" b="1" dirty="0" smtClean="0">
                <a:latin typeface="Titillium Web"/>
                <a:ea typeface="Titillium Web"/>
                <a:cs typeface="Titillium Web"/>
                <a:sym typeface="Titillium Web"/>
              </a:rPr>
              <a:t>InsertionSort</a:t>
            </a:r>
            <a:endParaRPr sz="24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3614575" cy="9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 smtClean="0"/>
              <a:t>RadixSort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81000" y="1504950"/>
            <a:ext cx="63246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o-RO" b="1" dirty="0" smtClean="0"/>
              <a:t>Complexitate: O(kn), </a:t>
            </a:r>
            <a:r>
              <a:rPr lang="en-US" dirty="0" err="1"/>
              <a:t>unde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cifre</a:t>
            </a:r>
            <a:r>
              <a:rPr lang="en-US" dirty="0"/>
              <a:t> din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element, </a:t>
            </a:r>
            <a:r>
              <a:rPr lang="en-US" dirty="0" err="1"/>
              <a:t>iar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pPr marL="342900" indent="-342900"/>
            <a:endParaRPr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00350"/>
            <a:ext cx="4024313" cy="19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18878" y="361950"/>
            <a:ext cx="3614575" cy="9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 smtClean="0"/>
              <a:t>MergeSort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76200" y="1504950"/>
            <a:ext cx="36576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o-RO" b="1" dirty="0" smtClean="0"/>
              <a:t>Complexitate: O(n log n)</a:t>
            </a:r>
          </a:p>
          <a:p>
            <a:pPr marL="342900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nevoie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suplimentar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face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merge.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propor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ional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 2n, 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aidcă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ro-R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sz="2000" dirty="0" smtClean="0"/>
          </a:p>
          <a:p>
            <a:pPr marL="342900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Este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stabila</a:t>
            </a:r>
            <a:endParaRPr sz="2000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1"/>
          <a:stretch/>
        </p:blipFill>
        <p:spPr bwMode="auto">
          <a:xfrm>
            <a:off x="3581400" y="1428750"/>
            <a:ext cx="434614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4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09600" y="514350"/>
            <a:ext cx="3614575" cy="9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 smtClean="0"/>
              <a:t>ShellSort</a:t>
            </a:r>
            <a:endParaRPr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51" name="Google Shape;3851;p15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533400" y="1428750"/>
                <a:ext cx="7162800" cy="1066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o-RO" b="1" dirty="0" smtClean="0"/>
                  <a:t>Complexitate: worst case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ro-RO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o-RO" b="1" dirty="0" smtClean="0"/>
                  <a:t>), average O(n log n)</a:t>
                </a:r>
              </a:p>
              <a:p>
                <a:pPr marL="0" indent="0">
                  <a:buNone/>
                </a:pPr>
                <a:endParaRPr lang="ro-RO" b="1" dirty="0" smtClean="0"/>
              </a:p>
            </p:txBody>
          </p:sp>
        </mc:Choice>
        <mc:Fallback>
          <p:sp>
            <p:nvSpPr>
              <p:cNvPr id="3851" name="Google Shape;3851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33400" y="1428750"/>
                <a:ext cx="7162800" cy="1066800"/>
              </a:xfrm>
              <a:prstGeom prst="rect">
                <a:avLst/>
              </a:prstGeom>
              <a:blipFill rotWithShape="1">
                <a:blip r:embed="rId3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850;p15"/>
          <p:cNvSpPr txBox="1">
            <a:spLocks/>
          </p:cNvSpPr>
          <p:nvPr/>
        </p:nvSpPr>
        <p:spPr>
          <a:xfrm>
            <a:off x="609600" y="2266950"/>
            <a:ext cx="5334000" cy="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ro-RO" sz="6000" dirty="0" smtClean="0"/>
              <a:t>InsertionSort</a:t>
            </a:r>
            <a:endParaRPr lang="ro-RO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36845" y="3418018"/>
                <a:ext cx="4572000" cy="4700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o-RO" sz="2400" b="1" dirty="0">
                    <a:solidFill>
                      <a:srgbClr val="003B55"/>
                    </a:solidFill>
                    <a:latin typeface="Titillium Web Light"/>
                    <a:sym typeface="Titillium Web Light"/>
                  </a:rPr>
                  <a:t>Complexitate: </a:t>
                </a:r>
                <a:r>
                  <a:rPr lang="ro-RO" sz="2400" b="1" dirty="0">
                    <a:solidFill>
                      <a:schemeClr val="dk1"/>
                    </a:solidFill>
                    <a:latin typeface="Titillium Web Light"/>
                    <a:ea typeface="Titillium Web Light"/>
                    <a:cs typeface="Titillium Web Ligh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b="1" i="1">
                            <a:solidFill>
                              <a:schemeClr val="dk1"/>
                            </a:solidFill>
                            <a:latin typeface="Cambria Math"/>
                            <a:ea typeface="Titillium Web Light"/>
                            <a:cs typeface="Titillium Web Light"/>
                          </a:rPr>
                        </m:ctrlPr>
                      </m:sSupPr>
                      <m:e>
                        <m:r>
                          <a:rPr lang="ro-RO" sz="2400" b="1">
                            <a:solidFill>
                              <a:schemeClr val="dk1"/>
                            </a:solidFill>
                            <a:latin typeface="Cambria Math"/>
                            <a:ea typeface="Titillium Web Light"/>
                            <a:cs typeface="Titillium Web Light"/>
                          </a:rPr>
                          <m:t>𝒏</m:t>
                        </m:r>
                      </m:e>
                      <m:sup>
                        <m:r>
                          <a:rPr lang="ro-RO" sz="2400" b="1">
                            <a:solidFill>
                              <a:schemeClr val="dk1"/>
                            </a:solidFill>
                            <a:latin typeface="Cambria Math"/>
                            <a:ea typeface="Titillium Web Light"/>
                            <a:cs typeface="Titillium Web Light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o-RO" sz="2400" b="1" dirty="0">
                    <a:solidFill>
                      <a:schemeClr val="dk1"/>
                    </a:solidFill>
                    <a:latin typeface="Titillium Web Light"/>
                    <a:ea typeface="Titillium Web Light"/>
                    <a:cs typeface="Titillium Web Light"/>
                  </a:rPr>
                  <a:t>)</a:t>
                </a:r>
                <a:endParaRPr lang="ar-AE" sz="2400" b="1" dirty="0">
                  <a:solidFill>
                    <a:schemeClr val="dk1"/>
                  </a:solidFill>
                  <a:latin typeface="Titillium Web Light"/>
                  <a:ea typeface="Titillium Web Light"/>
                  <a:cs typeface="Titillium Web Light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5" y="3418018"/>
                <a:ext cx="4572000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200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5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09600" y="209550"/>
            <a:ext cx="3614575" cy="9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 smtClean="0"/>
              <a:t>HeapSort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81000" y="1047750"/>
            <a:ext cx="63246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o-RO" b="1" dirty="0"/>
              <a:t>Complexitate</a:t>
            </a:r>
            <a:r>
              <a:rPr lang="ro-RO" b="1" dirty="0" smtClean="0"/>
              <a:t>: </a:t>
            </a:r>
            <a:r>
              <a:rPr lang="ro-RO" b="1" dirty="0"/>
              <a:t>O(n log n</a:t>
            </a:r>
            <a:r>
              <a:rPr lang="ro-RO" b="1" dirty="0" smtClean="0"/>
              <a:t>)</a:t>
            </a:r>
          </a:p>
          <a:p>
            <a:pPr marL="342900" indent="-342900"/>
            <a:r>
              <a:rPr lang="ro-RO" b="1" dirty="0" smtClean="0"/>
              <a:t>Nu este un algoritm de sortare stabil</a:t>
            </a:r>
          </a:p>
          <a:p>
            <a:pPr marL="342900" indent="-342900"/>
            <a:r>
              <a:rPr lang="ro-RO" b="1" dirty="0" smtClean="0"/>
              <a:t>Este potrivit pentru un număr mare de elemente de sortat</a:t>
            </a:r>
            <a:endParaRPr lang="ro-RO"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3850;p15"/>
          <p:cNvSpPr txBox="1">
            <a:spLocks/>
          </p:cNvSpPr>
          <p:nvPr/>
        </p:nvSpPr>
        <p:spPr>
          <a:xfrm>
            <a:off x="685799" y="2800350"/>
            <a:ext cx="3614575" cy="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ro-RO" sz="6000" dirty="0" smtClean="0"/>
              <a:t>QuickSort</a:t>
            </a:r>
            <a:endParaRPr lang="ro-RO" sz="6000" dirty="0"/>
          </a:p>
        </p:txBody>
      </p:sp>
      <p:sp>
        <p:nvSpPr>
          <p:cNvPr id="6" name="Google Shape;3851;p15"/>
          <p:cNvSpPr txBox="1">
            <a:spLocks/>
          </p:cNvSpPr>
          <p:nvPr/>
        </p:nvSpPr>
        <p:spPr>
          <a:xfrm>
            <a:off x="457200" y="3635605"/>
            <a:ext cx="6324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/>
            <a:r>
              <a:rPr lang="ro-RO" b="1" dirty="0" smtClean="0"/>
              <a:t>Complexitate: O(n log n)</a:t>
            </a:r>
          </a:p>
          <a:p>
            <a:pPr marL="342900" indent="-342900"/>
            <a:r>
              <a:rPr lang="ro-RO" b="1" dirty="0" smtClean="0"/>
              <a:t>Am ales pivotul în mod aleatoriu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52011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971550"/>
            <a:ext cx="63246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vi-VN" sz="1400" dirty="0" smtClean="0">
                <a:solidFill>
                  <a:srgbClr val="80BFB7"/>
                </a:solidFill>
              </a:rPr>
              <a:t>Pentru </a:t>
            </a:r>
            <a:r>
              <a:rPr lang="vi-VN" sz="1400" dirty="0">
                <a:solidFill>
                  <a:srgbClr val="80BFB7"/>
                </a:solidFill>
              </a:rPr>
              <a:t>fiecare dintre algoritmii noștri de sortare, am implementat un amestec </a:t>
            </a:r>
            <a:r>
              <a:rPr lang="vi-VN" sz="1400" dirty="0" smtClean="0">
                <a:solidFill>
                  <a:srgbClr val="80BFB7"/>
                </a:solidFill>
              </a:rPr>
              <a:t>aleatoriu</a:t>
            </a:r>
            <a:r>
              <a:rPr lang="ro-RO" sz="1400" dirty="0" smtClean="0">
                <a:solidFill>
                  <a:srgbClr val="80BFB7"/>
                </a:solidFill>
              </a:rPr>
              <a:t>(random shuffle)</a:t>
            </a:r>
            <a:r>
              <a:rPr lang="vi-VN" sz="1400" dirty="0" smtClean="0">
                <a:solidFill>
                  <a:srgbClr val="80BFB7"/>
                </a:solidFill>
              </a:rPr>
              <a:t> </a:t>
            </a:r>
            <a:r>
              <a:rPr lang="vi-VN" sz="1400" dirty="0">
                <a:solidFill>
                  <a:srgbClr val="80BFB7"/>
                </a:solidFill>
              </a:rPr>
              <a:t>folosind generatorul de numere aleatoare mt19937, recunoscut pentru fiabilitatea sa. </a:t>
            </a:r>
            <a:endParaRPr lang="ro-RO" sz="1400" dirty="0" smtClean="0">
              <a:solidFill>
                <a:srgbClr val="80BFB7"/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1400" dirty="0" smtClean="0">
                <a:solidFill>
                  <a:srgbClr val="80BFB7"/>
                </a:solidFill>
              </a:rPr>
              <a:t>Am </a:t>
            </a:r>
            <a:r>
              <a:rPr lang="vi-VN" sz="1400" dirty="0">
                <a:solidFill>
                  <a:srgbClr val="80BFB7"/>
                </a:solidFill>
              </a:rPr>
              <a:t>utilizat biblioteca chrono pentru a măsura precis durata în secunde.</a:t>
            </a:r>
            <a:endParaRPr lang="ro-RO" sz="1400" dirty="0" smtClean="0">
              <a:solidFill>
                <a:srgbClr val="80BFB7"/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1400" dirty="0">
                <a:solidFill>
                  <a:srgbClr val="80BFB7"/>
                </a:solidFill>
              </a:rPr>
              <a:t>În cadrul programului nostru, am definit o variabilă denumită timeLimit, inițializată cu valoarea de 1 secundă, cu scopul de a limita durata fiecărui test la aproximativ 1 secundă, în cazul în care acesta nu a fost finalizat înainte de expirarea timpului.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vi-VN" sz="1400" dirty="0">
                <a:solidFill>
                  <a:srgbClr val="80BFB7"/>
                </a:solidFill>
              </a:rPr>
              <a:t>Deoarece folosim un amestec aleatoriu, este inutil să generăm teste în care elementele vectorului sunt ordonate în mod crescător, descrescător sau conform altor criterii predefinite</a:t>
            </a:r>
            <a:r>
              <a:rPr lang="vi-VN" sz="1400" dirty="0" smtClean="0">
                <a:solidFill>
                  <a:srgbClr val="80BFB7"/>
                </a:solidFill>
              </a:rPr>
              <a:t>.</a:t>
            </a:r>
            <a:endParaRPr lang="ro-RO" sz="1400" dirty="0" smtClean="0">
              <a:solidFill>
                <a:srgbClr val="80BFB7"/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vi-VN" sz="1400" dirty="0">
                <a:solidFill>
                  <a:srgbClr val="80BFB7"/>
                </a:solidFill>
              </a:rPr>
              <a:t>Pentru a determina dimensiunea vectorului, generăm un număr aleatoriu între 1 și 10^6, iar apoi creăm vectorul cu această dimensiune.</a:t>
            </a:r>
            <a:endParaRPr sz="1400"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228600" y="1017690"/>
            <a:ext cx="37758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Pentru fiecare sortare, afișăm, în ordine, numărul de teste(dintr-un total de 30) care au fost finalizate cu succes, apoi numărul de teste care au depășit TimeLimit-ul de o secundă, după care afișăm timpul mediu de execuție.</a:t>
            </a:r>
            <a:endParaRPr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NUMERE ÎNTREGI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7" y="1123950"/>
            <a:ext cx="34194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228600" y="3105150"/>
            <a:ext cx="736275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u="sng" dirty="0" smtClean="0"/>
              <a:t>OBSERVATII: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La InsertionSort, niciunul dintre teste nu s-a încadrat în limita de timp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Algoritmul de sortare nativ al limbajului C++ este cel mai rapid, la o distanță de timp foarte mică față de RadixSort. Pe lângă acestea două, HeapSort-ul este singurul la care toate testele s-au încadrat în timp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304800" y="819150"/>
            <a:ext cx="3733801" cy="2429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La fel ca și mai devreme, vom afișa din nou, p</a:t>
            </a:r>
            <a:r>
              <a:rPr lang="ro-RO" b="1" dirty="0" smtClean="0"/>
              <a:t>entru fiecare sortare, numărul de teste care au fost finalizate cu succes, apoi numărul de teste care au depășit TimeLimit-ul de o secundă, după care afișăm timpul mediu de execuție.</a:t>
            </a:r>
            <a:endParaRPr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NUMERE REALE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047750"/>
            <a:ext cx="34194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304800" y="2800350"/>
            <a:ext cx="7362750" cy="199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u="sng" dirty="0" smtClean="0"/>
              <a:t>OBSERVATII: </a:t>
            </a:r>
          </a:p>
          <a:p>
            <a:pPr marL="0" indent="0">
              <a:buNone/>
            </a:pPr>
            <a:r>
              <a:rPr lang="ro-RO" b="1" dirty="0" smtClean="0"/>
              <a:t>Pentru numere reale, RadixSort nu funcționează</a:t>
            </a:r>
          </a:p>
          <a:p>
            <a:pPr marL="0" indent="0">
              <a:buNone/>
            </a:pPr>
            <a:r>
              <a:rPr lang="ro-RO" b="1" dirty="0" smtClean="0"/>
              <a:t>Din nou, cel mai eficient este tot algoritmul de sortare nativ al limbajului C++. Singurul algoritm care a mai trecut de toate testele este HeapSort, care este de 2 ori mai lent față de algoritmul nativ.</a:t>
            </a:r>
          </a:p>
          <a:p>
            <a:pPr marL="0" indent="0">
              <a:buNone/>
            </a:pPr>
            <a:r>
              <a:rPr lang="ro-RO" b="1" dirty="0" smtClean="0"/>
              <a:t>Cel mai ineficient s-a dovedit a fi, încă o dată, algoritmul InsertionSort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90512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533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Titillium Web Light</vt:lpstr>
      <vt:lpstr>Courier New</vt:lpstr>
      <vt:lpstr>Titillium Web</vt:lpstr>
      <vt:lpstr>Cambria Math</vt:lpstr>
      <vt:lpstr>Wingdings</vt:lpstr>
      <vt:lpstr>Dosis ExtraLight</vt:lpstr>
      <vt:lpstr>Mowbray template</vt:lpstr>
      <vt:lpstr>Structuri de Date</vt:lpstr>
      <vt:lpstr>ALGORITMI DE SORTARE</vt:lpstr>
      <vt:lpstr>RadixSort</vt:lpstr>
      <vt:lpstr>MergeSort</vt:lpstr>
      <vt:lpstr>ShellSort</vt:lpstr>
      <vt:lpstr>HeapSort</vt:lpstr>
      <vt:lpstr>PowerPoint Presentation</vt:lpstr>
      <vt:lpstr>NUMERE ÎNTREGI</vt:lpstr>
      <vt:lpstr>NUMERE REALE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user</cp:lastModifiedBy>
  <cp:revision>17</cp:revision>
  <dcterms:modified xsi:type="dcterms:W3CDTF">2024-03-29T21:04:35Z</dcterms:modified>
</cp:coreProperties>
</file>