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5203150" cy="32404050"/>
  <p:notesSz cx="6797675" cy="9926638"/>
  <p:defaultTextStyle>
    <a:defPPr>
      <a:defRPr lang="tr-TR"/>
    </a:defPPr>
    <a:lvl1pPr algn="l" rtl="0" fontAlgn="base">
      <a:spcBef>
        <a:spcPct val="0"/>
      </a:spcBef>
      <a:spcAft>
        <a:spcPct val="0"/>
      </a:spcAft>
      <a:defRPr sz="4000" kern="1200">
        <a:solidFill>
          <a:schemeClr val="tx1"/>
        </a:solidFill>
        <a:latin typeface="Arial" charset="0"/>
        <a:ea typeface="+mn-ea"/>
        <a:cs typeface="Arial" charset="0"/>
      </a:defRPr>
    </a:lvl1pPr>
    <a:lvl2pPr marL="457200" algn="l" rtl="0" fontAlgn="base">
      <a:spcBef>
        <a:spcPct val="0"/>
      </a:spcBef>
      <a:spcAft>
        <a:spcPct val="0"/>
      </a:spcAft>
      <a:defRPr sz="4000" kern="1200">
        <a:solidFill>
          <a:schemeClr val="tx1"/>
        </a:solidFill>
        <a:latin typeface="Arial" charset="0"/>
        <a:ea typeface="+mn-ea"/>
        <a:cs typeface="Arial" charset="0"/>
      </a:defRPr>
    </a:lvl2pPr>
    <a:lvl3pPr marL="914400" algn="l" rtl="0" fontAlgn="base">
      <a:spcBef>
        <a:spcPct val="0"/>
      </a:spcBef>
      <a:spcAft>
        <a:spcPct val="0"/>
      </a:spcAft>
      <a:defRPr sz="4000" kern="1200">
        <a:solidFill>
          <a:schemeClr val="tx1"/>
        </a:solidFill>
        <a:latin typeface="Arial" charset="0"/>
        <a:ea typeface="+mn-ea"/>
        <a:cs typeface="Arial" charset="0"/>
      </a:defRPr>
    </a:lvl3pPr>
    <a:lvl4pPr marL="1371600" algn="l" rtl="0" fontAlgn="base">
      <a:spcBef>
        <a:spcPct val="0"/>
      </a:spcBef>
      <a:spcAft>
        <a:spcPct val="0"/>
      </a:spcAft>
      <a:defRPr sz="4000" kern="1200">
        <a:solidFill>
          <a:schemeClr val="tx1"/>
        </a:solidFill>
        <a:latin typeface="Arial" charset="0"/>
        <a:ea typeface="+mn-ea"/>
        <a:cs typeface="Arial" charset="0"/>
      </a:defRPr>
    </a:lvl4pPr>
    <a:lvl5pPr marL="1828800" algn="l" rtl="0" fontAlgn="base">
      <a:spcBef>
        <a:spcPct val="0"/>
      </a:spcBef>
      <a:spcAft>
        <a:spcPct val="0"/>
      </a:spcAft>
      <a:defRPr sz="4000" kern="1200">
        <a:solidFill>
          <a:schemeClr val="tx1"/>
        </a:solidFill>
        <a:latin typeface="Arial" charset="0"/>
        <a:ea typeface="+mn-ea"/>
        <a:cs typeface="Arial" charset="0"/>
      </a:defRPr>
    </a:lvl5pPr>
    <a:lvl6pPr marL="2286000" algn="l" defTabSz="914400" rtl="0" eaLnBrk="1" latinLnBrk="0" hangingPunct="1">
      <a:defRPr sz="4000" kern="1200">
        <a:solidFill>
          <a:schemeClr val="tx1"/>
        </a:solidFill>
        <a:latin typeface="Arial" charset="0"/>
        <a:ea typeface="+mn-ea"/>
        <a:cs typeface="Arial" charset="0"/>
      </a:defRPr>
    </a:lvl6pPr>
    <a:lvl7pPr marL="2743200" algn="l" defTabSz="914400" rtl="0" eaLnBrk="1" latinLnBrk="0" hangingPunct="1">
      <a:defRPr sz="4000" kern="1200">
        <a:solidFill>
          <a:schemeClr val="tx1"/>
        </a:solidFill>
        <a:latin typeface="Arial" charset="0"/>
        <a:ea typeface="+mn-ea"/>
        <a:cs typeface="Arial" charset="0"/>
      </a:defRPr>
    </a:lvl7pPr>
    <a:lvl8pPr marL="3200400" algn="l" defTabSz="914400" rtl="0" eaLnBrk="1" latinLnBrk="0" hangingPunct="1">
      <a:defRPr sz="4000" kern="1200">
        <a:solidFill>
          <a:schemeClr val="tx1"/>
        </a:solidFill>
        <a:latin typeface="Arial" charset="0"/>
        <a:ea typeface="+mn-ea"/>
        <a:cs typeface="Arial" charset="0"/>
      </a:defRPr>
    </a:lvl8pPr>
    <a:lvl9pPr marL="3657600" algn="l" defTabSz="914400" rtl="0" eaLnBrk="1" latinLnBrk="0" hangingPunct="1">
      <a:defRPr sz="4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0783"/>
    <a:srgbClr val="99FFCC"/>
    <a:srgbClr val="FF3399"/>
    <a:srgbClr val="99EFC0"/>
    <a:srgbClr val="F8B8A6"/>
    <a:srgbClr val="FFFF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8571" autoAdjust="0"/>
    <p:restoredTop sz="94660" autoAdjust="0"/>
  </p:normalViewPr>
  <p:slideViewPr>
    <p:cSldViewPr>
      <p:cViewPr>
        <p:scale>
          <a:sx n="40" d="100"/>
          <a:sy n="40" d="100"/>
        </p:scale>
        <p:origin x="-240" y="-58"/>
      </p:cViewPr>
      <p:guideLst>
        <p:guide orient="horz" pos="10155"/>
        <p:guide pos="793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p:spPr>
        <p:txBody>
          <a:bodyPr vert="horz" wrap="square" lIns="29041" tIns="14521" rIns="29041" bIns="14521" numCol="1" anchor="t" anchorCtr="0" compatLnSpc="1">
            <a:prstTxWarp prst="textNoShape">
              <a:avLst/>
            </a:prstTxWarp>
          </a:bodyPr>
          <a:lstStyle>
            <a:lvl1pPr defTabSz="290513">
              <a:defRPr sz="400"/>
            </a:lvl1pPr>
          </a:lstStyle>
          <a:p>
            <a:endParaRPr lang="tr-TR"/>
          </a:p>
        </p:txBody>
      </p:sp>
      <p:sp>
        <p:nvSpPr>
          <p:cNvPr id="3075" name="Rectangle 3"/>
          <p:cNvSpPr>
            <a:spLocks noGrp="1" noChangeArrowheads="1"/>
          </p:cNvSpPr>
          <p:nvPr>
            <p:ph type="dt" sz="quarter" idx="1"/>
          </p:nvPr>
        </p:nvSpPr>
        <p:spPr bwMode="auto">
          <a:xfrm>
            <a:off x="3851275" y="0"/>
            <a:ext cx="2944813" cy="496888"/>
          </a:xfrm>
          <a:prstGeom prst="rect">
            <a:avLst/>
          </a:prstGeom>
          <a:noFill/>
          <a:ln w="9525">
            <a:noFill/>
            <a:miter lim="800000"/>
            <a:headEnd/>
            <a:tailEnd/>
          </a:ln>
        </p:spPr>
        <p:txBody>
          <a:bodyPr vert="horz" wrap="square" lIns="29041" tIns="14521" rIns="29041" bIns="14521" numCol="1" anchor="t" anchorCtr="0" compatLnSpc="1">
            <a:prstTxWarp prst="textNoShape">
              <a:avLst/>
            </a:prstTxWarp>
          </a:bodyPr>
          <a:lstStyle>
            <a:lvl1pPr algn="r" defTabSz="290513">
              <a:defRPr sz="400"/>
            </a:lvl1pPr>
          </a:lstStyle>
          <a:p>
            <a:endParaRPr lang="tr-TR"/>
          </a:p>
        </p:txBody>
      </p:sp>
      <p:sp>
        <p:nvSpPr>
          <p:cNvPr id="3076" name="Rectangle 4"/>
          <p:cNvSpPr>
            <a:spLocks noGrp="1" noChangeArrowheads="1"/>
          </p:cNvSpPr>
          <p:nvPr>
            <p:ph type="ftr" sz="quarter" idx="2"/>
          </p:nvPr>
        </p:nvSpPr>
        <p:spPr bwMode="auto">
          <a:xfrm>
            <a:off x="0" y="9428163"/>
            <a:ext cx="2944813" cy="496887"/>
          </a:xfrm>
          <a:prstGeom prst="rect">
            <a:avLst/>
          </a:prstGeom>
          <a:noFill/>
          <a:ln w="9525">
            <a:noFill/>
            <a:miter lim="800000"/>
            <a:headEnd/>
            <a:tailEnd/>
          </a:ln>
        </p:spPr>
        <p:txBody>
          <a:bodyPr vert="horz" wrap="square" lIns="29041" tIns="14521" rIns="29041" bIns="14521" numCol="1" anchor="b" anchorCtr="0" compatLnSpc="1">
            <a:prstTxWarp prst="textNoShape">
              <a:avLst/>
            </a:prstTxWarp>
          </a:bodyPr>
          <a:lstStyle>
            <a:lvl1pPr defTabSz="290513">
              <a:defRPr sz="400"/>
            </a:lvl1pPr>
          </a:lstStyle>
          <a:p>
            <a:endParaRPr lang="tr-TR"/>
          </a:p>
        </p:txBody>
      </p:sp>
      <p:sp>
        <p:nvSpPr>
          <p:cNvPr id="3077" name="Rectangle 5"/>
          <p:cNvSpPr>
            <a:spLocks noGrp="1" noChangeArrowheads="1"/>
          </p:cNvSpPr>
          <p:nvPr>
            <p:ph type="sldNum" sz="quarter" idx="3"/>
          </p:nvPr>
        </p:nvSpPr>
        <p:spPr bwMode="auto">
          <a:xfrm>
            <a:off x="3851275" y="9428163"/>
            <a:ext cx="2944813" cy="496887"/>
          </a:xfrm>
          <a:prstGeom prst="rect">
            <a:avLst/>
          </a:prstGeom>
          <a:noFill/>
          <a:ln w="9525">
            <a:noFill/>
            <a:miter lim="800000"/>
            <a:headEnd/>
            <a:tailEnd/>
          </a:ln>
        </p:spPr>
        <p:txBody>
          <a:bodyPr vert="horz" wrap="square" lIns="29041" tIns="14521" rIns="29041" bIns="14521" numCol="1" anchor="b" anchorCtr="0" compatLnSpc="1">
            <a:prstTxWarp prst="textNoShape">
              <a:avLst/>
            </a:prstTxWarp>
          </a:bodyPr>
          <a:lstStyle>
            <a:lvl1pPr algn="r" defTabSz="290513">
              <a:defRPr sz="400"/>
            </a:lvl1pPr>
          </a:lstStyle>
          <a:p>
            <a:fld id="{611A0C11-8676-4739-ABF4-CF513DF33DCB}" type="slidenum">
              <a:rPr lang="tr-TR"/>
              <a:pPr/>
              <a:t>‹#›</a:t>
            </a:fld>
            <a:endParaRPr lang="tr-TR"/>
          </a:p>
        </p:txBody>
      </p:sp>
    </p:spTree>
    <p:extLst>
      <p:ext uri="{BB962C8B-B14F-4D97-AF65-F5344CB8AC3E}">
        <p14:creationId xmlns:p14="http://schemas.microsoft.com/office/powerpoint/2010/main" val="1633396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29041" tIns="14521" rIns="29041" bIns="14521" numCol="1" anchor="t" anchorCtr="0" compatLnSpc="1">
            <a:prstTxWarp prst="textNoShape">
              <a:avLst/>
            </a:prstTxWarp>
          </a:bodyPr>
          <a:lstStyle>
            <a:lvl1pPr defTabSz="290513">
              <a:lnSpc>
                <a:spcPct val="90000"/>
              </a:lnSpc>
              <a:spcBef>
                <a:spcPct val="20000"/>
              </a:spcBef>
              <a:defRPr sz="400"/>
            </a:lvl1pPr>
          </a:lstStyle>
          <a:p>
            <a:endParaRPr lang="tr-TR"/>
          </a:p>
        </p:txBody>
      </p:sp>
      <p:sp>
        <p:nvSpPr>
          <p:cNvPr id="16387"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29041" tIns="14521" rIns="29041" bIns="14521" numCol="1" anchor="t" anchorCtr="0" compatLnSpc="1">
            <a:prstTxWarp prst="textNoShape">
              <a:avLst/>
            </a:prstTxWarp>
          </a:bodyPr>
          <a:lstStyle>
            <a:lvl1pPr algn="r" defTabSz="290513">
              <a:lnSpc>
                <a:spcPct val="90000"/>
              </a:lnSpc>
              <a:spcBef>
                <a:spcPct val="20000"/>
              </a:spcBef>
              <a:defRPr sz="400"/>
            </a:lvl1pPr>
          </a:lstStyle>
          <a:p>
            <a:fld id="{8B804DC2-095D-4D22-8FCD-5C2DE63D46CC}" type="datetimeFigureOut">
              <a:rPr lang="tr-TR"/>
              <a:pPr/>
              <a:t>9.9.2015</a:t>
            </a:fld>
            <a:endParaRPr lang="tr-TR"/>
          </a:p>
        </p:txBody>
      </p:sp>
      <p:sp>
        <p:nvSpPr>
          <p:cNvPr id="16388" name="Rectangle 4"/>
          <p:cNvSpPr>
            <a:spLocks noGrp="1" noRot="1" noChangeAspect="1" noChangeArrowheads="1" noTextEdit="1"/>
          </p:cNvSpPr>
          <p:nvPr>
            <p:ph type="sldImg" idx="2"/>
          </p:nvPr>
        </p:nvSpPr>
        <p:spPr bwMode="auto">
          <a:xfrm>
            <a:off x="1951038" y="744538"/>
            <a:ext cx="2895600" cy="3722687"/>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29041" tIns="14521" rIns="29041" bIns="14521"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6390" name="Rectangle 6"/>
          <p:cNvSpPr>
            <a:spLocks noGrp="1" noChangeArrowheads="1"/>
          </p:cNvSpPr>
          <p:nvPr>
            <p:ph type="ftr" sz="quarter" idx="4"/>
          </p:nvPr>
        </p:nvSpPr>
        <p:spPr bwMode="auto">
          <a:xfrm>
            <a:off x="0" y="9428163"/>
            <a:ext cx="2944813" cy="496887"/>
          </a:xfrm>
          <a:prstGeom prst="rect">
            <a:avLst/>
          </a:prstGeom>
          <a:noFill/>
          <a:ln w="9525">
            <a:noFill/>
            <a:miter lim="800000"/>
            <a:headEnd/>
            <a:tailEnd/>
          </a:ln>
          <a:effectLst/>
        </p:spPr>
        <p:txBody>
          <a:bodyPr vert="horz" wrap="square" lIns="29041" tIns="14521" rIns="29041" bIns="14521" numCol="1" anchor="b" anchorCtr="0" compatLnSpc="1">
            <a:prstTxWarp prst="textNoShape">
              <a:avLst/>
            </a:prstTxWarp>
          </a:bodyPr>
          <a:lstStyle>
            <a:lvl1pPr defTabSz="290513">
              <a:lnSpc>
                <a:spcPct val="90000"/>
              </a:lnSpc>
              <a:spcBef>
                <a:spcPct val="20000"/>
              </a:spcBef>
              <a:defRPr sz="400"/>
            </a:lvl1pPr>
          </a:lstStyle>
          <a:p>
            <a:endParaRPr lang="tr-TR"/>
          </a:p>
        </p:txBody>
      </p:sp>
      <p:sp>
        <p:nvSpPr>
          <p:cNvPr id="16391" name="Rectangle 7"/>
          <p:cNvSpPr>
            <a:spLocks noGrp="1" noChangeArrowheads="1"/>
          </p:cNvSpPr>
          <p:nvPr>
            <p:ph type="sldNum" sz="quarter" idx="5"/>
          </p:nvPr>
        </p:nvSpPr>
        <p:spPr bwMode="auto">
          <a:xfrm>
            <a:off x="3851275" y="9428163"/>
            <a:ext cx="2944813" cy="496887"/>
          </a:xfrm>
          <a:prstGeom prst="rect">
            <a:avLst/>
          </a:prstGeom>
          <a:noFill/>
          <a:ln w="9525">
            <a:noFill/>
            <a:miter lim="800000"/>
            <a:headEnd/>
            <a:tailEnd/>
          </a:ln>
          <a:effectLst/>
        </p:spPr>
        <p:txBody>
          <a:bodyPr vert="horz" wrap="square" lIns="29041" tIns="14521" rIns="29041" bIns="14521" numCol="1" anchor="b" anchorCtr="0" compatLnSpc="1">
            <a:prstTxWarp prst="textNoShape">
              <a:avLst/>
            </a:prstTxWarp>
          </a:bodyPr>
          <a:lstStyle>
            <a:lvl1pPr algn="r" defTabSz="290513">
              <a:lnSpc>
                <a:spcPct val="90000"/>
              </a:lnSpc>
              <a:spcBef>
                <a:spcPct val="20000"/>
              </a:spcBef>
              <a:defRPr sz="400"/>
            </a:lvl1pPr>
          </a:lstStyle>
          <a:p>
            <a:fld id="{A8532A29-49BE-47E4-B548-AFB6E3574174}" type="slidenum">
              <a:rPr lang="tr-TR"/>
              <a:pPr/>
              <a:t>‹#›</a:t>
            </a:fld>
            <a:endParaRPr lang="tr-TR"/>
          </a:p>
        </p:txBody>
      </p:sp>
    </p:spTree>
    <p:extLst>
      <p:ext uri="{BB962C8B-B14F-4D97-AF65-F5344CB8AC3E}">
        <p14:creationId xmlns:p14="http://schemas.microsoft.com/office/powerpoint/2010/main" val="16692078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0066338"/>
            <a:ext cx="21421725" cy="6945312"/>
          </a:xfrm>
        </p:spPr>
        <p:txBody>
          <a:bodyPr/>
          <a:lstStyle/>
          <a:p>
            <a:r>
              <a:rPr lang="en-US" smtClean="0"/>
              <a:t>Click to edit Master title style</a:t>
            </a:r>
            <a:endParaRPr lang="tr-TR"/>
          </a:p>
        </p:txBody>
      </p:sp>
      <p:sp>
        <p:nvSpPr>
          <p:cNvPr id="3" name="Subtitle 2"/>
          <p:cNvSpPr>
            <a:spLocks noGrp="1"/>
          </p:cNvSpPr>
          <p:nvPr>
            <p:ph type="subTitle" idx="1"/>
          </p:nvPr>
        </p:nvSpPr>
        <p:spPr>
          <a:xfrm>
            <a:off x="3779838" y="18362613"/>
            <a:ext cx="1764347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A33BA4D0-12B1-4DF4-ADED-218E93946BF8}"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30574681-AAD5-4E17-BEC0-CD2F025EF25C}"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3713" y="1298575"/>
            <a:ext cx="5670550" cy="27647900"/>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1258888" y="1298575"/>
            <a:ext cx="16862425" cy="2764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7FDE81AD-C63B-4D7F-A8F2-35DD027F6A4F}"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99FABF29-4689-4A54-BF3D-697610F6B99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0823238"/>
            <a:ext cx="21423313" cy="643572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1990725" y="13733463"/>
            <a:ext cx="21423313"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7D8082DD-7394-4008-9DE0-00A9F9F13FD6}"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1258888" y="7561263"/>
            <a:ext cx="11266487"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12677775" y="7561263"/>
            <a:ext cx="11266488"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83CB5A3F-FBF9-4B36-B8AD-AE71DCBDAF9B}"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296988"/>
            <a:ext cx="22682200" cy="5400675"/>
          </a:xfrm>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1260475" y="7253288"/>
            <a:ext cx="11134725"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0475" y="10275888"/>
            <a:ext cx="11134725"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12803188" y="7253288"/>
            <a:ext cx="11139487"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2803188" y="10275888"/>
            <a:ext cx="11139487"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F1C16346-1AD8-4F31-998C-3D4FB2850F07}"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D7A309FC-BEC1-495A-BE32-E678999D62CB}"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C81A8251-8231-4A5F-9BB0-BE0FA772CD22}"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290638"/>
            <a:ext cx="8291513" cy="5489575"/>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9853613" y="1290638"/>
            <a:ext cx="14089062"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1260475" y="6780213"/>
            <a:ext cx="8291513"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4B263A0F-30B5-4345-B029-64528A032DDB}"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2682200"/>
            <a:ext cx="15120938" cy="2678113"/>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4940300" y="2895600"/>
            <a:ext cx="15120938" cy="19442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Text Placeholder 3"/>
          <p:cNvSpPr>
            <a:spLocks noGrp="1"/>
          </p:cNvSpPr>
          <p:nvPr>
            <p:ph type="body" sz="half" idx="2"/>
          </p:nvPr>
        </p:nvSpPr>
        <p:spPr>
          <a:xfrm>
            <a:off x="4940300" y="25360313"/>
            <a:ext cx="15120938"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C43F8E2B-825F-48A7-B81F-0C77F352956C}"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58888" y="1298575"/>
            <a:ext cx="22685375" cy="5400675"/>
          </a:xfrm>
          <a:prstGeom prst="rect">
            <a:avLst/>
          </a:prstGeom>
          <a:noFill/>
          <a:ln w="9525">
            <a:noFill/>
            <a:miter lim="800000"/>
            <a:headEnd/>
            <a:tailEnd/>
          </a:ln>
        </p:spPr>
        <p:txBody>
          <a:bodyPr vert="horz" wrap="square" lIns="288036" tIns="144018" rIns="288036" bIns="144018" numCol="1" anchor="ctr" anchorCtr="0" compatLnSpc="1">
            <a:prstTxWarp prst="textNoShape">
              <a:avLst/>
            </a:prstTxWarp>
          </a:bodyPr>
          <a:lstStyle/>
          <a:p>
            <a:pPr lvl="0"/>
            <a:r>
              <a:rPr lang="tr-TR" smtClean="0"/>
              <a:t>Asıl başlık stili için tıklatın</a:t>
            </a:r>
          </a:p>
        </p:txBody>
      </p:sp>
      <p:sp>
        <p:nvSpPr>
          <p:cNvPr id="1027" name="Rectangle 3"/>
          <p:cNvSpPr>
            <a:spLocks noGrp="1" noChangeArrowheads="1"/>
          </p:cNvSpPr>
          <p:nvPr>
            <p:ph type="body" idx="1"/>
          </p:nvPr>
        </p:nvSpPr>
        <p:spPr bwMode="auto">
          <a:xfrm>
            <a:off x="1258888" y="7561263"/>
            <a:ext cx="22685375" cy="21385212"/>
          </a:xfrm>
          <a:prstGeom prst="rect">
            <a:avLst/>
          </a:prstGeom>
          <a:noFill/>
          <a:ln w="9525">
            <a:noFill/>
            <a:miter lim="800000"/>
            <a:headEnd/>
            <a:tailEnd/>
          </a:ln>
        </p:spPr>
        <p:txBody>
          <a:bodyPr vert="horz" wrap="square" lIns="288036" tIns="144018" rIns="288036" bIns="144018"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28" name="Rectangle 4"/>
          <p:cNvSpPr>
            <a:spLocks noGrp="1" noChangeArrowheads="1"/>
          </p:cNvSpPr>
          <p:nvPr>
            <p:ph type="dt" sz="half" idx="2"/>
          </p:nvPr>
        </p:nvSpPr>
        <p:spPr bwMode="auto">
          <a:xfrm>
            <a:off x="1258888" y="29508450"/>
            <a:ext cx="5883275" cy="2251075"/>
          </a:xfrm>
          <a:prstGeom prst="rect">
            <a:avLst/>
          </a:prstGeom>
          <a:noFill/>
          <a:ln w="9525">
            <a:noFill/>
            <a:miter lim="800000"/>
            <a:headEnd/>
            <a:tailEnd/>
          </a:ln>
          <a:effectLst/>
        </p:spPr>
        <p:txBody>
          <a:bodyPr vert="horz" wrap="square" lIns="288036" tIns="144018" rIns="288036" bIns="144018" numCol="1" anchor="t" anchorCtr="0" compatLnSpc="1">
            <a:prstTxWarp prst="textNoShape">
              <a:avLst/>
            </a:prstTxWarp>
          </a:bodyPr>
          <a:lstStyle>
            <a:lvl1pPr>
              <a:lnSpc>
                <a:spcPct val="100000"/>
              </a:lnSpc>
              <a:spcBef>
                <a:spcPct val="0"/>
              </a:spcBef>
              <a:defRPr sz="4400">
                <a:cs typeface="+mn-cs"/>
              </a:defRPr>
            </a:lvl1pPr>
          </a:lstStyle>
          <a:p>
            <a:pPr>
              <a:defRPr/>
            </a:pPr>
            <a:endParaRPr lang="tr-TR"/>
          </a:p>
        </p:txBody>
      </p:sp>
      <p:sp>
        <p:nvSpPr>
          <p:cNvPr id="1029" name="Rectangle 5"/>
          <p:cNvSpPr>
            <a:spLocks noGrp="1" noChangeArrowheads="1"/>
          </p:cNvSpPr>
          <p:nvPr>
            <p:ph type="ftr" sz="quarter" idx="3"/>
          </p:nvPr>
        </p:nvSpPr>
        <p:spPr bwMode="auto">
          <a:xfrm>
            <a:off x="8609013" y="29508450"/>
            <a:ext cx="7985125" cy="2251075"/>
          </a:xfrm>
          <a:prstGeom prst="rect">
            <a:avLst/>
          </a:prstGeom>
          <a:noFill/>
          <a:ln w="9525">
            <a:noFill/>
            <a:miter lim="800000"/>
            <a:headEnd/>
            <a:tailEnd/>
          </a:ln>
          <a:effectLst/>
        </p:spPr>
        <p:txBody>
          <a:bodyPr vert="horz" wrap="square" lIns="288036" tIns="144018" rIns="288036" bIns="144018" numCol="1" anchor="t" anchorCtr="0" compatLnSpc="1">
            <a:prstTxWarp prst="textNoShape">
              <a:avLst/>
            </a:prstTxWarp>
          </a:bodyPr>
          <a:lstStyle>
            <a:lvl1pPr algn="ctr">
              <a:lnSpc>
                <a:spcPct val="100000"/>
              </a:lnSpc>
              <a:spcBef>
                <a:spcPct val="0"/>
              </a:spcBef>
              <a:defRPr sz="4400">
                <a:cs typeface="+mn-cs"/>
              </a:defRPr>
            </a:lvl1pPr>
          </a:lstStyle>
          <a:p>
            <a:pPr>
              <a:defRPr/>
            </a:pPr>
            <a:endParaRPr lang="tr-TR"/>
          </a:p>
        </p:txBody>
      </p:sp>
      <p:sp>
        <p:nvSpPr>
          <p:cNvPr id="1030" name="Rectangle 6"/>
          <p:cNvSpPr>
            <a:spLocks noGrp="1" noChangeArrowheads="1"/>
          </p:cNvSpPr>
          <p:nvPr>
            <p:ph type="sldNum" sz="quarter" idx="4"/>
          </p:nvPr>
        </p:nvSpPr>
        <p:spPr bwMode="auto">
          <a:xfrm>
            <a:off x="18060988" y="29508450"/>
            <a:ext cx="5883275" cy="2251075"/>
          </a:xfrm>
          <a:prstGeom prst="rect">
            <a:avLst/>
          </a:prstGeom>
          <a:noFill/>
          <a:ln w="9525">
            <a:noFill/>
            <a:miter lim="800000"/>
            <a:headEnd/>
            <a:tailEnd/>
          </a:ln>
          <a:effectLst/>
        </p:spPr>
        <p:txBody>
          <a:bodyPr vert="horz" wrap="square" lIns="288036" tIns="144018" rIns="288036" bIns="144018" numCol="1" anchor="t" anchorCtr="0" compatLnSpc="1">
            <a:prstTxWarp prst="textNoShape">
              <a:avLst/>
            </a:prstTxWarp>
          </a:bodyPr>
          <a:lstStyle>
            <a:lvl1pPr algn="r">
              <a:lnSpc>
                <a:spcPct val="100000"/>
              </a:lnSpc>
              <a:spcBef>
                <a:spcPct val="0"/>
              </a:spcBef>
              <a:defRPr sz="4400">
                <a:cs typeface="+mn-cs"/>
              </a:defRPr>
            </a:lvl1pPr>
          </a:lstStyle>
          <a:p>
            <a:pPr>
              <a:defRPr/>
            </a:pPr>
            <a:fld id="{51C9F79C-439F-4E30-BCDD-D97DE8916C4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879725" rtl="0" eaLnBrk="0" fontAlgn="base" hangingPunct="0">
        <a:spcBef>
          <a:spcPct val="0"/>
        </a:spcBef>
        <a:spcAft>
          <a:spcPct val="0"/>
        </a:spcAft>
        <a:defRPr sz="13900">
          <a:solidFill>
            <a:schemeClr val="tx2"/>
          </a:solidFill>
          <a:latin typeface="+mj-lt"/>
          <a:ea typeface="+mj-ea"/>
          <a:cs typeface="+mj-cs"/>
        </a:defRPr>
      </a:lvl1pPr>
      <a:lvl2pPr algn="ctr" defTabSz="2879725" rtl="0" eaLnBrk="0" fontAlgn="base" hangingPunct="0">
        <a:spcBef>
          <a:spcPct val="0"/>
        </a:spcBef>
        <a:spcAft>
          <a:spcPct val="0"/>
        </a:spcAft>
        <a:defRPr sz="13900">
          <a:solidFill>
            <a:schemeClr val="tx2"/>
          </a:solidFill>
          <a:latin typeface="Arial" charset="0"/>
        </a:defRPr>
      </a:lvl2pPr>
      <a:lvl3pPr algn="ctr" defTabSz="2879725" rtl="0" eaLnBrk="0" fontAlgn="base" hangingPunct="0">
        <a:spcBef>
          <a:spcPct val="0"/>
        </a:spcBef>
        <a:spcAft>
          <a:spcPct val="0"/>
        </a:spcAft>
        <a:defRPr sz="13900">
          <a:solidFill>
            <a:schemeClr val="tx2"/>
          </a:solidFill>
          <a:latin typeface="Arial" charset="0"/>
        </a:defRPr>
      </a:lvl3pPr>
      <a:lvl4pPr algn="ctr" defTabSz="2879725" rtl="0" eaLnBrk="0" fontAlgn="base" hangingPunct="0">
        <a:spcBef>
          <a:spcPct val="0"/>
        </a:spcBef>
        <a:spcAft>
          <a:spcPct val="0"/>
        </a:spcAft>
        <a:defRPr sz="13900">
          <a:solidFill>
            <a:schemeClr val="tx2"/>
          </a:solidFill>
          <a:latin typeface="Arial" charset="0"/>
        </a:defRPr>
      </a:lvl4pPr>
      <a:lvl5pPr algn="ctr" defTabSz="2879725" rtl="0" eaLnBrk="0" fontAlgn="base" hangingPunct="0">
        <a:spcBef>
          <a:spcPct val="0"/>
        </a:spcBef>
        <a:spcAft>
          <a:spcPct val="0"/>
        </a:spcAft>
        <a:defRPr sz="13900">
          <a:solidFill>
            <a:schemeClr val="tx2"/>
          </a:solidFill>
          <a:latin typeface="Arial" charset="0"/>
        </a:defRPr>
      </a:lvl5pPr>
      <a:lvl6pPr marL="457200" algn="ctr" defTabSz="2879725" rtl="0" fontAlgn="base">
        <a:spcBef>
          <a:spcPct val="0"/>
        </a:spcBef>
        <a:spcAft>
          <a:spcPct val="0"/>
        </a:spcAft>
        <a:defRPr sz="13900">
          <a:solidFill>
            <a:schemeClr val="tx2"/>
          </a:solidFill>
          <a:latin typeface="Arial" charset="0"/>
        </a:defRPr>
      </a:lvl6pPr>
      <a:lvl7pPr marL="914400" algn="ctr" defTabSz="2879725" rtl="0" fontAlgn="base">
        <a:spcBef>
          <a:spcPct val="0"/>
        </a:spcBef>
        <a:spcAft>
          <a:spcPct val="0"/>
        </a:spcAft>
        <a:defRPr sz="13900">
          <a:solidFill>
            <a:schemeClr val="tx2"/>
          </a:solidFill>
          <a:latin typeface="Arial" charset="0"/>
        </a:defRPr>
      </a:lvl7pPr>
      <a:lvl8pPr marL="1371600" algn="ctr" defTabSz="2879725" rtl="0" fontAlgn="base">
        <a:spcBef>
          <a:spcPct val="0"/>
        </a:spcBef>
        <a:spcAft>
          <a:spcPct val="0"/>
        </a:spcAft>
        <a:defRPr sz="13900">
          <a:solidFill>
            <a:schemeClr val="tx2"/>
          </a:solidFill>
          <a:latin typeface="Arial" charset="0"/>
        </a:defRPr>
      </a:lvl8pPr>
      <a:lvl9pPr marL="1828800" algn="ctr" defTabSz="2879725" rtl="0" fontAlgn="base">
        <a:spcBef>
          <a:spcPct val="0"/>
        </a:spcBef>
        <a:spcAft>
          <a:spcPct val="0"/>
        </a:spcAft>
        <a:defRPr sz="13900">
          <a:solidFill>
            <a:schemeClr val="tx2"/>
          </a:solidFill>
          <a:latin typeface="Arial" charset="0"/>
        </a:defRPr>
      </a:lvl9pPr>
    </p:titleStyle>
    <p:bodyStyle>
      <a:lvl1pPr marL="1079500" indent="-1079500" algn="l" defTabSz="2879725" rtl="0" eaLnBrk="0" fontAlgn="base" hangingPunct="0">
        <a:spcBef>
          <a:spcPct val="20000"/>
        </a:spcBef>
        <a:spcAft>
          <a:spcPct val="0"/>
        </a:spcAft>
        <a:buChar char="•"/>
        <a:defRPr sz="10100">
          <a:solidFill>
            <a:schemeClr val="tx1"/>
          </a:solidFill>
          <a:latin typeface="+mn-lt"/>
          <a:ea typeface="+mn-ea"/>
          <a:cs typeface="+mn-cs"/>
        </a:defRPr>
      </a:lvl1pPr>
      <a:lvl2pPr marL="2339975" indent="-900113" algn="l" defTabSz="2879725" rtl="0" eaLnBrk="0" fontAlgn="base" hangingPunct="0">
        <a:spcBef>
          <a:spcPct val="20000"/>
        </a:spcBef>
        <a:spcAft>
          <a:spcPct val="0"/>
        </a:spcAft>
        <a:buChar char="–"/>
        <a:defRPr sz="8800">
          <a:solidFill>
            <a:schemeClr val="tx1"/>
          </a:solidFill>
          <a:latin typeface="+mn-lt"/>
        </a:defRPr>
      </a:lvl2pPr>
      <a:lvl3pPr marL="3600450" indent="-720725" algn="l" defTabSz="2879725" rtl="0" eaLnBrk="0" fontAlgn="base" hangingPunct="0">
        <a:spcBef>
          <a:spcPct val="20000"/>
        </a:spcBef>
        <a:spcAft>
          <a:spcPct val="0"/>
        </a:spcAft>
        <a:buChar char="•"/>
        <a:defRPr sz="7600">
          <a:solidFill>
            <a:schemeClr val="tx1"/>
          </a:solidFill>
          <a:latin typeface="+mn-lt"/>
        </a:defRPr>
      </a:lvl3pPr>
      <a:lvl4pPr marL="5040313" indent="-719138" algn="l" defTabSz="2879725" rtl="0" eaLnBrk="0" fontAlgn="base" hangingPunct="0">
        <a:spcBef>
          <a:spcPct val="20000"/>
        </a:spcBef>
        <a:spcAft>
          <a:spcPct val="0"/>
        </a:spcAft>
        <a:buChar char="–"/>
        <a:defRPr sz="6300">
          <a:solidFill>
            <a:schemeClr val="tx1"/>
          </a:solidFill>
          <a:latin typeface="+mn-lt"/>
        </a:defRPr>
      </a:lvl4pPr>
      <a:lvl5pPr marL="6480175" indent="-719138" algn="l" defTabSz="2879725" rtl="0" eaLnBrk="0" fontAlgn="base" hangingPunct="0">
        <a:spcBef>
          <a:spcPct val="20000"/>
        </a:spcBef>
        <a:spcAft>
          <a:spcPct val="0"/>
        </a:spcAft>
        <a:buChar char="»"/>
        <a:defRPr sz="6300">
          <a:solidFill>
            <a:schemeClr val="tx1"/>
          </a:solidFill>
          <a:latin typeface="+mn-lt"/>
        </a:defRPr>
      </a:lvl5pPr>
      <a:lvl6pPr marL="6937375" indent="-719138" algn="l" defTabSz="2879725" rtl="0" fontAlgn="base">
        <a:spcBef>
          <a:spcPct val="20000"/>
        </a:spcBef>
        <a:spcAft>
          <a:spcPct val="0"/>
        </a:spcAft>
        <a:buChar char="»"/>
        <a:defRPr sz="6300">
          <a:solidFill>
            <a:schemeClr val="tx1"/>
          </a:solidFill>
          <a:latin typeface="+mn-lt"/>
        </a:defRPr>
      </a:lvl6pPr>
      <a:lvl7pPr marL="7394575" indent="-719138" algn="l" defTabSz="2879725" rtl="0" fontAlgn="base">
        <a:spcBef>
          <a:spcPct val="20000"/>
        </a:spcBef>
        <a:spcAft>
          <a:spcPct val="0"/>
        </a:spcAft>
        <a:buChar char="»"/>
        <a:defRPr sz="6300">
          <a:solidFill>
            <a:schemeClr val="tx1"/>
          </a:solidFill>
          <a:latin typeface="+mn-lt"/>
        </a:defRPr>
      </a:lvl7pPr>
      <a:lvl8pPr marL="7851775" indent="-719138" algn="l" defTabSz="2879725" rtl="0" fontAlgn="base">
        <a:spcBef>
          <a:spcPct val="20000"/>
        </a:spcBef>
        <a:spcAft>
          <a:spcPct val="0"/>
        </a:spcAft>
        <a:buChar char="»"/>
        <a:defRPr sz="6300">
          <a:solidFill>
            <a:schemeClr val="tx1"/>
          </a:solidFill>
          <a:latin typeface="+mn-lt"/>
        </a:defRPr>
      </a:lvl8pPr>
      <a:lvl9pPr marL="8308975" indent="-719138" algn="l" defTabSz="2879725" rtl="0" fontAlgn="base">
        <a:spcBef>
          <a:spcPct val="20000"/>
        </a:spcBef>
        <a:spcAft>
          <a:spcPct val="0"/>
        </a:spcAft>
        <a:buChar char="»"/>
        <a:defRPr sz="63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1.xml"/><Relationship Id="rId7"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36625" y="503238"/>
            <a:ext cx="23187025" cy="2160587"/>
          </a:xfrm>
          <a:solidFill>
            <a:schemeClr val="bg1"/>
          </a:solidFill>
          <a:ln>
            <a:solidFill>
              <a:schemeClr val="tx1"/>
            </a:solidFill>
          </a:ln>
        </p:spPr>
        <p:txBody>
          <a:bodyPr/>
          <a:lstStyle/>
          <a:p>
            <a:pPr eaLnBrk="1" hangingPunct="1">
              <a:lnSpc>
                <a:spcPct val="150000"/>
              </a:lnSpc>
            </a:pPr>
            <a:r>
              <a:rPr lang="en-US" sz="2800" b="1" dirty="0">
                <a:latin typeface="Times New Roman" panose="02020603050405020304" pitchFamily="18" charset="0"/>
                <a:cs typeface="Times New Roman" panose="02020603050405020304" pitchFamily="18" charset="0"/>
              </a:rPr>
              <a:t>Non-invasive assessment of corneal and conjunctival deterioration in soft contact lens users using anterior segment optical coherence </a:t>
            </a:r>
            <a:r>
              <a:rPr lang="en-US" sz="2800" b="1" dirty="0" smtClean="0">
                <a:latin typeface="Times New Roman" panose="02020603050405020304" pitchFamily="18" charset="0"/>
                <a:cs typeface="Times New Roman" panose="02020603050405020304" pitchFamily="18" charset="0"/>
              </a:rPr>
              <a:t>tomography</a:t>
            </a:r>
            <a:r>
              <a:rPr lang="tr-TR" sz="4000" b="1" dirty="0" smtClean="0">
                <a:solidFill>
                  <a:srgbClr val="000000"/>
                </a:solidFill>
                <a:latin typeface="Times New Roman" pitchFamily="18" charset="0"/>
                <a:cs typeface="Times New Roman" pitchFamily="18" charset="0"/>
              </a:rPr>
              <a:t/>
            </a:r>
            <a:br>
              <a:rPr lang="tr-TR" sz="4000" b="1" dirty="0" smtClean="0">
                <a:solidFill>
                  <a:srgbClr val="000000"/>
                </a:solidFill>
                <a:latin typeface="Times New Roman" pitchFamily="18" charset="0"/>
                <a:cs typeface="Times New Roman" pitchFamily="18" charset="0"/>
              </a:rPr>
            </a:br>
            <a:r>
              <a:rPr lang="tr-TR" sz="2400" b="1" dirty="0" err="1" smtClean="0">
                <a:solidFill>
                  <a:srgbClr val="000000"/>
                </a:solidFill>
                <a:latin typeface="Times New Roman" pitchFamily="18" charset="0"/>
                <a:cs typeface="Times New Roman" pitchFamily="18" charset="0"/>
              </a:rPr>
              <a:t>I</a:t>
            </a:r>
            <a:r>
              <a:rPr lang="tr-TR" sz="2400" b="1" dirty="0" err="1" smtClean="0">
                <a:solidFill>
                  <a:srgbClr val="000000"/>
                </a:solidFill>
                <a:latin typeface="Times New Roman" pitchFamily="18" charset="0"/>
                <a:cs typeface="Times New Roman" pitchFamily="18" charset="0"/>
              </a:rPr>
              <a:t>smail</a:t>
            </a:r>
            <a:r>
              <a:rPr lang="tr-TR" sz="2400" b="1" dirty="0" smtClean="0">
                <a:solidFill>
                  <a:srgbClr val="000000"/>
                </a:solidFill>
                <a:latin typeface="Times New Roman" pitchFamily="18" charset="0"/>
                <a:cs typeface="Times New Roman" pitchFamily="18" charset="0"/>
              </a:rPr>
              <a:t> Ersan</a:t>
            </a:r>
            <a:r>
              <a:rPr lang="tr-TR" sz="2400" b="1" dirty="0" smtClean="0">
                <a:solidFill>
                  <a:srgbClr val="000000"/>
                </a:solidFill>
                <a:latin typeface="Times New Roman" pitchFamily="18" charset="0"/>
                <a:cs typeface="Times New Roman" pitchFamily="18" charset="0"/>
              </a:rPr>
              <a:t>, Sedat </a:t>
            </a:r>
            <a:r>
              <a:rPr lang="tr-TR" sz="2400" b="1" dirty="0" err="1" smtClean="0">
                <a:solidFill>
                  <a:srgbClr val="000000"/>
                </a:solidFill>
                <a:latin typeface="Times New Roman" pitchFamily="18" charset="0"/>
                <a:cs typeface="Times New Roman" pitchFamily="18" charset="0"/>
              </a:rPr>
              <a:t>Arikan</a:t>
            </a:r>
            <a:r>
              <a:rPr lang="tr-TR" sz="2400" b="1" dirty="0" smtClean="0">
                <a:solidFill>
                  <a:srgbClr val="000000"/>
                </a:solidFill>
                <a:latin typeface="Times New Roman" pitchFamily="18" charset="0"/>
                <a:cs typeface="Times New Roman" pitchFamily="18" charset="0"/>
              </a:rPr>
              <a:t>, </a:t>
            </a:r>
            <a:r>
              <a:rPr lang="tr-TR" sz="2400" b="1" dirty="0" err="1" smtClean="0">
                <a:solidFill>
                  <a:srgbClr val="000000"/>
                </a:solidFill>
                <a:latin typeface="Times New Roman" pitchFamily="18" charset="0"/>
                <a:cs typeface="Times New Roman" pitchFamily="18" charset="0"/>
              </a:rPr>
              <a:t>Selcuk</a:t>
            </a:r>
            <a:r>
              <a:rPr lang="tr-TR" sz="2400" b="1" dirty="0" smtClean="0">
                <a:solidFill>
                  <a:srgbClr val="000000"/>
                </a:solidFill>
                <a:latin typeface="Times New Roman" pitchFamily="18" charset="0"/>
                <a:cs typeface="Times New Roman" pitchFamily="18" charset="0"/>
              </a:rPr>
              <a:t> Kara, Baran Gencer, Asiye Koklu, Hasan Ali Tufan</a:t>
            </a:r>
            <a:br>
              <a:rPr lang="tr-TR" sz="2400" b="1" dirty="0" smtClean="0">
                <a:solidFill>
                  <a:srgbClr val="000000"/>
                </a:solidFill>
                <a:latin typeface="Times New Roman" pitchFamily="18" charset="0"/>
                <a:cs typeface="Times New Roman" pitchFamily="18" charset="0"/>
              </a:rPr>
            </a:br>
            <a:r>
              <a:rPr lang="tr-TR" sz="2400" b="1" dirty="0" err="1" smtClean="0">
                <a:solidFill>
                  <a:srgbClr val="000000"/>
                </a:solidFill>
                <a:latin typeface="Times New Roman" pitchFamily="18" charset="0"/>
                <a:cs typeface="Times New Roman" pitchFamily="18" charset="0"/>
              </a:rPr>
              <a:t>Canakkale</a:t>
            </a:r>
            <a:r>
              <a:rPr lang="tr-TR" sz="2400" b="1" dirty="0" smtClean="0">
                <a:solidFill>
                  <a:srgbClr val="000000"/>
                </a:solidFill>
                <a:latin typeface="Times New Roman" pitchFamily="18" charset="0"/>
                <a:cs typeface="Times New Roman" pitchFamily="18" charset="0"/>
              </a:rPr>
              <a:t> </a:t>
            </a:r>
            <a:r>
              <a:rPr lang="tr-TR" sz="2400" b="1" dirty="0" err="1" smtClean="0">
                <a:solidFill>
                  <a:srgbClr val="000000"/>
                </a:solidFill>
                <a:latin typeface="Times New Roman" pitchFamily="18" charset="0"/>
                <a:cs typeface="Times New Roman" pitchFamily="18" charset="0"/>
              </a:rPr>
              <a:t>Onsekiz</a:t>
            </a:r>
            <a:r>
              <a:rPr lang="tr-TR" sz="2400" b="1" dirty="0" smtClean="0">
                <a:solidFill>
                  <a:srgbClr val="000000"/>
                </a:solidFill>
                <a:latin typeface="Times New Roman" pitchFamily="18" charset="0"/>
                <a:cs typeface="Times New Roman" pitchFamily="18" charset="0"/>
              </a:rPr>
              <a:t> Mart </a:t>
            </a:r>
            <a:r>
              <a:rPr lang="tr-TR" sz="2400" b="1" dirty="0" err="1" smtClean="0">
                <a:solidFill>
                  <a:srgbClr val="000000"/>
                </a:solidFill>
                <a:latin typeface="Times New Roman" pitchFamily="18" charset="0"/>
                <a:cs typeface="Times New Roman" pitchFamily="18" charset="0"/>
              </a:rPr>
              <a:t>University</a:t>
            </a:r>
            <a:r>
              <a:rPr lang="tr-TR" sz="2400" b="1" dirty="0" smtClean="0">
                <a:solidFill>
                  <a:srgbClr val="000000"/>
                </a:solidFill>
                <a:latin typeface="Times New Roman" pitchFamily="18" charset="0"/>
                <a:cs typeface="Times New Roman" pitchFamily="18" charset="0"/>
              </a:rPr>
              <a:t>, </a:t>
            </a:r>
            <a:r>
              <a:rPr lang="tr-TR" sz="2400" b="1" dirty="0" err="1" smtClean="0">
                <a:solidFill>
                  <a:srgbClr val="000000"/>
                </a:solidFill>
                <a:latin typeface="Times New Roman" pitchFamily="18" charset="0"/>
                <a:cs typeface="Times New Roman" pitchFamily="18" charset="0"/>
              </a:rPr>
              <a:t>Faculty</a:t>
            </a:r>
            <a:r>
              <a:rPr lang="tr-TR" sz="2400" b="1" dirty="0" smtClean="0">
                <a:solidFill>
                  <a:srgbClr val="000000"/>
                </a:solidFill>
                <a:latin typeface="Times New Roman" pitchFamily="18" charset="0"/>
                <a:cs typeface="Times New Roman" pitchFamily="18" charset="0"/>
              </a:rPr>
              <a:t> of </a:t>
            </a:r>
            <a:r>
              <a:rPr lang="tr-TR" sz="2400" b="1" dirty="0" err="1" smtClean="0">
                <a:solidFill>
                  <a:srgbClr val="000000"/>
                </a:solidFill>
                <a:latin typeface="Times New Roman" pitchFamily="18" charset="0"/>
                <a:cs typeface="Times New Roman" pitchFamily="18" charset="0"/>
              </a:rPr>
              <a:t>Medicine</a:t>
            </a:r>
            <a:r>
              <a:rPr lang="tr-TR" sz="2400" b="1" dirty="0" smtClean="0">
                <a:solidFill>
                  <a:srgbClr val="000000"/>
                </a:solidFill>
                <a:latin typeface="Times New Roman" pitchFamily="18" charset="0"/>
                <a:cs typeface="Times New Roman" pitchFamily="18" charset="0"/>
              </a:rPr>
              <a:t>, </a:t>
            </a:r>
            <a:r>
              <a:rPr lang="tr-TR" sz="2400" b="1" dirty="0">
                <a:solidFill>
                  <a:srgbClr val="000000"/>
                </a:solidFill>
                <a:latin typeface="Times New Roman" pitchFamily="18" charset="0"/>
                <a:cs typeface="Times New Roman" pitchFamily="18" charset="0"/>
              </a:rPr>
              <a:t>Department of </a:t>
            </a:r>
            <a:r>
              <a:rPr lang="tr-TR" sz="2400" b="1" dirty="0" err="1" smtClean="0">
                <a:solidFill>
                  <a:srgbClr val="000000"/>
                </a:solidFill>
                <a:latin typeface="Times New Roman" pitchFamily="18" charset="0"/>
                <a:cs typeface="Times New Roman" pitchFamily="18" charset="0"/>
              </a:rPr>
              <a:t>Ophthalmology</a:t>
            </a:r>
            <a:r>
              <a:rPr lang="tr-TR" sz="2400" b="1" dirty="0" smtClean="0">
                <a:solidFill>
                  <a:srgbClr val="000000"/>
                </a:solidFill>
                <a:latin typeface="Times New Roman" pitchFamily="18" charset="0"/>
                <a:cs typeface="Times New Roman" pitchFamily="18" charset="0"/>
              </a:rPr>
              <a:t>, </a:t>
            </a:r>
            <a:r>
              <a:rPr lang="tr-TR" sz="2400" b="1" dirty="0" err="1" smtClean="0">
                <a:solidFill>
                  <a:srgbClr val="000000"/>
                </a:solidFill>
                <a:latin typeface="Times New Roman" pitchFamily="18" charset="0"/>
                <a:cs typeface="Times New Roman" pitchFamily="18" charset="0"/>
              </a:rPr>
              <a:t>Canakkale</a:t>
            </a:r>
            <a:r>
              <a:rPr lang="tr-TR" sz="2400" b="1" dirty="0" smtClean="0">
                <a:solidFill>
                  <a:srgbClr val="000000"/>
                </a:solidFill>
                <a:latin typeface="Times New Roman" pitchFamily="18" charset="0"/>
                <a:cs typeface="Times New Roman" pitchFamily="18" charset="0"/>
              </a:rPr>
              <a:t> , </a:t>
            </a:r>
            <a:r>
              <a:rPr lang="tr-TR" sz="2400" b="1" dirty="0" err="1" smtClean="0">
                <a:solidFill>
                  <a:srgbClr val="000000"/>
                </a:solidFill>
                <a:latin typeface="Times New Roman" pitchFamily="18" charset="0"/>
                <a:cs typeface="Times New Roman" pitchFamily="18" charset="0"/>
              </a:rPr>
              <a:t>Turkey</a:t>
            </a:r>
            <a:r>
              <a:rPr lang="tr-TR" sz="2400" b="1" dirty="0" smtClean="0">
                <a:solidFill>
                  <a:srgbClr val="000000"/>
                </a:solidFill>
                <a:latin typeface="Times New Roman" pitchFamily="18" charset="0"/>
                <a:cs typeface="Times New Roman" pitchFamily="18" charset="0"/>
              </a:rPr>
              <a:t/>
            </a:r>
            <a:br>
              <a:rPr lang="tr-TR" sz="2400" b="1" dirty="0" smtClean="0">
                <a:solidFill>
                  <a:srgbClr val="000000"/>
                </a:solidFill>
                <a:latin typeface="Times New Roman" pitchFamily="18" charset="0"/>
                <a:cs typeface="Times New Roman" pitchFamily="18" charset="0"/>
              </a:rPr>
            </a:br>
            <a:endParaRPr lang="tr-TR" sz="2400" b="1" dirty="0" smtClean="0">
              <a:solidFill>
                <a:srgbClr val="000000"/>
              </a:solidFill>
              <a:latin typeface="Times New Roman" pitchFamily="18" charset="0"/>
              <a:cs typeface="Times New Roman" pitchFamily="18" charset="0"/>
            </a:endParaRPr>
          </a:p>
        </p:txBody>
      </p:sp>
      <p:sp>
        <p:nvSpPr>
          <p:cNvPr id="14338" name="Rectangle 3"/>
          <p:cNvSpPr>
            <a:spLocks noGrp="1" noChangeArrowheads="1"/>
          </p:cNvSpPr>
          <p:nvPr>
            <p:ph type="subTitle" idx="1"/>
          </p:nvPr>
        </p:nvSpPr>
        <p:spPr>
          <a:xfrm>
            <a:off x="936625" y="3024188"/>
            <a:ext cx="10918825" cy="676275"/>
          </a:xfrm>
          <a:gradFill rotWithShape="1">
            <a:gsLst>
              <a:gs pos="0">
                <a:srgbClr val="551133"/>
              </a:gs>
              <a:gs pos="50000">
                <a:srgbClr val="FF3399"/>
              </a:gs>
              <a:gs pos="100000">
                <a:srgbClr val="551133"/>
              </a:gs>
            </a:gsLst>
            <a:lin ang="0" scaled="1"/>
          </a:gradFill>
          <a:ln>
            <a:solidFill>
              <a:schemeClr val="tx1"/>
            </a:solidFill>
          </a:ln>
        </p:spPr>
        <p:txBody>
          <a:bodyPr/>
          <a:lstStyle/>
          <a:p>
            <a:pPr eaLnBrk="1" hangingPunct="1">
              <a:lnSpc>
                <a:spcPct val="80000"/>
              </a:lnSpc>
            </a:pPr>
            <a:r>
              <a:rPr lang="tr-TR" sz="3600" b="1" dirty="0" smtClean="0">
                <a:solidFill>
                  <a:schemeClr val="bg1"/>
                </a:solidFill>
                <a:latin typeface="Times New Roman" pitchFamily="18" charset="0"/>
                <a:cs typeface="Times New Roman" pitchFamily="18" charset="0"/>
              </a:rPr>
              <a:t>INTRODUCTION</a:t>
            </a:r>
            <a:endParaRPr lang="tr-TR" sz="3600" b="1" dirty="0" smtClean="0">
              <a:solidFill>
                <a:schemeClr val="bg1"/>
              </a:solidFill>
              <a:latin typeface="Times New Roman" pitchFamily="18" charset="0"/>
            </a:endParaRPr>
          </a:p>
        </p:txBody>
      </p:sp>
      <p:sp>
        <p:nvSpPr>
          <p:cNvPr id="14339" name="Rectangle 10"/>
          <p:cNvSpPr>
            <a:spLocks noChangeArrowheads="1"/>
          </p:cNvSpPr>
          <p:nvPr/>
        </p:nvSpPr>
        <p:spPr bwMode="auto">
          <a:xfrm>
            <a:off x="863600" y="10297369"/>
            <a:ext cx="11001375" cy="7362899"/>
          </a:xfrm>
          <a:prstGeom prst="rect">
            <a:avLst/>
          </a:prstGeom>
          <a:solidFill>
            <a:schemeClr val="bg1"/>
          </a:solidFill>
          <a:ln w="9525">
            <a:solidFill>
              <a:schemeClr val="tx1"/>
            </a:solidFill>
            <a:miter lim="800000"/>
            <a:headEnd/>
            <a:tailEnd/>
          </a:ln>
        </p:spPr>
        <p:txBody>
          <a:bodyPr lIns="288036" tIns="144018" rIns="288036" bIns="144018"/>
          <a:lstStyle/>
          <a:p>
            <a:pPr algn="just">
              <a:lnSpc>
                <a:spcPct val="150000"/>
              </a:lnSpc>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Subjects </a:t>
            </a:r>
            <a:r>
              <a:rPr lang="en-US" sz="2000" dirty="0">
                <a:latin typeface="Times New Roman" panose="02020603050405020304" pitchFamily="18" charset="0"/>
                <a:cs typeface="Times New Roman" panose="02020603050405020304" pitchFamily="18" charset="0"/>
              </a:rPr>
              <a:t>with dryness symptoms, tear breakup times shorter than 5 seconds, </a:t>
            </a:r>
            <a:r>
              <a:rPr lang="en-US" sz="2000" dirty="0" err="1">
                <a:latin typeface="Times New Roman" panose="02020603050405020304" pitchFamily="18" charset="0"/>
                <a:cs typeface="Times New Roman" panose="02020603050405020304" pitchFamily="18" charset="0"/>
              </a:rPr>
              <a:t>Schirmer</a:t>
            </a:r>
            <a:r>
              <a:rPr lang="en-US" sz="2000" dirty="0">
                <a:latin typeface="Times New Roman" panose="02020603050405020304" pitchFamily="18" charset="0"/>
                <a:cs typeface="Times New Roman" panose="02020603050405020304" pitchFamily="18" charset="0"/>
              </a:rPr>
              <a:t> I test results shorter than 10mm/5 min, positive corneal fluorescein staining, and chronic eye drop use were excluded.</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Half </a:t>
            </a:r>
            <a:r>
              <a:rPr lang="en-US" sz="2000" dirty="0">
                <a:latin typeface="Times New Roman" panose="02020603050405020304" pitchFamily="18" charset="0"/>
                <a:cs typeface="Times New Roman" panose="02020603050405020304" pitchFamily="18" charset="0"/>
              </a:rPr>
              <a:t>of the subjects in the SCL group wore Air </a:t>
            </a:r>
            <a:r>
              <a:rPr lang="en-US" sz="2000" dirty="0" err="1">
                <a:latin typeface="Times New Roman" panose="02020603050405020304" pitchFamily="18" charset="0"/>
                <a:cs typeface="Times New Roman" panose="02020603050405020304" pitchFamily="18" charset="0"/>
              </a:rPr>
              <a:t>Optix</a:t>
            </a:r>
            <a:r>
              <a:rPr lang="en-US" sz="2000" dirty="0">
                <a:latin typeface="Times New Roman" panose="02020603050405020304" pitchFamily="18" charset="0"/>
                <a:cs typeface="Times New Roman" panose="02020603050405020304" pitchFamily="18" charset="0"/>
              </a:rPr>
              <a:t> Aqua (Ciba Vision, Duluth, GA) and remaining 15 subjects wore </a:t>
            </a:r>
            <a:r>
              <a:rPr lang="en-US" sz="2000" dirty="0" err="1">
                <a:latin typeface="Times New Roman" panose="02020603050405020304" pitchFamily="18" charset="0"/>
                <a:cs typeface="Times New Roman" panose="02020603050405020304" pitchFamily="18" charset="0"/>
              </a:rPr>
              <a:t>Acuvue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Oasys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Vistakon</a:t>
            </a:r>
            <a:r>
              <a:rPr lang="en-US" sz="2000" dirty="0">
                <a:latin typeface="Times New Roman" panose="02020603050405020304" pitchFamily="18" charset="0"/>
                <a:cs typeface="Times New Roman" panose="02020603050405020304" pitchFamily="18" charset="0"/>
              </a:rPr>
              <a:t>; Johnson&amp; Johnson Vision Care, Jacksonville, FL) on a daily wear basis. All contact lens wearers were asked to put their contact lenses in in the morning and were asked to remove their lenses one hour before measurements were taken. The right eyes of all participants were assessed and all measurements were carried out between 15:00 and 17:00 </a:t>
            </a:r>
            <a:r>
              <a:rPr lang="en-US" sz="2000" dirty="0" smtClean="0">
                <a:latin typeface="Times New Roman" panose="02020603050405020304" pitchFamily="18" charset="0"/>
                <a:cs typeface="Times New Roman" panose="02020603050405020304" pitchFamily="18" charset="0"/>
              </a:rPr>
              <a:t>PM.</a:t>
            </a: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Epithelial </a:t>
            </a:r>
            <a:r>
              <a:rPr lang="en-US" sz="2000" dirty="0">
                <a:latin typeface="Times New Roman" panose="02020603050405020304" pitchFamily="18" charset="0"/>
                <a:cs typeface="Times New Roman" panose="02020603050405020304" pitchFamily="18" charset="0"/>
              </a:rPr>
              <a:t>and overall thicknesses of the cornea and conjunctiva were measured using a Cirrus HD-OCT 4000 (Carl Zeiss </a:t>
            </a:r>
            <a:r>
              <a:rPr lang="en-US" sz="2000" dirty="0" err="1">
                <a:latin typeface="Times New Roman" panose="02020603050405020304" pitchFamily="18" charset="0"/>
                <a:cs typeface="Times New Roman" panose="02020603050405020304" pitchFamily="18" charset="0"/>
              </a:rPr>
              <a:t>Meditec</a:t>
            </a:r>
            <a:r>
              <a:rPr lang="en-US" sz="2000" dirty="0">
                <a:latin typeface="Times New Roman" panose="02020603050405020304" pitchFamily="18" charset="0"/>
                <a:cs typeface="Times New Roman" panose="02020603050405020304" pitchFamily="18" charset="0"/>
              </a:rPr>
              <a:t>, Dublin, CA, USA) </a:t>
            </a:r>
            <a:r>
              <a:rPr lang="tr-TR" sz="2000" dirty="0" smtClean="0">
                <a:latin typeface="Times New Roman" panose="02020603050405020304" pitchFamily="18" charset="0"/>
                <a:cs typeface="Times New Roman" panose="02020603050405020304" pitchFamily="18" charset="0"/>
              </a:rPr>
              <a:t>(</a:t>
            </a:r>
            <a:r>
              <a:rPr lang="tr-TR" sz="2000" dirty="0" err="1" smtClean="0">
                <a:latin typeface="Times New Roman" panose="02020603050405020304" pitchFamily="18" charset="0"/>
                <a:cs typeface="Times New Roman" panose="02020603050405020304" pitchFamily="18" charset="0"/>
              </a:rPr>
              <a:t>Figure</a:t>
            </a:r>
            <a:r>
              <a:rPr lang="tr-TR" sz="2000" dirty="0" smtClean="0">
                <a:latin typeface="Times New Roman" panose="02020603050405020304" pitchFamily="18" charset="0"/>
                <a:cs typeface="Times New Roman" panose="02020603050405020304" pitchFamily="18" charset="0"/>
              </a:rPr>
              <a:t> 1)</a:t>
            </a:r>
            <a:r>
              <a:rPr lang="tr-TR" sz="2000" b="1" dirty="0" smtClean="0">
                <a:latin typeface="Times New Roman" pitchFamily="18" charset="0"/>
                <a:cs typeface="Times New Roman" panose="02020603050405020304" pitchFamily="18" charset="0"/>
              </a:rPr>
              <a:t>.</a:t>
            </a:r>
          </a:p>
          <a:p>
            <a:pPr algn="just">
              <a:lnSpc>
                <a:spcPct val="150000"/>
              </a:lnSpc>
            </a:pPr>
            <a:r>
              <a:rPr lang="tr-TR" sz="2000" b="1" dirty="0">
                <a:latin typeface="Times New Roman"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One-way </a:t>
            </a:r>
            <a:r>
              <a:rPr lang="en-US" sz="2000" dirty="0">
                <a:latin typeface="Times New Roman" panose="02020603050405020304" pitchFamily="18" charset="0"/>
                <a:cs typeface="Times New Roman" panose="02020603050405020304" pitchFamily="18" charset="0"/>
              </a:rPr>
              <a:t>ANOVA was used to compare these measurements among the groups. </a:t>
            </a:r>
            <a:r>
              <a:rPr lang="tr-TR" sz="2000" dirty="0" smtClean="0">
                <a:latin typeface="Times New Roman" panose="02020603050405020304" pitchFamily="18" charset="0"/>
                <a:cs typeface="Times New Roman" panose="02020603050405020304" pitchFamily="18" charset="0"/>
              </a:rPr>
              <a:t>P</a:t>
            </a:r>
            <a:r>
              <a:rPr lang="en-US" sz="2000" dirty="0" err="1" smtClean="0">
                <a:latin typeface="Times New Roman" panose="02020603050405020304" pitchFamily="18" charset="0"/>
                <a:cs typeface="Times New Roman" panose="02020603050405020304" pitchFamily="18" charset="0"/>
              </a:rPr>
              <a:t>airwise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post-hoc tests were performed using Tukey’s HSD test. The inter examiner reproducibility of the corneal and conjunctival epithelial thicknesses measures were assessed by measuring the </a:t>
            </a:r>
            <a:r>
              <a:rPr lang="en-US" sz="2000" dirty="0" err="1">
                <a:latin typeface="Times New Roman" panose="02020603050405020304" pitchFamily="18" charset="0"/>
                <a:cs typeface="Times New Roman" panose="02020603050405020304" pitchFamily="18" charset="0"/>
              </a:rPr>
              <a:t>intraclass</a:t>
            </a:r>
            <a:r>
              <a:rPr lang="en-US" sz="2000" dirty="0">
                <a:latin typeface="Times New Roman" panose="02020603050405020304" pitchFamily="18" charset="0"/>
                <a:cs typeface="Times New Roman" panose="02020603050405020304" pitchFamily="18" charset="0"/>
              </a:rPr>
              <a:t> correlation coefficient (ICC). </a:t>
            </a:r>
            <a:endParaRPr lang="tr-TR" sz="2000" dirty="0">
              <a:latin typeface="Times New Roman" panose="02020603050405020304" pitchFamily="18" charset="0"/>
              <a:cs typeface="Times New Roman" panose="02020603050405020304" pitchFamily="18" charset="0"/>
            </a:endParaRPr>
          </a:p>
          <a:p>
            <a:pPr algn="just">
              <a:lnSpc>
                <a:spcPct val="150000"/>
              </a:lnSpc>
              <a:spcBef>
                <a:spcPct val="20000"/>
              </a:spcBef>
            </a:pPr>
            <a:endParaRPr lang="en-US" sz="1700" b="1" dirty="0">
              <a:latin typeface="Times New Roman" pitchFamily="18" charset="0"/>
            </a:endParaRPr>
          </a:p>
        </p:txBody>
      </p:sp>
      <p:sp>
        <p:nvSpPr>
          <p:cNvPr id="14340" name="Rectangle 796"/>
          <p:cNvSpPr>
            <a:spLocks noChangeArrowheads="1"/>
          </p:cNvSpPr>
          <p:nvPr/>
        </p:nvSpPr>
        <p:spPr bwMode="auto">
          <a:xfrm>
            <a:off x="863600" y="9029353"/>
            <a:ext cx="11007725" cy="792163"/>
          </a:xfrm>
          <a:prstGeom prst="rect">
            <a:avLst/>
          </a:prstGeom>
          <a:gradFill rotWithShape="1">
            <a:gsLst>
              <a:gs pos="0">
                <a:srgbClr val="551133"/>
              </a:gs>
              <a:gs pos="50000">
                <a:srgbClr val="FF3399"/>
              </a:gs>
              <a:gs pos="100000">
                <a:srgbClr val="551133"/>
              </a:gs>
            </a:gsLst>
            <a:lin ang="0" scaled="1"/>
          </a:gradFill>
          <a:ln w="9525">
            <a:solidFill>
              <a:schemeClr val="tx1"/>
            </a:solidFill>
            <a:miter lim="800000"/>
            <a:headEnd/>
            <a:tailEnd/>
          </a:ln>
        </p:spPr>
        <p:txBody>
          <a:bodyPr lIns="288036" tIns="144018" rIns="288036" bIns="144018"/>
          <a:lstStyle/>
          <a:p>
            <a:pPr algn="ctr" defTabSz="2879725">
              <a:lnSpc>
                <a:spcPct val="80000"/>
              </a:lnSpc>
              <a:spcBef>
                <a:spcPct val="20000"/>
              </a:spcBef>
            </a:pPr>
            <a:r>
              <a:rPr lang="tr-TR" sz="3600" b="1" dirty="0">
                <a:solidFill>
                  <a:schemeClr val="bg1"/>
                </a:solidFill>
                <a:latin typeface="Times New Roman" pitchFamily="18" charset="0"/>
                <a:cs typeface="Times New Roman" pitchFamily="18" charset="0"/>
              </a:rPr>
              <a:t>METHODS</a:t>
            </a:r>
            <a:endParaRPr lang="en-US" sz="3600" b="1" dirty="0">
              <a:solidFill>
                <a:schemeClr val="bg1"/>
              </a:solidFill>
              <a:latin typeface="Times New Roman" pitchFamily="18" charset="0"/>
              <a:cs typeface="Times New Roman" pitchFamily="18" charset="0"/>
            </a:endParaRPr>
          </a:p>
          <a:p>
            <a:pPr algn="ctr" defTabSz="2879725">
              <a:lnSpc>
                <a:spcPct val="80000"/>
              </a:lnSpc>
              <a:spcBef>
                <a:spcPct val="20000"/>
              </a:spcBef>
            </a:pPr>
            <a:endParaRPr lang="tr-TR" b="1" dirty="0">
              <a:solidFill>
                <a:schemeClr val="bg1"/>
              </a:solidFill>
              <a:latin typeface="Times New Roman" pitchFamily="18" charset="0"/>
            </a:endParaRPr>
          </a:p>
        </p:txBody>
      </p:sp>
      <p:sp>
        <p:nvSpPr>
          <p:cNvPr id="14341" name="Rectangle 2889"/>
          <p:cNvSpPr>
            <a:spLocks noChangeArrowheads="1"/>
          </p:cNvSpPr>
          <p:nvPr/>
        </p:nvSpPr>
        <p:spPr bwMode="auto">
          <a:xfrm>
            <a:off x="12372652" y="18362265"/>
            <a:ext cx="12015936" cy="792163"/>
          </a:xfrm>
          <a:prstGeom prst="rect">
            <a:avLst/>
          </a:prstGeom>
          <a:gradFill rotWithShape="1">
            <a:gsLst>
              <a:gs pos="0">
                <a:srgbClr val="551133"/>
              </a:gs>
              <a:gs pos="50000">
                <a:srgbClr val="FF3399"/>
              </a:gs>
              <a:gs pos="100000">
                <a:srgbClr val="551133"/>
              </a:gs>
            </a:gsLst>
            <a:lin ang="0" scaled="1"/>
          </a:gradFill>
          <a:ln w="9525">
            <a:solidFill>
              <a:schemeClr val="tx1"/>
            </a:solidFill>
            <a:miter lim="800000"/>
            <a:headEnd/>
            <a:tailEnd/>
          </a:ln>
        </p:spPr>
        <p:txBody>
          <a:bodyPr lIns="288036" tIns="144018" rIns="288036" bIns="144018"/>
          <a:lstStyle/>
          <a:p>
            <a:pPr algn="ctr">
              <a:lnSpc>
                <a:spcPct val="80000"/>
              </a:lnSpc>
              <a:spcBef>
                <a:spcPct val="20000"/>
              </a:spcBef>
            </a:pPr>
            <a:r>
              <a:rPr lang="tr-TR" sz="3600" b="1" dirty="0">
                <a:solidFill>
                  <a:schemeClr val="bg1"/>
                </a:solidFill>
                <a:latin typeface="Times New Roman" pitchFamily="18" charset="0"/>
                <a:cs typeface="Times New Roman" pitchFamily="18" charset="0"/>
              </a:rPr>
              <a:t>DISCUSSION</a:t>
            </a:r>
            <a:endParaRPr lang="tr-TR" sz="3600" dirty="0">
              <a:solidFill>
                <a:schemeClr val="bg1"/>
              </a:solidFill>
              <a:latin typeface="Times New Roman" pitchFamily="18" charset="0"/>
            </a:endParaRPr>
          </a:p>
        </p:txBody>
      </p:sp>
      <p:sp>
        <p:nvSpPr>
          <p:cNvPr id="14342" name="Rectangle 2890"/>
          <p:cNvSpPr>
            <a:spLocks noChangeArrowheads="1"/>
          </p:cNvSpPr>
          <p:nvPr/>
        </p:nvSpPr>
        <p:spPr bwMode="auto">
          <a:xfrm>
            <a:off x="863600" y="3887788"/>
            <a:ext cx="10945813" cy="4465365"/>
          </a:xfrm>
          <a:prstGeom prst="rect">
            <a:avLst/>
          </a:prstGeom>
          <a:solidFill>
            <a:schemeClr val="bg1"/>
          </a:solidFill>
          <a:ln w="9525">
            <a:solidFill>
              <a:schemeClr val="tx1"/>
            </a:solidFill>
            <a:miter lim="800000"/>
            <a:headEnd/>
            <a:tailEnd/>
          </a:ln>
        </p:spPr>
        <p:txBody>
          <a:bodyPr lIns="288036" tIns="144018" rIns="288036" bIns="144018"/>
          <a:lstStyle/>
          <a:p>
            <a:pPr algn="just">
              <a:lnSpc>
                <a:spcPct val="150000"/>
              </a:lnSpc>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Anterior </a:t>
            </a:r>
            <a:r>
              <a:rPr lang="en-US" sz="2000" dirty="0">
                <a:latin typeface="Times New Roman" panose="02020603050405020304" pitchFamily="18" charset="0"/>
                <a:cs typeface="Times New Roman" panose="02020603050405020304" pitchFamily="18" charset="0"/>
              </a:rPr>
              <a:t>segment optical coherence tomography (AS-OCT) is becoming more widely used in clinical studies, for example to investigate the thickness changes of the total cornea and epithelium after overnight corneal refractive therapy rigid contact lens </a:t>
            </a:r>
            <a:r>
              <a:rPr lang="en-US" sz="2000" dirty="0" smtClean="0">
                <a:latin typeface="Times New Roman" panose="02020603050405020304" pitchFamily="18" charset="0"/>
                <a:cs typeface="Times New Roman" panose="02020603050405020304" pitchFamily="18" charset="0"/>
              </a:rPr>
              <a:t>wear</a:t>
            </a:r>
            <a:r>
              <a:rPr lang="tr-TR" sz="2000" baseline="30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to evaluate the influence of soft contact lens design on epithelial </a:t>
            </a:r>
            <a:r>
              <a:rPr lang="en-US" sz="2000" dirty="0" smtClean="0">
                <a:latin typeface="Times New Roman" panose="02020603050405020304" pitchFamily="18" charset="0"/>
                <a:cs typeface="Times New Roman" panose="02020603050405020304" pitchFamily="18" charset="0"/>
              </a:rPr>
              <a:t>indentation.</a:t>
            </a:r>
            <a:r>
              <a:rPr lang="tr-TR" sz="2000" baseline="30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Using this technology, corneal epithelial involvement in soft contact lens (SCL) wearers has been previously </a:t>
            </a:r>
            <a:r>
              <a:rPr lang="en-US" sz="2000" dirty="0" smtClean="0">
                <a:latin typeface="Times New Roman" panose="02020603050405020304" pitchFamily="18" charset="0"/>
                <a:cs typeface="Times New Roman" panose="02020603050405020304" pitchFamily="18" charset="0"/>
              </a:rPr>
              <a:t>reported;</a:t>
            </a:r>
            <a:r>
              <a:rPr lang="tr-TR" sz="2000" baseline="30000" dirty="0" smtClean="0">
                <a:latin typeface="Times New Roman" panose="02020603050405020304" pitchFamily="18" charset="0"/>
                <a:cs typeface="Times New Roman" panose="02020603050405020304" pitchFamily="18" charset="0"/>
              </a:rPr>
              <a:t>3,4</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however, there has thus far not been  much studies have been done into changes in the conjunctival layer of SCL wearers. </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aim of the present study was to compare the epithelial and overall corneal and bulbar conjunctival thicknesses of SCL wearers with those of members of a refractive error-matched group and a control group with no refractive error.</a:t>
            </a:r>
            <a:endParaRPr lang="tr-TR" sz="2000" dirty="0">
              <a:latin typeface="Times New Roman" panose="02020603050405020304" pitchFamily="18" charset="0"/>
              <a:cs typeface="Times New Roman" panose="02020603050405020304" pitchFamily="18" charset="0"/>
            </a:endParaRPr>
          </a:p>
          <a:p>
            <a:pPr algn="just">
              <a:lnSpc>
                <a:spcPct val="150000"/>
              </a:lnSpc>
              <a:spcBef>
                <a:spcPct val="20000"/>
              </a:spcBef>
            </a:pPr>
            <a:endParaRPr lang="en-US" sz="1700" dirty="0">
              <a:latin typeface="Times New Roman" pitchFamily="18" charset="0"/>
            </a:endParaRPr>
          </a:p>
        </p:txBody>
      </p:sp>
      <p:sp>
        <p:nvSpPr>
          <p:cNvPr id="14343" name="Rectangle 2891"/>
          <p:cNvSpPr>
            <a:spLocks noChangeArrowheads="1"/>
          </p:cNvSpPr>
          <p:nvPr/>
        </p:nvSpPr>
        <p:spPr bwMode="auto">
          <a:xfrm>
            <a:off x="12385675" y="30243463"/>
            <a:ext cx="12431713" cy="776287"/>
          </a:xfrm>
          <a:prstGeom prst="rect">
            <a:avLst/>
          </a:prstGeom>
          <a:noFill/>
          <a:ln w="9525" algn="ctr">
            <a:noFill/>
            <a:miter lim="800000"/>
            <a:headEnd/>
            <a:tailEnd/>
          </a:ln>
        </p:spPr>
        <p:txBody>
          <a:bodyPr lIns="288036" tIns="144018" rIns="288036" bIns="144018">
            <a:spAutoFit/>
          </a:bodyPr>
          <a:lstStyle/>
          <a:p>
            <a:pPr defTabSz="2879725">
              <a:lnSpc>
                <a:spcPct val="80000"/>
              </a:lnSpc>
              <a:spcBef>
                <a:spcPct val="20000"/>
              </a:spcBef>
            </a:pPr>
            <a:endParaRPr lang="en-US">
              <a:latin typeface="Times New Roman" pitchFamily="18" charset="0"/>
            </a:endParaRPr>
          </a:p>
        </p:txBody>
      </p:sp>
      <p:sp>
        <p:nvSpPr>
          <p:cNvPr id="14344" name="Rectangle 2894"/>
          <p:cNvSpPr>
            <a:spLocks noChangeArrowheads="1"/>
          </p:cNvSpPr>
          <p:nvPr/>
        </p:nvSpPr>
        <p:spPr bwMode="auto">
          <a:xfrm>
            <a:off x="12506151" y="27777801"/>
            <a:ext cx="11882437" cy="3225800"/>
          </a:xfrm>
          <a:prstGeom prst="rect">
            <a:avLst/>
          </a:prstGeom>
          <a:solidFill>
            <a:schemeClr val="bg1"/>
          </a:solidFill>
          <a:ln w="9525">
            <a:solidFill>
              <a:schemeClr val="tx1"/>
            </a:solidFill>
            <a:miter lim="800000"/>
            <a:headEnd/>
            <a:tailEnd/>
          </a:ln>
        </p:spPr>
        <p:txBody>
          <a:bodyPr lIns="288036" tIns="144018" rIns="288036" bIns="144018"/>
          <a:lstStyle/>
          <a:p>
            <a:pPr algn="just"/>
            <a:r>
              <a:rPr lang="tr-TR" sz="1600" b="1" dirty="0" err="1" smtClean="0">
                <a:solidFill>
                  <a:srgbClr val="000000"/>
                </a:solidFill>
                <a:latin typeface="Times New Roman" pitchFamily="18" charset="0"/>
                <a:cs typeface="Times New Roman" pitchFamily="18" charset="0"/>
              </a:rPr>
              <a:t>References</a:t>
            </a:r>
            <a:endParaRPr lang="tr-TR" sz="1600" b="1" dirty="0">
              <a:solidFill>
                <a:srgbClr val="000000"/>
              </a:solidFill>
              <a:latin typeface="Times New Roman" pitchFamily="18" charset="0"/>
              <a:cs typeface="Times New Roman" pitchFamily="18" charset="0"/>
            </a:endParaRPr>
          </a:p>
          <a:p>
            <a:pPr marL="342900" indent="-342900" algn="just">
              <a:buFont typeface="+mj-lt"/>
              <a:buAutoNum type="arabicPeriod"/>
            </a:pPr>
            <a:r>
              <a:rPr lang="en-US" sz="1600" dirty="0" err="1" smtClean="0">
                <a:latin typeface="Times New Roman" panose="02020603050405020304" pitchFamily="18" charset="0"/>
                <a:cs typeface="Times New Roman" panose="02020603050405020304" pitchFamily="18" charset="0"/>
              </a:rPr>
              <a:t>Haque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Fonn</a:t>
            </a:r>
            <a:r>
              <a:rPr lang="en-US" sz="1600" dirty="0">
                <a:latin typeface="Times New Roman" panose="02020603050405020304" pitchFamily="18" charset="0"/>
                <a:cs typeface="Times New Roman" panose="02020603050405020304" pitchFamily="18" charset="0"/>
              </a:rPr>
              <a:t> D, Simpson T, Jones L. Corneal and epithelial thickness changes after 4 weeks of overnight corneal refractive therapy lens wear, measured with optical coherence tomography. </a:t>
            </a:r>
            <a:r>
              <a:rPr lang="en-US" sz="1600" i="1" dirty="0">
                <a:latin typeface="Times New Roman" panose="02020603050405020304" pitchFamily="18" charset="0"/>
                <a:cs typeface="Times New Roman" panose="02020603050405020304" pitchFamily="18" charset="0"/>
              </a:rPr>
              <a:t>Eye Contact Lens</a:t>
            </a:r>
            <a:r>
              <a:rPr lang="en-US" sz="1600" dirty="0">
                <a:latin typeface="Times New Roman" panose="02020603050405020304" pitchFamily="18" charset="0"/>
                <a:cs typeface="Times New Roman" panose="02020603050405020304" pitchFamily="18" charset="0"/>
              </a:rPr>
              <a:t>. 2004; 30: </a:t>
            </a:r>
            <a:r>
              <a:rPr lang="en-US" sz="1600" dirty="0" smtClean="0">
                <a:latin typeface="Times New Roman" panose="02020603050405020304" pitchFamily="18" charset="0"/>
                <a:cs typeface="Times New Roman" panose="02020603050405020304" pitchFamily="18" charset="0"/>
              </a:rPr>
              <a:t>189-193.</a:t>
            </a:r>
            <a:endParaRPr lang="tr-TR" sz="1600"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err="1" smtClean="0">
                <a:latin typeface="Times New Roman" panose="02020603050405020304" pitchFamily="18" charset="0"/>
                <a:cs typeface="Times New Roman" panose="02020603050405020304" pitchFamily="18" charset="0"/>
              </a:rPr>
              <a:t>Wolffsohn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JS, Drew T, </a:t>
            </a:r>
            <a:r>
              <a:rPr lang="en-US" sz="1600" dirty="0" err="1">
                <a:latin typeface="Times New Roman" panose="02020603050405020304" pitchFamily="18" charset="0"/>
                <a:cs typeface="Times New Roman" panose="02020603050405020304" pitchFamily="18" charset="0"/>
              </a:rPr>
              <a:t>Dhallu</a:t>
            </a:r>
            <a:r>
              <a:rPr lang="en-US" sz="1600" dirty="0">
                <a:latin typeface="Times New Roman" panose="02020603050405020304" pitchFamily="18" charset="0"/>
                <a:cs typeface="Times New Roman" panose="02020603050405020304" pitchFamily="18" charset="0"/>
              </a:rPr>
              <a:t> S, Sheppard A, Hofmann GJ, Prince M. Impact of soft contact lens edge design and </a:t>
            </a:r>
            <a:r>
              <a:rPr lang="en-US" sz="1600" dirty="0" err="1">
                <a:latin typeface="Times New Roman" panose="02020603050405020304" pitchFamily="18" charset="0"/>
                <a:cs typeface="Times New Roman" panose="02020603050405020304" pitchFamily="18" charset="0"/>
              </a:rPr>
              <a:t>midperipheral</a:t>
            </a:r>
            <a:r>
              <a:rPr lang="en-US" sz="1600" dirty="0">
                <a:latin typeface="Times New Roman" panose="02020603050405020304" pitchFamily="18" charset="0"/>
                <a:cs typeface="Times New Roman" panose="02020603050405020304" pitchFamily="18" charset="0"/>
              </a:rPr>
              <a:t> lens shape on the epithelium and its indentation with lens mobility. </a:t>
            </a:r>
            <a:r>
              <a:rPr lang="en-US" sz="1600" i="1" dirty="0" err="1">
                <a:latin typeface="Times New Roman" panose="02020603050405020304" pitchFamily="18" charset="0"/>
                <a:cs typeface="Times New Roman" panose="02020603050405020304" pitchFamily="18" charset="0"/>
              </a:rPr>
              <a:t>Investig</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Ophthalmol</a:t>
            </a:r>
            <a:r>
              <a:rPr lang="en-US" sz="1600" i="1" dirty="0">
                <a:latin typeface="Times New Roman" panose="02020603050405020304" pitchFamily="18" charset="0"/>
                <a:cs typeface="Times New Roman" panose="02020603050405020304" pitchFamily="18" charset="0"/>
              </a:rPr>
              <a:t> Vis Sci</a:t>
            </a:r>
            <a:r>
              <a:rPr lang="en-US" sz="1600" dirty="0">
                <a:latin typeface="Times New Roman" panose="02020603050405020304" pitchFamily="18" charset="0"/>
                <a:cs typeface="Times New Roman" panose="02020603050405020304" pitchFamily="18" charset="0"/>
              </a:rPr>
              <a:t>. 2013; 54: </a:t>
            </a:r>
            <a:r>
              <a:rPr lang="en-US" sz="1600" dirty="0" smtClean="0">
                <a:latin typeface="Times New Roman" panose="02020603050405020304" pitchFamily="18" charset="0"/>
                <a:cs typeface="Times New Roman" panose="02020603050405020304" pitchFamily="18" charset="0"/>
              </a:rPr>
              <a:t>6190-6196.</a:t>
            </a:r>
            <a:endParaRPr lang="tr-TR" sz="1600" dirty="0" smtClean="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err="1" smtClean="0">
                <a:latin typeface="Times New Roman" panose="02020603050405020304" pitchFamily="18" charset="0"/>
                <a:cs typeface="Times New Roman" panose="02020603050405020304" pitchFamily="18" charset="0"/>
              </a:rPr>
              <a:t>Haque</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 Jones L, Simpson T. Thickness mapping of the cornea and epithelium using optical coherence tomography. </a:t>
            </a:r>
            <a:r>
              <a:rPr lang="en-US" sz="1600" i="1" dirty="0" err="1">
                <a:latin typeface="Times New Roman" panose="02020603050405020304" pitchFamily="18" charset="0"/>
                <a:cs typeface="Times New Roman" panose="02020603050405020304" pitchFamily="18" charset="0"/>
              </a:rPr>
              <a:t>Optom</a:t>
            </a:r>
            <a:r>
              <a:rPr lang="en-US" sz="1600" i="1" dirty="0">
                <a:latin typeface="Times New Roman" panose="02020603050405020304" pitchFamily="18" charset="0"/>
                <a:cs typeface="Times New Roman" panose="02020603050405020304" pitchFamily="18" charset="0"/>
              </a:rPr>
              <a:t> Vis Sci</a:t>
            </a:r>
            <a:r>
              <a:rPr lang="en-US" sz="1600" dirty="0">
                <a:latin typeface="Times New Roman" panose="02020603050405020304" pitchFamily="18" charset="0"/>
                <a:cs typeface="Times New Roman" panose="02020603050405020304" pitchFamily="18" charset="0"/>
              </a:rPr>
              <a:t>. 2008; 85:  E963-E976. </a:t>
            </a:r>
            <a:endParaRPr lang="tr-TR"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smtClean="0">
                <a:latin typeface="Times New Roman" panose="02020603050405020304" pitchFamily="18" charset="0"/>
                <a:cs typeface="Times New Roman" panose="02020603050405020304" pitchFamily="18" charset="0"/>
              </a:rPr>
              <a:t>Hong </a:t>
            </a:r>
            <a:r>
              <a:rPr lang="en-US" sz="1600" dirty="0">
                <a:latin typeface="Times New Roman" panose="02020603050405020304" pitchFamily="18" charset="0"/>
                <a:cs typeface="Times New Roman" panose="02020603050405020304" pitchFamily="18" charset="0"/>
              </a:rPr>
              <a:t>J, Qian T, Yang Y, Jiang C, Liu Z, Sun X, Deng SX, Xu J. Corneal epithelial thickness map in long-term soft contact lenses wearers. </a:t>
            </a:r>
            <a:r>
              <a:rPr lang="en-US" sz="1600" dirty="0" err="1">
                <a:latin typeface="Times New Roman" panose="02020603050405020304" pitchFamily="18" charset="0"/>
                <a:cs typeface="Times New Roman" panose="02020603050405020304" pitchFamily="18" charset="0"/>
              </a:rPr>
              <a:t>Optom</a:t>
            </a:r>
            <a:r>
              <a:rPr lang="en-US" sz="1600" dirty="0">
                <a:latin typeface="Times New Roman" panose="02020603050405020304" pitchFamily="18" charset="0"/>
                <a:cs typeface="Times New Roman" panose="02020603050405020304" pitchFamily="18" charset="0"/>
              </a:rPr>
              <a:t> Vis Sci. 2014; 91: </a:t>
            </a:r>
            <a:r>
              <a:rPr lang="en-US" sz="1600" dirty="0" smtClean="0">
                <a:latin typeface="Times New Roman" panose="02020603050405020304" pitchFamily="18" charset="0"/>
                <a:cs typeface="Times New Roman" panose="02020603050405020304" pitchFamily="18" charset="0"/>
              </a:rPr>
              <a:t>1455-1461.</a:t>
            </a:r>
            <a:endParaRPr lang="tr-TR"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dirty="0" err="1" smtClean="0">
                <a:latin typeface="Times New Roman" panose="02020603050405020304" pitchFamily="18" charset="0"/>
                <a:cs typeface="Times New Roman" panose="02020603050405020304" pitchFamily="18" charset="0"/>
              </a:rPr>
              <a:t>Efron</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 Al-</a:t>
            </a:r>
            <a:r>
              <a:rPr lang="en-US" sz="1600" dirty="0" err="1">
                <a:latin typeface="Times New Roman" panose="02020603050405020304" pitchFamily="18" charset="0"/>
                <a:cs typeface="Times New Roman" panose="02020603050405020304" pitchFamily="18" charset="0"/>
              </a:rPr>
              <a:t>dossari</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Sc</a:t>
            </a:r>
            <a:r>
              <a:rPr lang="en-US" sz="1600" dirty="0">
                <a:latin typeface="Times New Roman" panose="02020603050405020304" pitchFamily="18" charset="0"/>
                <a:cs typeface="Times New Roman" panose="02020603050405020304" pitchFamily="18" charset="0"/>
              </a:rPr>
              <a:t> MA, Pritchard N, </a:t>
            </a:r>
            <a:r>
              <a:rPr lang="en-US" sz="1600" dirty="0" err="1">
                <a:latin typeface="Times New Roman" panose="02020603050405020304" pitchFamily="18" charset="0"/>
                <a:cs typeface="Times New Roman" panose="02020603050405020304" pitchFamily="18" charset="0"/>
              </a:rPr>
              <a:t>Optom</a:t>
            </a:r>
            <a:r>
              <a:rPr lang="en-US" sz="1600" dirty="0">
                <a:latin typeface="Times New Roman" panose="02020603050405020304" pitchFamily="18" charset="0"/>
                <a:cs typeface="Times New Roman" panose="02020603050405020304" pitchFamily="18" charset="0"/>
              </a:rPr>
              <a:t> BAS. Confocal Microscopy of the Bulbar Conjunctiva in Contact Lens Wear. 2010; 29: 43-52.</a:t>
            </a:r>
            <a:endParaRPr lang="tr-TR" sz="1600" dirty="0">
              <a:latin typeface="Times New Roman" panose="02020603050405020304" pitchFamily="18" charset="0"/>
              <a:cs typeface="Times New Roman" panose="02020603050405020304" pitchFamily="18" charset="0"/>
            </a:endParaRPr>
          </a:p>
          <a:p>
            <a:endParaRPr lang="tr-TR" sz="1400" dirty="0"/>
          </a:p>
          <a:p>
            <a:pPr marL="342900" indent="-342900">
              <a:buAutoNum type="arabicPeriod"/>
            </a:pPr>
            <a:endParaRPr lang="tr-TR" sz="1400" dirty="0" smtClean="0"/>
          </a:p>
        </p:txBody>
      </p:sp>
      <p:sp>
        <p:nvSpPr>
          <p:cNvPr id="14345" name="Text Box 2898"/>
          <p:cNvSpPr txBox="1">
            <a:spLocks noChangeArrowheads="1"/>
          </p:cNvSpPr>
          <p:nvPr/>
        </p:nvSpPr>
        <p:spPr bwMode="auto">
          <a:xfrm>
            <a:off x="12385675" y="3924300"/>
            <a:ext cx="11677650" cy="6754157"/>
          </a:xfrm>
          <a:prstGeom prst="rect">
            <a:avLst/>
          </a:prstGeom>
          <a:noFill/>
          <a:ln w="19050" algn="ctr">
            <a:solidFill>
              <a:schemeClr val="tx1"/>
            </a:solidFill>
            <a:miter lim="800000"/>
            <a:headEnd/>
            <a:tailEnd/>
          </a:ln>
        </p:spPr>
        <p:txBody>
          <a:bodyPr lIns="288036" tIns="144018" rIns="288036" bIns="144018">
            <a:spAutoFit/>
          </a:bodyPr>
          <a:lstStyle/>
          <a:p>
            <a:pPr algn="just">
              <a:lnSpc>
                <a:spcPct val="150000"/>
              </a:lnSpc>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soft contact lens group included 30 subjects (10 males) with a mean spherical equivalent refraction of -2.69±1.19 diopters and with a mean age of 23.17±2.55 years (range, 17 to 29 years); the spectacles group included 30 subjects (15 males) with a mean spherical equivalent refraction of -2.70±1.63 diopters and with a mean age of 22.33±3.84 years (range, 14 to 33 years); the emmetropia group included 30 subjects (13 males) with a mean spherical equivalent refraction of 0.00±0.31 diopters and with a mean age of 23.70±3.09 years (range, 18 to 33 years). There was no significant difference in age and gender distribution among the three groups (p=0.281 and 0.421, respectively). Further, there was no significant difference in the spherical equivalent refraction of SCL and spectacles groups (p=0.216). The mean duration of contact lens wear was 3.68±2.11 years (ranging from 1-7 years).</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Corneal thickness measurements are shown in Table 1.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inter examiner ICCs of the corneal epithelial thickness and CCT were 0.894 (95%CI, 0.706-0.949), 0.901 (95%CI, 0.746-0.951), respectively.</a:t>
            </a:r>
            <a:endParaRPr lang="tr-TR"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Conjunctival thickness measurements are shown in Table 2.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inter examiner ICCs of the conjunctival epithelial thickness and conjunctival thickness were 0.917 (95%CI, 0.801-0.958), 0.848 (95%CI, 0.769-0.900), respectively.</a:t>
            </a:r>
            <a:endParaRPr lang="tr-TR" sz="2000" dirty="0">
              <a:latin typeface="Times New Roman" panose="02020603050405020304" pitchFamily="18" charset="0"/>
              <a:cs typeface="Times New Roman" panose="02020603050405020304" pitchFamily="18" charset="0"/>
            </a:endParaRPr>
          </a:p>
        </p:txBody>
      </p:sp>
      <p:sp>
        <p:nvSpPr>
          <p:cNvPr id="14346" name="Rectangle 3050"/>
          <p:cNvSpPr>
            <a:spLocks noChangeArrowheads="1"/>
          </p:cNvSpPr>
          <p:nvPr/>
        </p:nvSpPr>
        <p:spPr bwMode="auto">
          <a:xfrm>
            <a:off x="12457113" y="3024188"/>
            <a:ext cx="11666537" cy="647700"/>
          </a:xfrm>
          <a:prstGeom prst="rect">
            <a:avLst/>
          </a:prstGeom>
          <a:gradFill rotWithShape="1">
            <a:gsLst>
              <a:gs pos="0">
                <a:srgbClr val="551133"/>
              </a:gs>
              <a:gs pos="50000">
                <a:srgbClr val="FF3399"/>
              </a:gs>
              <a:gs pos="100000">
                <a:srgbClr val="551133"/>
              </a:gs>
            </a:gsLst>
            <a:lin ang="0" scaled="1"/>
          </a:gradFill>
          <a:ln w="9525">
            <a:solidFill>
              <a:schemeClr val="tx1"/>
            </a:solidFill>
            <a:miter lim="800000"/>
            <a:headEnd/>
            <a:tailEnd/>
          </a:ln>
        </p:spPr>
        <p:txBody>
          <a:bodyPr lIns="288036" tIns="144018" rIns="288036" bIns="144018"/>
          <a:lstStyle/>
          <a:p>
            <a:pPr algn="ctr" defTabSz="2879725">
              <a:lnSpc>
                <a:spcPct val="80000"/>
              </a:lnSpc>
              <a:spcBef>
                <a:spcPct val="20000"/>
              </a:spcBef>
            </a:pPr>
            <a:r>
              <a:rPr lang="tr-TR" sz="3600" b="1">
                <a:solidFill>
                  <a:schemeClr val="bg1"/>
                </a:solidFill>
                <a:latin typeface="Times New Roman" pitchFamily="18" charset="0"/>
                <a:cs typeface="Times New Roman" pitchFamily="18" charset="0"/>
              </a:rPr>
              <a:t>RESULTS</a:t>
            </a:r>
            <a:endParaRPr lang="en-US" sz="3600" b="1">
              <a:solidFill>
                <a:schemeClr val="bg1"/>
              </a:solidFill>
              <a:latin typeface="Times New Roman" pitchFamily="18" charset="0"/>
              <a:cs typeface="Times New Roman" pitchFamily="18" charset="0"/>
            </a:endParaRPr>
          </a:p>
          <a:p>
            <a:pPr algn="ctr" defTabSz="2879725">
              <a:lnSpc>
                <a:spcPct val="80000"/>
              </a:lnSpc>
              <a:spcBef>
                <a:spcPct val="20000"/>
              </a:spcBef>
            </a:pPr>
            <a:endParaRPr lang="tr-TR" b="1">
              <a:solidFill>
                <a:schemeClr val="bg1"/>
              </a:solidFill>
              <a:latin typeface="Times New Roman" pitchFamily="18" charset="0"/>
            </a:endParaRPr>
          </a:p>
        </p:txBody>
      </p:sp>
      <p:sp>
        <p:nvSpPr>
          <p:cNvPr id="14391" name="TextBox 26"/>
          <p:cNvSpPr txBox="1">
            <a:spLocks noChangeArrowheads="1"/>
          </p:cNvSpPr>
          <p:nvPr/>
        </p:nvSpPr>
        <p:spPr bwMode="auto">
          <a:xfrm>
            <a:off x="13322300" y="23402925"/>
            <a:ext cx="11520488" cy="646113"/>
          </a:xfrm>
          <a:prstGeom prst="rect">
            <a:avLst/>
          </a:prstGeom>
          <a:noFill/>
          <a:ln w="9525">
            <a:noFill/>
            <a:miter lim="800000"/>
            <a:headEnd/>
            <a:tailEnd/>
          </a:ln>
        </p:spPr>
        <p:txBody>
          <a:bodyPr>
            <a:spAutoFit/>
          </a:bodyPr>
          <a:lstStyle/>
          <a:p>
            <a:pPr>
              <a:lnSpc>
                <a:spcPct val="90000"/>
              </a:lnSpc>
              <a:spcBef>
                <a:spcPct val="20000"/>
              </a:spcBef>
            </a:pPr>
            <a:endParaRPr lang="tr-TR"/>
          </a:p>
        </p:txBody>
      </p:sp>
      <p:sp>
        <p:nvSpPr>
          <p:cNvPr id="14392" name="Rectangle 2890"/>
          <p:cNvSpPr>
            <a:spLocks noChangeArrowheads="1"/>
          </p:cNvSpPr>
          <p:nvPr/>
        </p:nvSpPr>
        <p:spPr bwMode="auto">
          <a:xfrm>
            <a:off x="12476882" y="19721475"/>
            <a:ext cx="11882437" cy="7362899"/>
          </a:xfrm>
          <a:prstGeom prst="rect">
            <a:avLst/>
          </a:prstGeom>
          <a:solidFill>
            <a:schemeClr val="bg1"/>
          </a:solidFill>
          <a:ln w="9525">
            <a:solidFill>
              <a:schemeClr val="tx1"/>
            </a:solidFill>
            <a:miter lim="800000"/>
            <a:headEnd/>
            <a:tailEnd/>
          </a:ln>
        </p:spPr>
        <p:txBody>
          <a:bodyPr lIns="288036" tIns="144018" rIns="288036" bIns="144018"/>
          <a:lstStyle/>
          <a:p>
            <a:pPr algn="just">
              <a:lnSpc>
                <a:spcPct val="150000"/>
              </a:lnSpc>
              <a:spcBef>
                <a:spcPct val="20000"/>
              </a:spcBef>
            </a:pPr>
            <a:r>
              <a:rPr lang="tr-TR" sz="1800" dirty="0" smtClean="0"/>
              <a:t>	</a:t>
            </a: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demonstrated that the corneal epithelial thickness in the SCL group was significantly thinner than in both the spectacles and emmetropia groups (p=0.044 and 0.006, respectively). Our result is important in terms of showing that epithelial thinning in SCL wearers is only associated with the contact lens usage, not with refractive error</a:t>
            </a:r>
            <a:r>
              <a:rPr lang="en-US" sz="2000" dirty="0" smtClean="0">
                <a:latin typeface="Times New Roman" panose="02020603050405020304" pitchFamily="18" charset="0"/>
                <a:cs typeface="Times New Roman" panose="02020603050405020304" pitchFamily="18" charset="0"/>
              </a:rPr>
              <a:t>.</a:t>
            </a:r>
            <a:endParaRPr lang="tr-TR" sz="2000" dirty="0" smtClean="0">
              <a:latin typeface="Times New Roman" panose="02020603050405020304" pitchFamily="18" charset="0"/>
              <a:cs typeface="Times New Roman" panose="02020603050405020304" pitchFamily="18" charset="0"/>
            </a:endParaRPr>
          </a:p>
          <a:p>
            <a:pPr algn="just">
              <a:lnSpc>
                <a:spcPct val="150000"/>
              </a:lnSpc>
              <a:spcBef>
                <a:spcPct val="20000"/>
              </a:spcBef>
            </a:pPr>
            <a:r>
              <a:rPr lang="tr-TR"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Efron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 </a:t>
            </a:r>
            <a:r>
              <a:rPr lang="en-US" sz="2000" dirty="0" smtClean="0">
                <a:latin typeface="Times New Roman" panose="02020603050405020304" pitchFamily="18" charset="0"/>
                <a:cs typeface="Times New Roman" panose="02020603050405020304" pitchFamily="18" charset="0"/>
              </a:rPr>
              <a:t>al</a:t>
            </a:r>
            <a:r>
              <a:rPr lang="tr-TR" sz="2000" baseline="30000" dirty="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using LSCM found that the overall bulbar conjunctival epithelial thickness of asymptomatic contact lens wearers was thinner than those of controls, in whom the refractive error were not measured. To our knowledge, this is the first OCT study evaluating conjunctival epithelial thickness in contact lens wearers. We agreed with </a:t>
            </a:r>
            <a:r>
              <a:rPr lang="en-US" sz="2000" dirty="0" err="1">
                <a:latin typeface="Times New Roman" panose="02020603050405020304" pitchFamily="18" charset="0"/>
                <a:cs typeface="Times New Roman" panose="02020603050405020304" pitchFamily="18" charset="0"/>
              </a:rPr>
              <a:t>Efron</a:t>
            </a:r>
            <a:r>
              <a:rPr lang="en-US" sz="2000" dirty="0">
                <a:latin typeface="Times New Roman" panose="02020603050405020304" pitchFamily="18" charset="0"/>
                <a:cs typeface="Times New Roman" panose="02020603050405020304" pitchFamily="18" charset="0"/>
              </a:rPr>
              <a:t> et </a:t>
            </a:r>
            <a:r>
              <a:rPr lang="en-US" sz="2000" dirty="0" smtClean="0">
                <a:latin typeface="Times New Roman" panose="02020603050405020304" pitchFamily="18" charset="0"/>
                <a:cs typeface="Times New Roman" panose="02020603050405020304" pitchFamily="18" charset="0"/>
              </a:rPr>
              <a:t>al,</a:t>
            </a:r>
            <a:r>
              <a:rPr lang="tr-TR" sz="2000" baseline="30000" dirty="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who concluded that such thinning of the conjunctival epithelium in contact lens wearers may be due to mechanically induced impairment of the epithelial metabolism caused by the release of inflammatory mediators as a result of constant subclinical irritation by the lens. </a:t>
            </a:r>
            <a:endParaRPr lang="tr-TR" sz="2000" dirty="0">
              <a:latin typeface="Times New Roman" panose="02020603050405020304" pitchFamily="18" charset="0"/>
              <a:cs typeface="Times New Roman" panose="02020603050405020304" pitchFamily="18" charset="0"/>
            </a:endParaRPr>
          </a:p>
          <a:p>
            <a:pPr algn="just">
              <a:lnSpc>
                <a:spcPct val="150000"/>
              </a:lnSpc>
              <a:spcBef>
                <a:spcPct val="20000"/>
              </a:spcBef>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our knowledge, the responses of the cornea and conjunctiva to contact lens wear have not been evaluated in a single study. According to our results, contact lens wear caused thinning of the corneal and conjunctival epithelium, and bulbar conjunctiva. </a:t>
            </a:r>
            <a:endParaRPr lang="tr-TR" sz="2000" dirty="0" smtClean="0">
              <a:latin typeface="Times New Roman" panose="02020603050405020304" pitchFamily="18" charset="0"/>
              <a:cs typeface="Times New Roman" panose="02020603050405020304" pitchFamily="18" charset="0"/>
            </a:endParaRPr>
          </a:p>
          <a:p>
            <a:pPr algn="just">
              <a:lnSpc>
                <a:spcPct val="150000"/>
              </a:lnSpc>
              <a:spcBef>
                <a:spcPct val="20000"/>
              </a:spcBef>
            </a:pPr>
            <a:r>
              <a:rPr lang="tr-TR"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Further </a:t>
            </a:r>
            <a:r>
              <a:rPr lang="en-US" sz="2000" dirty="0">
                <a:latin typeface="Times New Roman" panose="02020603050405020304" pitchFamily="18" charset="0"/>
                <a:cs typeface="Times New Roman" panose="02020603050405020304" pitchFamily="18" charset="0"/>
              </a:rPr>
              <a:t>studies using AS-OCT on larger patient cohorts wearing different contact lens materials and designs for myopia and </a:t>
            </a:r>
            <a:r>
              <a:rPr lang="en-US" sz="2000" dirty="0" err="1">
                <a:latin typeface="Times New Roman" panose="02020603050405020304" pitchFamily="18" charset="0"/>
                <a:cs typeface="Times New Roman" panose="02020603050405020304" pitchFamily="18" charset="0"/>
              </a:rPr>
              <a:t>hypermetropia</a:t>
            </a:r>
            <a:r>
              <a:rPr lang="en-US" sz="2000" dirty="0">
                <a:latin typeface="Times New Roman" panose="02020603050405020304" pitchFamily="18" charset="0"/>
                <a:cs typeface="Times New Roman" panose="02020603050405020304" pitchFamily="18" charset="0"/>
              </a:rPr>
              <a:t> are required to detect ocular involvement in contact lens wearers. </a:t>
            </a:r>
            <a:endParaRPr lang="tr-TR" sz="2000" dirty="0">
              <a:latin typeface="Times New Roman" panose="02020603050405020304" pitchFamily="18" charset="0"/>
              <a:cs typeface="Times New Roman" panose="02020603050405020304" pitchFamily="18" charset="0"/>
            </a:endParaRPr>
          </a:p>
          <a:p>
            <a:pPr algn="just">
              <a:lnSpc>
                <a:spcPct val="150000"/>
              </a:lnSpc>
              <a:spcBef>
                <a:spcPct val="20000"/>
              </a:spcBef>
            </a:pPr>
            <a:endParaRPr lang="en-US" sz="1700" dirty="0">
              <a:latin typeface="Times New Roman" pitchFamily="18" charset="0"/>
              <a:cs typeface="Times New Roman" pitchFamily="18" charset="0"/>
            </a:endParaRPr>
          </a:p>
        </p:txBody>
      </p:sp>
      <p:sp>
        <p:nvSpPr>
          <p:cNvPr id="14395" name="Text Box 59"/>
          <p:cNvSpPr txBox="1">
            <a:spLocks noChangeArrowheads="1"/>
          </p:cNvSpPr>
          <p:nvPr/>
        </p:nvSpPr>
        <p:spPr bwMode="auto">
          <a:xfrm>
            <a:off x="863600" y="9145241"/>
            <a:ext cx="8374062" cy="701675"/>
          </a:xfrm>
          <a:prstGeom prst="rect">
            <a:avLst/>
          </a:prstGeom>
          <a:noFill/>
          <a:ln w="9525">
            <a:noFill/>
            <a:miter lim="800000"/>
            <a:headEnd/>
            <a:tailEnd/>
          </a:ln>
          <a:effectLst/>
        </p:spPr>
        <p:txBody>
          <a:bodyPr>
            <a:spAutoFit/>
          </a:bodyPr>
          <a:lstStyle/>
          <a:p>
            <a:endParaRPr lang="tr-TR"/>
          </a:p>
        </p:txBody>
      </p:sp>
      <p:graphicFrame>
        <p:nvGraphicFramePr>
          <p:cNvPr id="14403" name="Object 67"/>
          <p:cNvGraphicFramePr>
            <a:graphicFrameLocks noChangeAspect="1"/>
          </p:cNvGraphicFramePr>
          <p:nvPr/>
        </p:nvGraphicFramePr>
        <p:xfrm>
          <a:off x="9723438" y="16144875"/>
          <a:ext cx="5757862" cy="115888"/>
        </p:xfrm>
        <a:graphic>
          <a:graphicData uri="http://schemas.openxmlformats.org/presentationml/2006/ole">
            <mc:AlternateContent xmlns:mc="http://schemas.openxmlformats.org/markup-compatibility/2006">
              <mc:Choice xmlns:v="urn:schemas-microsoft-com:vml" Requires="v">
                <p:oleObj spid="_x0000_s14421" name="Belge" r:id="rId4" imgW="5757887" imgH="116636" progId="Word.Document.8">
                  <p:embed/>
                </p:oleObj>
              </mc:Choice>
              <mc:Fallback>
                <p:oleObj name="Belge" r:id="rId4" imgW="5757887" imgH="116636" progId="Word.Document.8">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438" y="16144875"/>
                        <a:ext cx="5757862" cy="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411" name="Picture 75" descr="C:\Users\İS-ERSAN\Desktop\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18" y="23402924"/>
            <a:ext cx="11001375" cy="5674133"/>
          </a:xfrm>
          <a:prstGeom prst="rect">
            <a:avLst/>
          </a:prstGeom>
          <a:noFill/>
          <a:extLst>
            <a:ext uri="{909E8E84-426E-40DD-AFC4-6F175D3DCCD1}">
              <a14:hiddenFill xmlns:a14="http://schemas.microsoft.com/office/drawing/2010/main">
                <a:solidFill>
                  <a:srgbClr val="FFFFFF"/>
                </a:solidFill>
              </a14:hiddenFill>
            </a:ext>
          </a:extLst>
        </p:spPr>
      </p:pic>
      <p:pic>
        <p:nvPicPr>
          <p:cNvPr id="14412" name="Picture 76" descr="C:\Users\İS-ERSAN\Desktop\2.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5675" y="11233150"/>
            <a:ext cx="11677650" cy="6683450"/>
          </a:xfrm>
          <a:prstGeom prst="rect">
            <a:avLst/>
          </a:prstGeom>
          <a:noFill/>
          <a:extLst>
            <a:ext uri="{909E8E84-426E-40DD-AFC4-6F175D3DCCD1}">
              <a14:hiddenFill xmlns:a14="http://schemas.microsoft.com/office/drawing/2010/main">
                <a:solidFill>
                  <a:srgbClr val="FFFFFF"/>
                </a:solidFill>
              </a14:hiddenFill>
            </a:ext>
          </a:extLst>
        </p:spPr>
      </p:pic>
      <p:pic>
        <p:nvPicPr>
          <p:cNvPr id="14413" name="Picture 77" descr="C:\Users\İS-ERSAN\Desktop\Figure 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3599" y="18362265"/>
            <a:ext cx="11001375" cy="37659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0"/>
                <a:invGamma/>
              </a:schemeClr>
            </a:gs>
            <a:gs pos="100000">
              <a:schemeClr val="accent1"/>
            </a:gs>
          </a:gsLst>
          <a:lin ang="0" scaled="1"/>
        </a:gradFill>
        <a:ln w="9525" cap="flat" cmpd="sng" algn="ctr">
          <a:solidFill>
            <a:schemeClr val="tx1"/>
          </a:solidFill>
          <a:prstDash val="solid"/>
          <a:round/>
          <a:headEnd type="none" w="med" len="med"/>
          <a:tailEnd type="none" w="med" len="med"/>
        </a:ln>
        <a:effectLst/>
      </a:spPr>
      <a:bodyPr vert="horz" wrap="square" lIns="288036" tIns="144018" rIns="288036" bIns="144018" numCol="1" anchor="t" anchorCtr="0" compatLnSpc="1">
        <a:prstTxWarp prst="textNoShape">
          <a:avLst/>
        </a:prstTxWarp>
      </a:bodyPr>
      <a:lstStyle>
        <a:defPPr marL="0" marR="0" indent="0" algn="l" defTabSz="2879725" rtl="0" eaLnBrk="1" fontAlgn="base" latinLnBrk="0" hangingPunct="1">
          <a:lnSpc>
            <a:spcPct val="90000"/>
          </a:lnSpc>
          <a:spcBef>
            <a:spcPct val="20000"/>
          </a:spcBef>
          <a:spcAft>
            <a:spcPct val="0"/>
          </a:spcAft>
          <a:buClrTx/>
          <a:buSzTx/>
          <a:buFontTx/>
          <a:buNone/>
          <a:tabLst/>
          <a:defRPr kumimoji="0" lang="tr-TR"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accent1">
                <a:gamma/>
                <a:shade val="0"/>
                <a:invGamma/>
              </a:schemeClr>
            </a:gs>
            <a:gs pos="100000">
              <a:schemeClr val="accent1"/>
            </a:gs>
          </a:gsLst>
          <a:lin ang="0" scaled="1"/>
        </a:gradFill>
        <a:ln w="9525" cap="flat" cmpd="sng" algn="ctr">
          <a:solidFill>
            <a:schemeClr val="tx1"/>
          </a:solidFill>
          <a:prstDash val="solid"/>
          <a:round/>
          <a:headEnd type="none" w="med" len="med"/>
          <a:tailEnd type="none" w="med" len="med"/>
        </a:ln>
        <a:effectLst/>
      </a:spPr>
      <a:bodyPr vert="horz" wrap="square" lIns="288036" tIns="144018" rIns="288036" bIns="144018" numCol="1" anchor="t" anchorCtr="0" compatLnSpc="1">
        <a:prstTxWarp prst="textNoShape">
          <a:avLst/>
        </a:prstTxWarp>
      </a:bodyPr>
      <a:lstStyle>
        <a:defPPr marL="0" marR="0" indent="0" algn="l" defTabSz="2879725" rtl="0" eaLnBrk="1" fontAlgn="base" latinLnBrk="0" hangingPunct="1">
          <a:lnSpc>
            <a:spcPct val="90000"/>
          </a:lnSpc>
          <a:spcBef>
            <a:spcPct val="20000"/>
          </a:spcBef>
          <a:spcAft>
            <a:spcPct val="0"/>
          </a:spcAft>
          <a:buClrTx/>
          <a:buSzTx/>
          <a:buFontTx/>
          <a:buNone/>
          <a:tabLst/>
          <a:defRPr kumimoji="0" lang="tr-TR" sz="4000" b="0" i="0" u="none" strike="noStrike" cap="none" normalizeH="0" baseline="0" smtClean="0">
            <a:ln>
              <a:noFill/>
            </a:ln>
            <a:solidFill>
              <a:schemeClr val="tx1"/>
            </a:solidFill>
            <a:effectLst/>
            <a:latin typeface="Arial" charset="0"/>
          </a:defRPr>
        </a:defPPr>
      </a:lstStyle>
    </a:lnDef>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1606</TotalTime>
  <Words>225</Words>
  <Application>Microsoft Office PowerPoint</Application>
  <PresentationFormat>Özel</PresentationFormat>
  <Paragraphs>23</Paragraphs>
  <Slides>1</Slides>
  <Notes>1</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1</vt:i4>
      </vt:variant>
    </vt:vector>
  </HeadingPairs>
  <TitlesOfParts>
    <vt:vector size="3" baseType="lpstr">
      <vt:lpstr>Varsayılan Tasarım</vt:lpstr>
      <vt:lpstr>Belge</vt:lpstr>
      <vt:lpstr>Non-invasive assessment of corneal and conjunctival deterioration in soft contact lens users using anterior segment optical coherence tomography Ismail Ersan, Sedat Arikan, Selcuk Kara, Baran Gencer, Asiye Koklu, Hasan Ali Tufan Canakkale Onsekiz Mart University, Faculty of Medicine, Department of Ophthalmology, Canakkale , Turkey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BAŞLIĞI</dc:title>
  <dc:creator>Halis</dc:creator>
  <cp:lastModifiedBy>İS-ERSAN</cp:lastModifiedBy>
  <cp:revision>99</cp:revision>
  <dcterms:created xsi:type="dcterms:W3CDTF">2004-04-02T12:59:56Z</dcterms:created>
  <dcterms:modified xsi:type="dcterms:W3CDTF">2015-09-09T19:11:08Z</dcterms:modified>
</cp:coreProperties>
</file>