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7BD0-41F8-43C7-A3B0-B340D214D3B1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5D8C-E05E-4AD5-9310-EE9D6A8FF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60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5D8C-E05E-4AD5-9310-EE9D6A8FFFE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47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07.08.2015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2835747"/>
          </a:xfrm>
        </p:spPr>
        <p:txBody>
          <a:bodyPr>
            <a:noAutofit/>
          </a:bodyPr>
          <a:lstStyle/>
          <a:p>
            <a:r>
              <a:rPr lang="en-US" sz="3600" b="1" dirty="0"/>
              <a:t>Corneal and Tear Film Changes after Botulinum Toxin-A in </a:t>
            </a:r>
            <a:r>
              <a:rPr lang="en-US" sz="3600" b="1" dirty="0" err="1"/>
              <a:t>Blepharospasm</a:t>
            </a:r>
            <a:r>
              <a:rPr lang="en-US" sz="3600" b="1" dirty="0"/>
              <a:t> or </a:t>
            </a:r>
            <a:r>
              <a:rPr lang="en-US" sz="3600" b="1" dirty="0" err="1"/>
              <a:t>Hemifacial</a:t>
            </a:r>
            <a:r>
              <a:rPr lang="en-US" sz="3600" b="1" dirty="0"/>
              <a:t> Spasm</a:t>
            </a:r>
            <a:endParaRPr lang="tr-TR" sz="36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/>
              <a:t>Alime </a:t>
            </a:r>
            <a:r>
              <a:rPr lang="tr-TR" dirty="0" smtClean="0"/>
              <a:t>Gunes</a:t>
            </a:r>
            <a:r>
              <a:rPr lang="tr-TR" baseline="30000" dirty="0" smtClean="0"/>
              <a:t>1</a:t>
            </a:r>
            <a:r>
              <a:rPr lang="tr-TR" dirty="0" smtClean="0"/>
              <a:t>, </a:t>
            </a:r>
            <a:r>
              <a:rPr lang="tr-TR" dirty="0"/>
              <a:t>Seden </a:t>
            </a:r>
            <a:r>
              <a:rPr lang="tr-TR" dirty="0" smtClean="0"/>
              <a:t>Demirci</a:t>
            </a:r>
            <a:r>
              <a:rPr lang="tr-TR" baseline="30000" dirty="0" smtClean="0"/>
              <a:t>2</a:t>
            </a:r>
            <a:r>
              <a:rPr lang="tr-TR" dirty="0"/>
              <a:t>, Hasan </a:t>
            </a:r>
            <a:r>
              <a:rPr lang="tr-TR" dirty="0" err="1"/>
              <a:t>Rifat</a:t>
            </a:r>
            <a:r>
              <a:rPr lang="tr-TR" dirty="0"/>
              <a:t> </a:t>
            </a:r>
            <a:r>
              <a:rPr lang="tr-TR" dirty="0" smtClean="0"/>
              <a:t>Koyuncuoglu</a:t>
            </a:r>
            <a:r>
              <a:rPr lang="tr-TR" baseline="30000" dirty="0" smtClean="0"/>
              <a:t>2</a:t>
            </a:r>
            <a:r>
              <a:rPr lang="tr-TR" dirty="0"/>
              <a:t>, Levent </a:t>
            </a:r>
            <a:r>
              <a:rPr lang="tr-TR" dirty="0" smtClean="0"/>
              <a:t>Tok</a:t>
            </a:r>
            <a:r>
              <a:rPr lang="tr-TR" baseline="30000" dirty="0" smtClean="0"/>
              <a:t>1</a:t>
            </a:r>
            <a:r>
              <a:rPr lang="tr-TR" dirty="0"/>
              <a:t>, </a:t>
            </a:r>
            <a:r>
              <a:rPr lang="tr-TR" dirty="0" err="1"/>
              <a:t>Ozlem</a:t>
            </a:r>
            <a:r>
              <a:rPr lang="tr-TR" dirty="0"/>
              <a:t> </a:t>
            </a:r>
            <a:r>
              <a:rPr lang="tr-TR" dirty="0" smtClean="0"/>
              <a:t>Tok</a:t>
            </a:r>
            <a:r>
              <a:rPr lang="tr-TR" baseline="30000" dirty="0" smtClean="0"/>
              <a:t>1</a:t>
            </a:r>
            <a:r>
              <a:rPr lang="tr-TR" dirty="0"/>
              <a:t>.</a:t>
            </a:r>
          </a:p>
          <a:p>
            <a:r>
              <a:rPr lang="tr-TR" dirty="0"/>
              <a:t> </a:t>
            </a:r>
            <a:r>
              <a:rPr lang="tr-TR" baseline="30000" dirty="0"/>
              <a:t>1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 of </a:t>
            </a:r>
            <a:r>
              <a:rPr lang="tr-TR" dirty="0" err="1"/>
              <a:t>Ophthalmology</a:t>
            </a:r>
            <a:r>
              <a:rPr lang="tr-TR" dirty="0"/>
              <a:t>, Süleyman Demirel </a:t>
            </a:r>
            <a:r>
              <a:rPr lang="tr-TR" dirty="0" err="1"/>
              <a:t>University</a:t>
            </a:r>
            <a:r>
              <a:rPr lang="tr-TR" dirty="0"/>
              <a:t> </a:t>
            </a:r>
            <a:r>
              <a:rPr lang="tr-TR" dirty="0" err="1"/>
              <a:t>Faculty</a:t>
            </a:r>
            <a:r>
              <a:rPr lang="tr-TR" dirty="0"/>
              <a:t> of </a:t>
            </a:r>
            <a:r>
              <a:rPr lang="tr-TR" dirty="0" err="1"/>
              <a:t>Medicine</a:t>
            </a:r>
            <a:r>
              <a:rPr lang="tr-TR" dirty="0"/>
              <a:t>, Isparta, TURKEY. </a:t>
            </a:r>
          </a:p>
          <a:p>
            <a:r>
              <a:rPr lang="tr-TR" baseline="30000" dirty="0"/>
              <a:t>2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 of </a:t>
            </a:r>
            <a:r>
              <a:rPr lang="tr-TR" dirty="0" err="1"/>
              <a:t>Neurology</a:t>
            </a:r>
            <a:r>
              <a:rPr lang="tr-TR" dirty="0"/>
              <a:t>, Süleyman Demirel </a:t>
            </a:r>
            <a:r>
              <a:rPr lang="tr-TR" dirty="0" err="1"/>
              <a:t>University</a:t>
            </a:r>
            <a:r>
              <a:rPr lang="tr-TR" dirty="0"/>
              <a:t> </a:t>
            </a:r>
            <a:r>
              <a:rPr lang="tr-TR" dirty="0" err="1"/>
              <a:t>Faculty</a:t>
            </a:r>
            <a:r>
              <a:rPr lang="tr-TR" dirty="0"/>
              <a:t> of </a:t>
            </a:r>
            <a:r>
              <a:rPr lang="tr-TR" dirty="0" err="1"/>
              <a:t>Medicine</a:t>
            </a:r>
            <a:r>
              <a:rPr lang="tr-TR" dirty="0"/>
              <a:t>, Isparta, TURKEY.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14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 err="1"/>
              <a:t>Benign</a:t>
            </a:r>
            <a:r>
              <a:rPr lang="tr-TR" sz="2400" dirty="0"/>
              <a:t> </a:t>
            </a:r>
            <a:r>
              <a:rPr lang="tr-TR" sz="2400" dirty="0" err="1"/>
              <a:t>essential</a:t>
            </a:r>
            <a:r>
              <a:rPr lang="tr-TR" sz="2400" dirty="0"/>
              <a:t> </a:t>
            </a:r>
            <a:r>
              <a:rPr lang="tr-TR" sz="2400" dirty="0" err="1"/>
              <a:t>blepharospasm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hemifacial</a:t>
            </a:r>
            <a:r>
              <a:rPr lang="tr-TR" sz="2400" dirty="0"/>
              <a:t> </a:t>
            </a:r>
            <a:r>
              <a:rPr lang="tr-TR" sz="2400" dirty="0" err="1"/>
              <a:t>spasm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two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most</a:t>
            </a:r>
            <a:r>
              <a:rPr lang="tr-TR" sz="2400" dirty="0"/>
              <a:t> </a:t>
            </a:r>
            <a:r>
              <a:rPr lang="tr-TR" sz="2400" dirty="0" err="1"/>
              <a:t>common</a:t>
            </a:r>
            <a:r>
              <a:rPr lang="tr-TR" sz="2400" dirty="0"/>
              <a:t> </a:t>
            </a:r>
            <a:r>
              <a:rPr lang="tr-TR" sz="2400" dirty="0" err="1"/>
              <a:t>eye</a:t>
            </a:r>
            <a:r>
              <a:rPr lang="tr-TR" sz="2400" dirty="0"/>
              <a:t> </a:t>
            </a:r>
            <a:r>
              <a:rPr lang="tr-TR" sz="2400" dirty="0" err="1"/>
              <a:t>movement</a:t>
            </a:r>
            <a:r>
              <a:rPr lang="tr-TR" sz="2400" dirty="0"/>
              <a:t> </a:t>
            </a:r>
            <a:r>
              <a:rPr lang="tr-TR" sz="2400" dirty="0" err="1" smtClean="0"/>
              <a:t>disorders</a:t>
            </a:r>
            <a:r>
              <a:rPr lang="tr-TR" sz="2400" dirty="0" smtClean="0"/>
              <a:t>.</a:t>
            </a:r>
          </a:p>
          <a:p>
            <a:pPr marL="0" indent="0" algn="just">
              <a:buNone/>
            </a:pPr>
            <a:endParaRPr lang="tr-TR" sz="2400" dirty="0" smtClean="0"/>
          </a:p>
          <a:p>
            <a:pPr algn="just"/>
            <a:r>
              <a:rPr lang="tr-TR" sz="2400" dirty="0" err="1"/>
              <a:t>Botulinum</a:t>
            </a:r>
            <a:r>
              <a:rPr lang="tr-TR" sz="2400" dirty="0"/>
              <a:t> </a:t>
            </a:r>
            <a:r>
              <a:rPr lang="tr-TR" sz="2400" dirty="0" err="1" smtClean="0"/>
              <a:t>toxin</a:t>
            </a:r>
            <a:r>
              <a:rPr lang="tr-TR" sz="2400" dirty="0" smtClean="0"/>
              <a:t>- A (BTX-A) </a:t>
            </a:r>
            <a:r>
              <a:rPr lang="tr-TR" sz="2400" dirty="0" err="1"/>
              <a:t>therapy</a:t>
            </a:r>
            <a:r>
              <a:rPr lang="tr-TR" sz="2400" dirty="0"/>
              <a:t> is </a:t>
            </a:r>
            <a:r>
              <a:rPr lang="tr-TR" sz="2400" dirty="0" err="1"/>
              <a:t>currently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gold-standard</a:t>
            </a:r>
            <a:r>
              <a:rPr lang="tr-TR" sz="2400" dirty="0"/>
              <a:t> </a:t>
            </a:r>
            <a:r>
              <a:rPr lang="tr-TR" sz="2400" dirty="0" err="1"/>
              <a:t>treatment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these</a:t>
            </a:r>
            <a:r>
              <a:rPr lang="tr-TR" sz="2400" dirty="0"/>
              <a:t> </a:t>
            </a:r>
            <a:r>
              <a:rPr lang="tr-TR" sz="2400" dirty="0" err="1"/>
              <a:t>diseases</a:t>
            </a:r>
            <a:r>
              <a:rPr lang="tr-TR" sz="2400" dirty="0"/>
              <a:t>, </a:t>
            </a:r>
            <a:r>
              <a:rPr lang="tr-TR" sz="2400" dirty="0" err="1"/>
              <a:t>due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its</a:t>
            </a:r>
            <a:r>
              <a:rPr lang="tr-TR" sz="2400" dirty="0"/>
              <a:t> </a:t>
            </a:r>
            <a:r>
              <a:rPr lang="tr-TR" sz="2400" dirty="0" err="1"/>
              <a:t>efficiency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 smtClean="0"/>
              <a:t>safety</a:t>
            </a:r>
            <a:r>
              <a:rPr lang="tr-TR" sz="2400" dirty="0" smtClean="0"/>
              <a:t>.</a:t>
            </a:r>
          </a:p>
          <a:p>
            <a:pPr marL="0" indent="0" algn="just">
              <a:buNone/>
            </a:pPr>
            <a:endParaRPr lang="tr-TR" sz="2400" dirty="0" smtClean="0"/>
          </a:p>
          <a:p>
            <a:pPr algn="just"/>
            <a:r>
              <a:rPr lang="tr-TR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aim of this study was to investigate the influence of BTX-A injection on corneal parameters and tear film in patients with </a:t>
            </a:r>
            <a:r>
              <a:rPr lang="en-US" sz="2400" dirty="0" err="1"/>
              <a:t>blepharospasm</a:t>
            </a:r>
            <a:r>
              <a:rPr lang="en-US" sz="2400" dirty="0"/>
              <a:t> or </a:t>
            </a:r>
            <a:r>
              <a:rPr lang="en-US" sz="2400" dirty="0" err="1"/>
              <a:t>hemifacial</a:t>
            </a:r>
            <a:r>
              <a:rPr lang="en-US" sz="2400" dirty="0"/>
              <a:t> spasm.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5216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METHODS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Twelve benign essential </a:t>
            </a:r>
            <a:r>
              <a:rPr lang="en-US" sz="2400" dirty="0" err="1"/>
              <a:t>blepharospasm</a:t>
            </a:r>
            <a:r>
              <a:rPr lang="en-US" sz="2400" dirty="0"/>
              <a:t> and 30 </a:t>
            </a:r>
            <a:r>
              <a:rPr lang="en-US" sz="2400" dirty="0" err="1"/>
              <a:t>hemifacial</a:t>
            </a:r>
            <a:r>
              <a:rPr lang="en-US" sz="2400" dirty="0"/>
              <a:t> spasm patients treated with BTX-A were included in this study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algn="just"/>
            <a:r>
              <a:rPr lang="en-US" sz="2400" dirty="0"/>
              <a:t>We injected 2.5 IU subcutaneously at each selected five point with a 27-gauge insulin syringe in all of the patients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algn="just"/>
            <a:r>
              <a:rPr lang="en-US" sz="2400" dirty="0" smtClean="0"/>
              <a:t>Disease </a:t>
            </a:r>
            <a:r>
              <a:rPr lang="en-US" sz="2400" dirty="0"/>
              <a:t>severity was evaluated using </a:t>
            </a:r>
            <a:r>
              <a:rPr lang="en-US" sz="2400" dirty="0" err="1"/>
              <a:t>Jankovic’s</a:t>
            </a:r>
            <a:r>
              <a:rPr lang="en-US" sz="2400" dirty="0"/>
              <a:t> scale. </a:t>
            </a:r>
            <a:endParaRPr lang="tr-TR" sz="2400" dirty="0" smtClean="0"/>
          </a:p>
          <a:p>
            <a:pPr algn="just"/>
            <a:r>
              <a:rPr lang="en-US" sz="2400" dirty="0" smtClean="0"/>
              <a:t>Corneal </a:t>
            </a:r>
            <a:r>
              <a:rPr lang="en-US" sz="2400" dirty="0"/>
              <a:t>parameters were measured by </a:t>
            </a:r>
            <a:r>
              <a:rPr lang="en-US" sz="2400" dirty="0" err="1"/>
              <a:t>Pentacam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r>
              <a:rPr lang="en-US" sz="2400" dirty="0" err="1" smtClean="0"/>
              <a:t>Schirmer</a:t>
            </a:r>
            <a:r>
              <a:rPr lang="en-US" sz="2400" dirty="0" smtClean="0"/>
              <a:t> </a:t>
            </a:r>
            <a:r>
              <a:rPr lang="en-US" sz="2400" dirty="0"/>
              <a:t>test, tear breakup time (TBUT), corneal fluorescein staining, and Ocular Surface Disease Index (OSDI) score were also evaluated. </a:t>
            </a:r>
            <a:endParaRPr lang="tr-TR" sz="2400" dirty="0" smtClean="0"/>
          </a:p>
          <a:p>
            <a:pPr algn="just"/>
            <a:r>
              <a:rPr lang="tr-TR" sz="2400" dirty="0" err="1"/>
              <a:t>All</a:t>
            </a:r>
            <a:r>
              <a:rPr lang="tr-TR" sz="2400" dirty="0"/>
              <a:t> </a:t>
            </a:r>
            <a:r>
              <a:rPr lang="tr-TR" sz="2400" dirty="0" err="1"/>
              <a:t>measurements</a:t>
            </a:r>
            <a:r>
              <a:rPr lang="tr-TR" sz="2400" dirty="0"/>
              <a:t> </a:t>
            </a:r>
            <a:r>
              <a:rPr lang="tr-TR" sz="2400" dirty="0" err="1"/>
              <a:t>were</a:t>
            </a:r>
            <a:r>
              <a:rPr lang="tr-TR" sz="2400" dirty="0"/>
              <a:t> </a:t>
            </a:r>
            <a:r>
              <a:rPr lang="tr-TR" sz="2400" dirty="0" err="1"/>
              <a:t>performed</a:t>
            </a:r>
            <a:r>
              <a:rPr lang="tr-TR" sz="2400" dirty="0"/>
              <a:t> </a:t>
            </a:r>
            <a:r>
              <a:rPr lang="tr-TR" sz="2400" dirty="0" err="1"/>
              <a:t>before</a:t>
            </a:r>
            <a:r>
              <a:rPr lang="tr-TR" sz="2400" dirty="0"/>
              <a:t> </a:t>
            </a:r>
            <a:r>
              <a:rPr lang="tr-TR" sz="2400" dirty="0" err="1"/>
              <a:t>treatment</a:t>
            </a:r>
            <a:r>
              <a:rPr lang="tr-TR" sz="2400" dirty="0"/>
              <a:t>, at </a:t>
            </a:r>
            <a:r>
              <a:rPr lang="tr-TR" sz="2400" dirty="0" err="1"/>
              <a:t>three</a:t>
            </a:r>
            <a:r>
              <a:rPr lang="tr-TR" sz="2400" dirty="0"/>
              <a:t> </a:t>
            </a:r>
            <a:r>
              <a:rPr lang="tr-TR" sz="2400" dirty="0" err="1"/>
              <a:t>weeks</a:t>
            </a:r>
            <a:r>
              <a:rPr lang="tr-TR" sz="2400" dirty="0"/>
              <a:t> </a:t>
            </a:r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injection</a:t>
            </a:r>
            <a:r>
              <a:rPr lang="tr-TR" sz="2400" dirty="0"/>
              <a:t>,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three</a:t>
            </a:r>
            <a:r>
              <a:rPr lang="tr-TR" sz="2400" dirty="0"/>
              <a:t> </a:t>
            </a:r>
            <a:r>
              <a:rPr lang="tr-TR" sz="2400" dirty="0" err="1"/>
              <a:t>months</a:t>
            </a:r>
            <a:r>
              <a:rPr lang="tr-TR" sz="2400" dirty="0"/>
              <a:t> </a:t>
            </a:r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injection</a:t>
            </a:r>
            <a:r>
              <a:rPr lang="tr-TR" sz="2400" dirty="0"/>
              <a:t>.</a:t>
            </a:r>
            <a:endParaRPr lang="tr-TR" sz="2400" dirty="0" smtClean="0"/>
          </a:p>
          <a:p>
            <a:pPr marL="0" indent="0" algn="just">
              <a:buNone/>
            </a:pP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940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1773833" cy="864096"/>
          </a:xfrm>
        </p:spPr>
        <p:txBody>
          <a:bodyPr>
            <a:normAutofit fontScale="90000"/>
          </a:bodyPr>
          <a:lstStyle/>
          <a:p>
            <a:r>
              <a:rPr lang="tr-TR" sz="3600" b="1" dirty="0"/>
              <a:t>RESULTS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499992" y="1196752"/>
            <a:ext cx="4186808" cy="4929411"/>
          </a:xfrm>
        </p:spPr>
        <p:txBody>
          <a:bodyPr>
            <a:noAutofit/>
          </a:bodyPr>
          <a:lstStyle/>
          <a:p>
            <a:pPr algn="just"/>
            <a:r>
              <a:rPr lang="en-US" sz="1400" b="1" dirty="0"/>
              <a:t>Figure 1. </a:t>
            </a:r>
            <a:r>
              <a:rPr lang="en-US" sz="1400" dirty="0"/>
              <a:t>Comparison of dry eye test and OSDI score before, three weeks after, and three months after injection of botulinum toxin-A in patients.</a:t>
            </a:r>
            <a:endParaRPr lang="tr-TR" sz="1400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970784" cy="5001419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BTX-A treatment relieved spasms in all of the patients. </a:t>
            </a:r>
            <a:endParaRPr lang="tr-TR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There was a statistically significant difference in disease severity between pretreatment and third week (2.73±0.80 and 1.28±0.55, respectively; p&lt;0.001), but there was no statistically significant difference between pretreatment and third month (2.73±0.80 and 2.70±0.81, respectively; p=0.80). </a:t>
            </a:r>
            <a:endParaRPr lang="tr-TR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TBUT was found to be significantly higher at both three weeks and three months after injection (6.64±4.02 at pretreatment, 8.06±3.91 at third week, and 7.80±4.20 at third month; p=0.04 and p=0.02, respectively). </a:t>
            </a:r>
            <a:endParaRPr lang="tr-TR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Schirmer</a:t>
            </a:r>
            <a:r>
              <a:rPr lang="en-US" dirty="0">
                <a:solidFill>
                  <a:prstClr val="black"/>
                </a:solidFill>
              </a:rPr>
              <a:t> test, corneal fluorescein staining values, and OSDI score were lower three weeks after injection, but these values increased again by three months after injection. </a:t>
            </a:r>
            <a:endParaRPr lang="tr-TR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Corneal astigmatism decreased significantly at three weeks and at three months after injection (1.41±1.24 D at pretreatment, 1.15±0.81 D at third week and 1.11±0.81 D at third month, respectively; p=0.02, for both), but other corneal parameters did not change.</a:t>
            </a:r>
            <a:endParaRPr lang="tr-TR" dirty="0">
              <a:solidFill>
                <a:prstClr val="black"/>
              </a:solidFill>
            </a:endParaRPr>
          </a:p>
          <a:p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024" y="2492896"/>
            <a:ext cx="4041775" cy="24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0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BTX-A injection therapy was effective on tear film in patients with </a:t>
            </a:r>
            <a:r>
              <a:rPr lang="en-US" dirty="0" err="1"/>
              <a:t>blepharospasm</a:t>
            </a:r>
            <a:r>
              <a:rPr lang="en-US" dirty="0"/>
              <a:t> or </a:t>
            </a:r>
            <a:r>
              <a:rPr lang="en-US" dirty="0" err="1"/>
              <a:t>hemifacial</a:t>
            </a:r>
            <a:r>
              <a:rPr lang="en-US" dirty="0"/>
              <a:t> spasm. However, there were no changes in corneal parameters, except corneal astigmatism, in these patients after treatment.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91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467</Words>
  <Application>Microsoft Office PowerPoint</Application>
  <PresentationFormat>Ekran Gösterisi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Corneal and Tear Film Changes after Botulinum Toxin-A in Blepharospasm or Hemifacial Spasm</vt:lpstr>
      <vt:lpstr>INTRODUCTION</vt:lpstr>
      <vt:lpstr>METHODS </vt:lpstr>
      <vt:lpstr>RESULTS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Corneal and Tear Film Changes after Botulinum Toxin-A in Blepharospasm or Hemifacial Spasm</dc:title>
  <dc:creator>hp</dc:creator>
  <cp:lastModifiedBy>hp</cp:lastModifiedBy>
  <cp:revision>9</cp:revision>
  <dcterms:created xsi:type="dcterms:W3CDTF">2015-08-07T10:34:33Z</dcterms:created>
  <dcterms:modified xsi:type="dcterms:W3CDTF">2015-08-07T11:02:19Z</dcterms:modified>
</cp:coreProperties>
</file>