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10.08.2015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10.08.2015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10.08.2015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10.08.2015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10.08.2015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10.08.2015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10.08.2015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1340769"/>
            <a:ext cx="7772400" cy="22596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Evaluation of anterior segment parameters in patients with </a:t>
            </a:r>
            <a:r>
              <a:rPr lang="en-US" b="1" dirty="0" err="1"/>
              <a:t>pseudoexfoliation</a:t>
            </a:r>
            <a:r>
              <a:rPr lang="en-US" b="1" dirty="0"/>
              <a:t> syndrome by </a:t>
            </a:r>
            <a:r>
              <a:rPr lang="en-US" b="1" dirty="0" err="1"/>
              <a:t>Scheimpflug</a:t>
            </a:r>
            <a:r>
              <a:rPr lang="en-US" b="1" dirty="0"/>
              <a:t> imaging</a:t>
            </a:r>
            <a:endParaRPr lang="tr-TR" b="1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4149080"/>
            <a:ext cx="6400800" cy="1728192"/>
          </a:xfrm>
        </p:spPr>
        <p:txBody>
          <a:bodyPr/>
          <a:lstStyle/>
          <a:p>
            <a:pPr lvl="0"/>
            <a:r>
              <a:rPr lang="tr-TR" sz="1900" dirty="0">
                <a:solidFill>
                  <a:prstClr val="black">
                    <a:tint val="75000"/>
                  </a:prstClr>
                </a:solidFill>
              </a:rPr>
              <a:t>Alime Gunes</a:t>
            </a:r>
            <a:r>
              <a:rPr lang="tr-TR" sz="1900" baseline="30000" dirty="0">
                <a:solidFill>
                  <a:prstClr val="black">
                    <a:tint val="75000"/>
                  </a:prstClr>
                </a:solidFill>
              </a:rPr>
              <a:t>1</a:t>
            </a:r>
            <a:r>
              <a:rPr lang="tr-TR" sz="1900" dirty="0">
                <a:solidFill>
                  <a:prstClr val="black">
                    <a:tint val="75000"/>
                  </a:prstClr>
                </a:solidFill>
              </a:rPr>
              <a:t>, </a:t>
            </a:r>
            <a:r>
              <a:rPr lang="tr-TR" sz="1900" dirty="0" smtClean="0">
                <a:solidFill>
                  <a:prstClr val="black">
                    <a:tint val="75000"/>
                  </a:prstClr>
                </a:solidFill>
              </a:rPr>
              <a:t>Musa Yigit</a:t>
            </a:r>
            <a:r>
              <a:rPr lang="tr-TR" sz="1900" baseline="30000" dirty="0" smtClean="0">
                <a:solidFill>
                  <a:prstClr val="black">
                    <a:tint val="75000"/>
                  </a:prstClr>
                </a:solidFill>
              </a:rPr>
              <a:t>1</a:t>
            </a:r>
            <a:r>
              <a:rPr lang="tr-TR" sz="1900" dirty="0" smtClean="0">
                <a:solidFill>
                  <a:prstClr val="black">
                    <a:tint val="75000"/>
                  </a:prstClr>
                </a:solidFill>
              </a:rPr>
              <a:t>, Levent </a:t>
            </a:r>
            <a:r>
              <a:rPr lang="tr-TR" sz="1900" dirty="0">
                <a:solidFill>
                  <a:prstClr val="black">
                    <a:tint val="75000"/>
                  </a:prstClr>
                </a:solidFill>
              </a:rPr>
              <a:t>Tok</a:t>
            </a:r>
            <a:r>
              <a:rPr lang="tr-TR" sz="1900" baseline="30000" dirty="0">
                <a:solidFill>
                  <a:prstClr val="black">
                    <a:tint val="75000"/>
                  </a:prstClr>
                </a:solidFill>
              </a:rPr>
              <a:t>1</a:t>
            </a:r>
            <a:r>
              <a:rPr lang="tr-TR" sz="1900" dirty="0">
                <a:solidFill>
                  <a:prstClr val="black">
                    <a:tint val="75000"/>
                  </a:prstClr>
                </a:solidFill>
              </a:rPr>
              <a:t>, </a:t>
            </a:r>
            <a:r>
              <a:rPr lang="tr-TR" sz="1900" dirty="0" err="1">
                <a:solidFill>
                  <a:prstClr val="black">
                    <a:tint val="75000"/>
                  </a:prstClr>
                </a:solidFill>
              </a:rPr>
              <a:t>Ozlem</a:t>
            </a:r>
            <a:r>
              <a:rPr lang="tr-TR" sz="1900" dirty="0">
                <a:solidFill>
                  <a:prstClr val="black">
                    <a:tint val="75000"/>
                  </a:prstClr>
                </a:solidFill>
              </a:rPr>
              <a:t> Tok</a:t>
            </a:r>
            <a:r>
              <a:rPr lang="tr-TR" sz="1900" baseline="30000" dirty="0">
                <a:solidFill>
                  <a:prstClr val="black">
                    <a:tint val="75000"/>
                  </a:prstClr>
                </a:solidFill>
              </a:rPr>
              <a:t>1</a:t>
            </a:r>
            <a:r>
              <a:rPr lang="tr-TR" sz="1900" dirty="0">
                <a:solidFill>
                  <a:prstClr val="black">
                    <a:tint val="75000"/>
                  </a:prstClr>
                </a:solidFill>
              </a:rPr>
              <a:t>.</a:t>
            </a:r>
          </a:p>
          <a:p>
            <a:pPr lvl="0"/>
            <a:r>
              <a:rPr lang="tr-TR" sz="1900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tr-TR" sz="1900" baseline="30000" dirty="0">
                <a:solidFill>
                  <a:prstClr val="black">
                    <a:tint val="75000"/>
                  </a:prstClr>
                </a:solidFill>
              </a:rPr>
              <a:t>1</a:t>
            </a:r>
            <a:r>
              <a:rPr lang="tr-TR" sz="1900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tr-TR" sz="1900" dirty="0" err="1">
                <a:solidFill>
                  <a:prstClr val="black">
                    <a:tint val="75000"/>
                  </a:prstClr>
                </a:solidFill>
              </a:rPr>
              <a:t>Department</a:t>
            </a:r>
            <a:r>
              <a:rPr lang="tr-TR" sz="1900" dirty="0">
                <a:solidFill>
                  <a:prstClr val="black">
                    <a:tint val="75000"/>
                  </a:prstClr>
                </a:solidFill>
              </a:rPr>
              <a:t> of </a:t>
            </a:r>
            <a:r>
              <a:rPr lang="tr-TR" sz="1900" dirty="0" err="1">
                <a:solidFill>
                  <a:prstClr val="black">
                    <a:tint val="75000"/>
                  </a:prstClr>
                </a:solidFill>
              </a:rPr>
              <a:t>Ophthalmology</a:t>
            </a:r>
            <a:r>
              <a:rPr lang="tr-TR" sz="1900" dirty="0">
                <a:solidFill>
                  <a:prstClr val="black">
                    <a:tint val="75000"/>
                  </a:prstClr>
                </a:solidFill>
              </a:rPr>
              <a:t>, Süleyman Demirel </a:t>
            </a:r>
            <a:r>
              <a:rPr lang="tr-TR" sz="1900" dirty="0" err="1">
                <a:solidFill>
                  <a:prstClr val="black">
                    <a:tint val="75000"/>
                  </a:prstClr>
                </a:solidFill>
              </a:rPr>
              <a:t>University</a:t>
            </a:r>
            <a:r>
              <a:rPr lang="tr-TR" sz="1900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tr-TR" sz="1900" dirty="0" err="1">
                <a:solidFill>
                  <a:prstClr val="black">
                    <a:tint val="75000"/>
                  </a:prstClr>
                </a:solidFill>
              </a:rPr>
              <a:t>Faculty</a:t>
            </a:r>
            <a:r>
              <a:rPr lang="tr-TR" sz="1900" dirty="0">
                <a:solidFill>
                  <a:prstClr val="black">
                    <a:tint val="75000"/>
                  </a:prstClr>
                </a:solidFill>
              </a:rPr>
              <a:t> of </a:t>
            </a:r>
            <a:r>
              <a:rPr lang="tr-TR" sz="1900" dirty="0" err="1">
                <a:solidFill>
                  <a:prstClr val="black">
                    <a:tint val="75000"/>
                  </a:prstClr>
                </a:solidFill>
              </a:rPr>
              <a:t>Medicine</a:t>
            </a:r>
            <a:r>
              <a:rPr lang="tr-TR" sz="1900" dirty="0">
                <a:solidFill>
                  <a:prstClr val="black">
                    <a:tint val="75000"/>
                  </a:prstClr>
                </a:solidFill>
              </a:rPr>
              <a:t>, Isparta, TURKEY.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4814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INTRODUCTION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tr-TR" dirty="0" err="1"/>
              <a:t>Pseudoexfoliation</a:t>
            </a:r>
            <a:r>
              <a:rPr lang="tr-TR" dirty="0"/>
              <a:t> </a:t>
            </a:r>
            <a:r>
              <a:rPr lang="tr-TR" dirty="0" err="1"/>
              <a:t>syndrome</a:t>
            </a:r>
            <a:r>
              <a:rPr lang="tr-TR" dirty="0"/>
              <a:t> (PXS) is a </a:t>
            </a:r>
            <a:r>
              <a:rPr lang="tr-TR" dirty="0" err="1"/>
              <a:t>common</a:t>
            </a:r>
            <a:r>
              <a:rPr lang="tr-TR" dirty="0"/>
              <a:t>, </a:t>
            </a:r>
            <a:r>
              <a:rPr lang="tr-TR" dirty="0" err="1"/>
              <a:t>age-related</a:t>
            </a:r>
            <a:r>
              <a:rPr lang="tr-TR" dirty="0"/>
              <a:t>, </a:t>
            </a:r>
            <a:r>
              <a:rPr lang="tr-TR" dirty="0" err="1"/>
              <a:t>systemic</a:t>
            </a:r>
            <a:r>
              <a:rPr lang="tr-TR" dirty="0"/>
              <a:t>, </a:t>
            </a:r>
            <a:r>
              <a:rPr lang="tr-TR" dirty="0" err="1"/>
              <a:t>extracellular</a:t>
            </a:r>
            <a:r>
              <a:rPr lang="tr-TR" dirty="0"/>
              <a:t> </a:t>
            </a:r>
            <a:r>
              <a:rPr lang="tr-TR" dirty="0" err="1"/>
              <a:t>matrix</a:t>
            </a:r>
            <a:r>
              <a:rPr lang="tr-TR" dirty="0"/>
              <a:t> </a:t>
            </a:r>
            <a:r>
              <a:rPr lang="tr-TR" dirty="0" err="1"/>
              <a:t>disorder</a:t>
            </a:r>
            <a:r>
              <a:rPr lang="tr-TR" dirty="0"/>
              <a:t> </a:t>
            </a:r>
            <a:r>
              <a:rPr lang="tr-TR" dirty="0" err="1"/>
              <a:t>characterized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production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progressive</a:t>
            </a:r>
            <a:r>
              <a:rPr lang="tr-TR" dirty="0"/>
              <a:t> </a:t>
            </a:r>
            <a:r>
              <a:rPr lang="tr-TR" dirty="0" err="1"/>
              <a:t>accumulation</a:t>
            </a:r>
            <a:r>
              <a:rPr lang="tr-TR" dirty="0"/>
              <a:t> of </a:t>
            </a:r>
            <a:r>
              <a:rPr lang="tr-TR" dirty="0" err="1"/>
              <a:t>abnormal</a:t>
            </a:r>
            <a:r>
              <a:rPr lang="tr-TR" dirty="0"/>
              <a:t> </a:t>
            </a:r>
            <a:r>
              <a:rPr lang="tr-TR" dirty="0" err="1"/>
              <a:t>fibrillar</a:t>
            </a:r>
            <a:r>
              <a:rPr lang="tr-TR" dirty="0"/>
              <a:t> </a:t>
            </a:r>
            <a:r>
              <a:rPr lang="tr-TR" dirty="0" err="1"/>
              <a:t>extracellular</a:t>
            </a:r>
            <a:r>
              <a:rPr lang="tr-TR" dirty="0"/>
              <a:t> </a:t>
            </a:r>
            <a:r>
              <a:rPr lang="tr-TR" dirty="0" err="1"/>
              <a:t>material</a:t>
            </a:r>
            <a:r>
              <a:rPr lang="tr-TR" dirty="0"/>
              <a:t> in </a:t>
            </a:r>
            <a:r>
              <a:rPr lang="tr-TR" dirty="0" err="1"/>
              <a:t>ocular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extraocular</a:t>
            </a:r>
            <a:r>
              <a:rPr lang="tr-TR" dirty="0"/>
              <a:t> </a:t>
            </a:r>
            <a:r>
              <a:rPr lang="tr-TR" dirty="0" err="1" smtClean="0"/>
              <a:t>tissues</a:t>
            </a:r>
            <a:r>
              <a:rPr lang="tr-TR" dirty="0" smtClean="0"/>
              <a:t>.</a:t>
            </a:r>
          </a:p>
          <a:p>
            <a:pPr algn="just"/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deposition </a:t>
            </a:r>
            <a:r>
              <a:rPr lang="en-US" dirty="0"/>
              <a:t>of exfoliation material </a:t>
            </a:r>
            <a:r>
              <a:rPr lang="tr-TR" dirty="0" err="1" smtClean="0"/>
              <a:t>may</a:t>
            </a:r>
            <a:r>
              <a:rPr lang="tr-TR" dirty="0" smtClean="0"/>
              <a:t> </a:t>
            </a:r>
            <a:r>
              <a:rPr lang="tr-TR" dirty="0" err="1" smtClean="0"/>
              <a:t>cause</a:t>
            </a:r>
            <a:r>
              <a:rPr lang="tr-TR" dirty="0" smtClean="0"/>
              <a:t> </a:t>
            </a:r>
            <a:r>
              <a:rPr lang="tr-TR" dirty="0" err="1"/>
              <a:t>alterations</a:t>
            </a:r>
            <a:r>
              <a:rPr lang="tr-TR" dirty="0"/>
              <a:t> </a:t>
            </a:r>
            <a:r>
              <a:rPr lang="tr-TR" dirty="0" smtClean="0"/>
              <a:t>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eye</a:t>
            </a:r>
            <a:r>
              <a:rPr lang="tr-TR" dirty="0" smtClean="0"/>
              <a:t>.</a:t>
            </a:r>
          </a:p>
          <a:p>
            <a:pPr algn="just"/>
            <a:r>
              <a:rPr lang="tr-TR" dirty="0"/>
              <a:t>T</a:t>
            </a:r>
            <a:r>
              <a:rPr lang="en-US" dirty="0" smtClean="0"/>
              <a:t>he </a:t>
            </a:r>
            <a:r>
              <a:rPr lang="en-US" dirty="0"/>
              <a:t>aim of the present study was to evaluate anterior segment parameters in patients with PXS and compare with healthy subjects.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3172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METHODS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Forty-three PXS patients and 43 healthy control subjects were included in this cross-sectional study. </a:t>
            </a:r>
            <a:endParaRPr lang="tr-TR" dirty="0" smtClean="0"/>
          </a:p>
          <a:p>
            <a:pPr algn="just"/>
            <a:r>
              <a:rPr lang="en-US" dirty="0" smtClean="0"/>
              <a:t>All </a:t>
            </a:r>
            <a:r>
              <a:rPr lang="en-US" dirty="0"/>
              <a:t>participants underwent a detailed ophthalmologic examination. </a:t>
            </a:r>
            <a:endParaRPr lang="tr-TR" dirty="0" smtClean="0"/>
          </a:p>
          <a:p>
            <a:pPr algn="just"/>
            <a:r>
              <a:rPr lang="en-US" dirty="0" smtClean="0"/>
              <a:t>Anterior </a:t>
            </a:r>
            <a:r>
              <a:rPr lang="en-US" dirty="0"/>
              <a:t>segment parameters were measured by </a:t>
            </a:r>
            <a:r>
              <a:rPr lang="en-US" dirty="0" err="1"/>
              <a:t>Pentacam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3582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923702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/>
              <a:t>RESULTS</a:t>
            </a:r>
            <a:endParaRPr lang="tr-TR" sz="360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250704" cy="4691063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/>
              <a:t>The mean corneal thicknesses at the apex point, the center of pupil, and the thinnest point were significantly thinner in PXS patients than controls.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/>
              <a:t>Visual acuity was significantly lower and axial length was significantly longer in eyes with PXS compared with control eyes.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/>
              <a:t>There were no statistically significant differences between PXS and </a:t>
            </a:r>
            <a:r>
              <a:rPr lang="en-US" sz="1700" dirty="0" err="1"/>
              <a:t>contol</a:t>
            </a:r>
            <a:r>
              <a:rPr lang="en-US" sz="1700" dirty="0"/>
              <a:t> eyes in mean values of </a:t>
            </a:r>
            <a:r>
              <a:rPr lang="en-US" sz="1700" dirty="0" err="1"/>
              <a:t>keratometry</a:t>
            </a:r>
            <a:r>
              <a:rPr lang="en-US" sz="1700" dirty="0"/>
              <a:t>, anterior chamber angle, anterior chamber depth, corneal volume, and anterior chamber volume.</a:t>
            </a:r>
          </a:p>
          <a:p>
            <a:endParaRPr lang="tr-TR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692696"/>
            <a:ext cx="5111750" cy="583264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4026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1440160"/>
          </a:xfrm>
        </p:spPr>
        <p:txBody>
          <a:bodyPr/>
          <a:lstStyle/>
          <a:p>
            <a:r>
              <a:rPr lang="tr-TR" dirty="0" smtClean="0"/>
              <a:t>CONCLUSION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/>
          <a:lstStyle/>
          <a:p>
            <a:pPr algn="just"/>
            <a:r>
              <a:rPr lang="en-US" dirty="0"/>
              <a:t>The PXS patients have thinner corneas, lower visual acuity, and longer axial length compared to healthy controls.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689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246</Words>
  <Application>Microsoft Office PowerPoint</Application>
  <PresentationFormat>Ekran Gösterisi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Ofis Teması</vt:lpstr>
      <vt:lpstr>Evaluation of anterior segment parameters in patients with pseudoexfoliation syndrome by Scheimpflug imaging</vt:lpstr>
      <vt:lpstr>INTRODUCTION</vt:lpstr>
      <vt:lpstr>METHODS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anterior segment parameters in patients with pseudoexfoliation syndrome by Scheimpflug imaging</dc:title>
  <dc:creator>hp</dc:creator>
  <cp:lastModifiedBy>hp</cp:lastModifiedBy>
  <cp:revision>11</cp:revision>
  <dcterms:created xsi:type="dcterms:W3CDTF">2015-08-10T09:39:57Z</dcterms:created>
  <dcterms:modified xsi:type="dcterms:W3CDTF">2015-08-10T10:00:09Z</dcterms:modified>
</cp:coreProperties>
</file>