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10.08.2015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10.08.2015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10.08.2015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10.08.2015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10.08.2015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23720DD-5B6D-40BF-8493-A6B52D484E6B}" type="datetimeFigureOut">
              <a:rPr lang="tr-TR" smtClean="0"/>
              <a:t>10.08.2015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23720DD-5B6D-40BF-8493-A6B52D484E6B}" type="datetimeFigureOut">
              <a:rPr lang="tr-TR" smtClean="0"/>
              <a:t>10.08.2015</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23720DD-5B6D-40BF-8493-A6B52D484E6B}" type="datetimeFigureOut">
              <a:rPr lang="tr-TR" smtClean="0"/>
              <a:t>10.08.2015</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10.08.2015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10.08.2015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10.08.2015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10.08.2015</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fontScale="90000"/>
          </a:bodyPr>
          <a:lstStyle/>
          <a:p>
            <a:r>
              <a:rPr lang="tr-TR" b="1" dirty="0"/>
              <a:t>Evaluation of </a:t>
            </a:r>
            <a:r>
              <a:rPr lang="tr-TR" b="1" dirty="0" err="1"/>
              <a:t>corneal</a:t>
            </a:r>
            <a:r>
              <a:rPr lang="tr-TR" b="1" dirty="0"/>
              <a:t> </a:t>
            </a:r>
            <a:r>
              <a:rPr lang="tr-TR" b="1" dirty="0" err="1"/>
              <a:t>topography</a:t>
            </a:r>
            <a:r>
              <a:rPr lang="tr-TR" b="1" dirty="0"/>
              <a:t> in </a:t>
            </a:r>
            <a:r>
              <a:rPr lang="tr-TR" b="1" dirty="0" err="1"/>
              <a:t>patients</a:t>
            </a:r>
            <a:r>
              <a:rPr lang="tr-TR" b="1" dirty="0"/>
              <a:t> </a:t>
            </a:r>
            <a:r>
              <a:rPr lang="tr-TR" b="1" dirty="0" err="1"/>
              <a:t>with</a:t>
            </a:r>
            <a:r>
              <a:rPr lang="tr-TR" b="1" dirty="0"/>
              <a:t> </a:t>
            </a:r>
            <a:r>
              <a:rPr lang="tr-TR" b="1" dirty="0" err="1"/>
              <a:t>hemifasial</a:t>
            </a:r>
            <a:r>
              <a:rPr lang="tr-TR" b="1" dirty="0"/>
              <a:t> </a:t>
            </a:r>
            <a:r>
              <a:rPr lang="tr-TR" b="1" dirty="0" err="1"/>
              <a:t>spasm</a:t>
            </a:r>
            <a:r>
              <a:rPr lang="tr-TR" b="1" dirty="0"/>
              <a:t> </a:t>
            </a:r>
            <a:r>
              <a:rPr lang="tr-TR" b="1" dirty="0" err="1"/>
              <a:t>using</a:t>
            </a:r>
            <a:r>
              <a:rPr lang="tr-TR" b="1" dirty="0"/>
              <a:t> </a:t>
            </a:r>
            <a:r>
              <a:rPr lang="tr-TR" b="1" dirty="0" err="1"/>
              <a:t>Scheimpflug</a:t>
            </a:r>
            <a:r>
              <a:rPr lang="tr-TR" b="1" dirty="0"/>
              <a:t> </a:t>
            </a:r>
            <a:r>
              <a:rPr lang="tr-TR" b="1" dirty="0" err="1"/>
              <a:t>imaging</a:t>
            </a:r>
            <a:r>
              <a:rPr lang="tr-TR" dirty="0"/>
              <a:t/>
            </a:r>
            <a:br>
              <a:rPr lang="tr-TR" dirty="0"/>
            </a:br>
            <a:r>
              <a:rPr lang="tr-TR" dirty="0"/>
              <a:t/>
            </a:r>
            <a:br>
              <a:rPr lang="tr-TR" dirty="0"/>
            </a:br>
            <a:endParaRPr lang="tr-TR" dirty="0"/>
          </a:p>
        </p:txBody>
      </p:sp>
      <p:sp>
        <p:nvSpPr>
          <p:cNvPr id="3" name="Alt Başlık 2"/>
          <p:cNvSpPr>
            <a:spLocks noGrp="1"/>
          </p:cNvSpPr>
          <p:nvPr>
            <p:ph type="subTitle" idx="1"/>
          </p:nvPr>
        </p:nvSpPr>
        <p:spPr/>
        <p:txBody>
          <a:bodyPr>
            <a:normAutofit fontScale="62500" lnSpcReduction="20000"/>
          </a:bodyPr>
          <a:lstStyle/>
          <a:p>
            <a:r>
              <a:rPr lang="tr-TR" dirty="0"/>
              <a:t>Alime </a:t>
            </a:r>
            <a:r>
              <a:rPr lang="tr-TR" dirty="0" smtClean="0"/>
              <a:t>Gunes</a:t>
            </a:r>
            <a:r>
              <a:rPr lang="tr-TR" baseline="30000" dirty="0" smtClean="0"/>
              <a:t>1</a:t>
            </a:r>
            <a:r>
              <a:rPr lang="tr-TR" dirty="0"/>
              <a:t>, Seden </a:t>
            </a:r>
            <a:r>
              <a:rPr lang="tr-TR" dirty="0" smtClean="0"/>
              <a:t>Demirci</a:t>
            </a:r>
            <a:r>
              <a:rPr lang="tr-TR" baseline="30000" dirty="0" smtClean="0"/>
              <a:t>2</a:t>
            </a:r>
            <a:r>
              <a:rPr lang="tr-TR" dirty="0"/>
              <a:t>, Hasan </a:t>
            </a:r>
            <a:r>
              <a:rPr lang="tr-TR" dirty="0" err="1"/>
              <a:t>Rifat</a:t>
            </a:r>
            <a:r>
              <a:rPr lang="tr-TR" dirty="0"/>
              <a:t> </a:t>
            </a:r>
            <a:r>
              <a:rPr lang="tr-TR" dirty="0" smtClean="0"/>
              <a:t>Koyuncuoglu</a:t>
            </a:r>
            <a:r>
              <a:rPr lang="tr-TR" baseline="30000" dirty="0" smtClean="0"/>
              <a:t>2</a:t>
            </a:r>
            <a:r>
              <a:rPr lang="tr-TR" dirty="0"/>
              <a:t>, Levent </a:t>
            </a:r>
            <a:r>
              <a:rPr lang="tr-TR" dirty="0" smtClean="0"/>
              <a:t>Tok</a:t>
            </a:r>
            <a:r>
              <a:rPr lang="tr-TR" baseline="30000" dirty="0" smtClean="0"/>
              <a:t>1</a:t>
            </a:r>
            <a:r>
              <a:rPr lang="tr-TR" dirty="0"/>
              <a:t>, </a:t>
            </a:r>
            <a:r>
              <a:rPr lang="tr-TR" dirty="0" err="1"/>
              <a:t>Ozlem</a:t>
            </a:r>
            <a:r>
              <a:rPr lang="tr-TR" dirty="0"/>
              <a:t> </a:t>
            </a:r>
            <a:r>
              <a:rPr lang="tr-TR" dirty="0" smtClean="0"/>
              <a:t>Tok</a:t>
            </a:r>
            <a:r>
              <a:rPr lang="tr-TR" baseline="30000" dirty="0" smtClean="0"/>
              <a:t>1</a:t>
            </a:r>
            <a:r>
              <a:rPr lang="tr-TR" dirty="0"/>
              <a:t>.</a:t>
            </a:r>
          </a:p>
          <a:p>
            <a:r>
              <a:rPr lang="tr-TR" dirty="0"/>
              <a:t> </a:t>
            </a:r>
            <a:r>
              <a:rPr lang="tr-TR" baseline="30000" dirty="0"/>
              <a:t>1</a:t>
            </a:r>
            <a:r>
              <a:rPr lang="tr-TR" dirty="0"/>
              <a:t> </a:t>
            </a:r>
            <a:r>
              <a:rPr lang="tr-TR" dirty="0" err="1"/>
              <a:t>Department</a:t>
            </a:r>
            <a:r>
              <a:rPr lang="tr-TR" dirty="0"/>
              <a:t> of </a:t>
            </a:r>
            <a:r>
              <a:rPr lang="tr-TR" dirty="0" err="1"/>
              <a:t>Ophthalmology</a:t>
            </a:r>
            <a:r>
              <a:rPr lang="tr-TR" dirty="0"/>
              <a:t>, Süleyman Demirel </a:t>
            </a:r>
            <a:r>
              <a:rPr lang="tr-TR" dirty="0" err="1"/>
              <a:t>University</a:t>
            </a:r>
            <a:r>
              <a:rPr lang="tr-TR" dirty="0"/>
              <a:t> </a:t>
            </a:r>
            <a:r>
              <a:rPr lang="tr-TR" dirty="0" err="1"/>
              <a:t>Faculty</a:t>
            </a:r>
            <a:r>
              <a:rPr lang="tr-TR" dirty="0"/>
              <a:t> of </a:t>
            </a:r>
            <a:r>
              <a:rPr lang="tr-TR" dirty="0" err="1"/>
              <a:t>Medicine</a:t>
            </a:r>
            <a:r>
              <a:rPr lang="tr-TR" dirty="0"/>
              <a:t>, Isparta, TURKEY. </a:t>
            </a:r>
          </a:p>
          <a:p>
            <a:r>
              <a:rPr lang="tr-TR" baseline="30000" dirty="0"/>
              <a:t>2</a:t>
            </a:r>
            <a:r>
              <a:rPr lang="tr-TR" dirty="0"/>
              <a:t> </a:t>
            </a:r>
            <a:r>
              <a:rPr lang="tr-TR" dirty="0" err="1"/>
              <a:t>Department</a:t>
            </a:r>
            <a:r>
              <a:rPr lang="tr-TR" dirty="0"/>
              <a:t> of </a:t>
            </a:r>
            <a:r>
              <a:rPr lang="tr-TR" dirty="0" err="1"/>
              <a:t>Neurology</a:t>
            </a:r>
            <a:r>
              <a:rPr lang="tr-TR" dirty="0"/>
              <a:t>, Süleyman Demirel </a:t>
            </a:r>
            <a:r>
              <a:rPr lang="tr-TR" dirty="0" err="1"/>
              <a:t>University</a:t>
            </a:r>
            <a:r>
              <a:rPr lang="tr-TR" dirty="0"/>
              <a:t> </a:t>
            </a:r>
            <a:r>
              <a:rPr lang="tr-TR" dirty="0" err="1"/>
              <a:t>Faculty</a:t>
            </a:r>
            <a:r>
              <a:rPr lang="tr-TR" dirty="0"/>
              <a:t> of </a:t>
            </a:r>
            <a:r>
              <a:rPr lang="tr-TR" dirty="0" err="1"/>
              <a:t>Medicine</a:t>
            </a:r>
            <a:r>
              <a:rPr lang="tr-TR" dirty="0"/>
              <a:t>, Isparta, TURKEY. </a:t>
            </a:r>
          </a:p>
          <a:p>
            <a:endParaRPr lang="tr-TR" dirty="0"/>
          </a:p>
        </p:txBody>
      </p:sp>
    </p:spTree>
    <p:extLst>
      <p:ext uri="{BB962C8B-B14F-4D97-AF65-F5344CB8AC3E}">
        <p14:creationId xmlns:p14="http://schemas.microsoft.com/office/powerpoint/2010/main" val="3528412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smtClean="0"/>
              <a:t>INTRODUCTION</a:t>
            </a:r>
            <a:endParaRPr lang="tr-TR" dirty="0"/>
          </a:p>
        </p:txBody>
      </p:sp>
      <p:sp>
        <p:nvSpPr>
          <p:cNvPr id="4" name="İçerik Yer Tutucusu 3"/>
          <p:cNvSpPr>
            <a:spLocks noGrp="1"/>
          </p:cNvSpPr>
          <p:nvPr>
            <p:ph idx="1"/>
          </p:nvPr>
        </p:nvSpPr>
        <p:spPr/>
        <p:txBody>
          <a:bodyPr>
            <a:normAutofit fontScale="92500" lnSpcReduction="10000"/>
          </a:bodyPr>
          <a:lstStyle/>
          <a:p>
            <a:pPr algn="just"/>
            <a:r>
              <a:rPr lang="en-US" dirty="0" err="1"/>
              <a:t>Hemifacial</a:t>
            </a:r>
            <a:r>
              <a:rPr lang="en-US" dirty="0"/>
              <a:t> spasm </a:t>
            </a:r>
            <a:r>
              <a:rPr lang="en-US" dirty="0" smtClean="0"/>
              <a:t>is </a:t>
            </a:r>
            <a:r>
              <a:rPr lang="en-US" dirty="0"/>
              <a:t>characterized by unilateral, intermittent, involuntary, </a:t>
            </a:r>
            <a:r>
              <a:rPr lang="en-US" dirty="0" err="1"/>
              <a:t>clonic</a:t>
            </a:r>
            <a:r>
              <a:rPr lang="en-US" dirty="0"/>
              <a:t> or tonic contraction of the muscles innervated by the ipsilateral facial </a:t>
            </a:r>
            <a:r>
              <a:rPr lang="en-US" dirty="0" smtClean="0"/>
              <a:t>nerve</a:t>
            </a:r>
            <a:r>
              <a:rPr lang="tr-TR" dirty="0" smtClean="0"/>
              <a:t>.</a:t>
            </a:r>
            <a:r>
              <a:rPr lang="en-US" dirty="0" smtClean="0"/>
              <a:t> </a:t>
            </a:r>
            <a:endParaRPr lang="tr-TR" dirty="0" smtClean="0"/>
          </a:p>
          <a:p>
            <a:pPr algn="just"/>
            <a:r>
              <a:rPr lang="en-US" dirty="0"/>
              <a:t>It is well known that the pressure of eyelids has a direct effect on corneal shape and cause </a:t>
            </a:r>
            <a:r>
              <a:rPr lang="en-US" dirty="0" smtClean="0"/>
              <a:t>astigmatism</a:t>
            </a:r>
            <a:r>
              <a:rPr lang="tr-TR" dirty="0" smtClean="0"/>
              <a:t>.</a:t>
            </a:r>
          </a:p>
          <a:p>
            <a:pPr algn="just"/>
            <a:r>
              <a:rPr lang="tr-TR" dirty="0" err="1" smtClean="0"/>
              <a:t>The</a:t>
            </a:r>
            <a:r>
              <a:rPr lang="tr-TR" dirty="0" smtClean="0"/>
              <a:t> </a:t>
            </a:r>
            <a:r>
              <a:rPr lang="tr-TR" dirty="0" err="1" smtClean="0"/>
              <a:t>aim</a:t>
            </a:r>
            <a:r>
              <a:rPr lang="tr-TR" dirty="0" smtClean="0"/>
              <a:t> of </a:t>
            </a:r>
            <a:r>
              <a:rPr lang="tr-TR" dirty="0" err="1" smtClean="0"/>
              <a:t>this</a:t>
            </a:r>
            <a:r>
              <a:rPr lang="tr-TR" dirty="0" smtClean="0"/>
              <a:t> </a:t>
            </a:r>
            <a:r>
              <a:rPr lang="tr-TR" dirty="0" err="1" smtClean="0"/>
              <a:t>study</a:t>
            </a:r>
            <a:r>
              <a:rPr lang="tr-TR" dirty="0" smtClean="0"/>
              <a:t> </a:t>
            </a:r>
            <a:r>
              <a:rPr lang="tr-TR" dirty="0" err="1" smtClean="0"/>
              <a:t>was</a:t>
            </a:r>
            <a:r>
              <a:rPr lang="tr-TR" dirty="0" smtClean="0"/>
              <a:t> </a:t>
            </a:r>
            <a:r>
              <a:rPr lang="tr-TR" dirty="0" err="1" smtClean="0"/>
              <a:t>to</a:t>
            </a:r>
            <a:r>
              <a:rPr lang="tr-TR" dirty="0" smtClean="0"/>
              <a:t> </a:t>
            </a:r>
            <a:r>
              <a:rPr lang="tr-TR" dirty="0" err="1"/>
              <a:t>evaluate</a:t>
            </a:r>
            <a:r>
              <a:rPr lang="tr-TR" dirty="0"/>
              <a:t> </a:t>
            </a:r>
            <a:r>
              <a:rPr lang="tr-TR" dirty="0" err="1"/>
              <a:t>corneal</a:t>
            </a:r>
            <a:r>
              <a:rPr lang="tr-TR" dirty="0"/>
              <a:t> </a:t>
            </a:r>
            <a:r>
              <a:rPr lang="tr-TR" dirty="0" err="1"/>
              <a:t>parameters</a:t>
            </a:r>
            <a:r>
              <a:rPr lang="tr-TR" dirty="0"/>
              <a:t> in </a:t>
            </a:r>
            <a:r>
              <a:rPr lang="tr-TR" dirty="0" err="1"/>
              <a:t>patients</a:t>
            </a:r>
            <a:r>
              <a:rPr lang="tr-TR" dirty="0"/>
              <a:t> </a:t>
            </a:r>
            <a:r>
              <a:rPr lang="tr-TR" dirty="0" err="1"/>
              <a:t>with</a:t>
            </a:r>
            <a:r>
              <a:rPr lang="tr-TR" dirty="0"/>
              <a:t> </a:t>
            </a:r>
            <a:r>
              <a:rPr lang="tr-TR" dirty="0" err="1"/>
              <a:t>hemifasial</a:t>
            </a:r>
            <a:r>
              <a:rPr lang="tr-TR" dirty="0"/>
              <a:t> </a:t>
            </a:r>
            <a:r>
              <a:rPr lang="tr-TR" dirty="0" err="1"/>
              <a:t>spasm</a:t>
            </a:r>
            <a:r>
              <a:rPr lang="tr-TR" dirty="0"/>
              <a:t> </a:t>
            </a:r>
            <a:r>
              <a:rPr lang="tr-TR" dirty="0" err="1"/>
              <a:t>using</a:t>
            </a:r>
            <a:r>
              <a:rPr lang="tr-TR" dirty="0"/>
              <a:t> </a:t>
            </a:r>
            <a:r>
              <a:rPr lang="tr-TR" dirty="0" err="1"/>
              <a:t>Scheimpflug</a:t>
            </a:r>
            <a:r>
              <a:rPr lang="tr-TR" dirty="0"/>
              <a:t> </a:t>
            </a:r>
            <a:r>
              <a:rPr lang="tr-TR" dirty="0" err="1"/>
              <a:t>imaging</a:t>
            </a:r>
            <a:r>
              <a:rPr lang="tr-TR" dirty="0"/>
              <a:t>.</a:t>
            </a:r>
            <a:r>
              <a:rPr lang="en-US" dirty="0" smtClean="0"/>
              <a:t> </a:t>
            </a:r>
            <a:endParaRPr lang="tr-TR" dirty="0"/>
          </a:p>
        </p:txBody>
      </p:sp>
    </p:spTree>
    <p:extLst>
      <p:ext uri="{BB962C8B-B14F-4D97-AF65-F5344CB8AC3E}">
        <p14:creationId xmlns:p14="http://schemas.microsoft.com/office/powerpoint/2010/main" val="3248917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METHODS</a:t>
            </a:r>
            <a:endParaRPr lang="tr-TR" dirty="0"/>
          </a:p>
        </p:txBody>
      </p:sp>
      <p:sp>
        <p:nvSpPr>
          <p:cNvPr id="3" name="İçerik Yer Tutucusu 2"/>
          <p:cNvSpPr>
            <a:spLocks noGrp="1"/>
          </p:cNvSpPr>
          <p:nvPr>
            <p:ph idx="1"/>
          </p:nvPr>
        </p:nvSpPr>
        <p:spPr>
          <a:xfrm>
            <a:off x="457200" y="1556792"/>
            <a:ext cx="8229600" cy="4569371"/>
          </a:xfrm>
        </p:spPr>
        <p:txBody>
          <a:bodyPr>
            <a:noAutofit/>
          </a:bodyPr>
          <a:lstStyle/>
          <a:p>
            <a:pPr algn="just"/>
            <a:r>
              <a:rPr lang="tr-TR" sz="2800" dirty="0" err="1"/>
              <a:t>The</a:t>
            </a:r>
            <a:r>
              <a:rPr lang="tr-TR" sz="2800" dirty="0"/>
              <a:t> </a:t>
            </a:r>
            <a:r>
              <a:rPr lang="tr-TR" sz="2800" dirty="0" err="1"/>
              <a:t>study</a:t>
            </a:r>
            <a:r>
              <a:rPr lang="tr-TR" sz="2800" dirty="0"/>
              <a:t> </a:t>
            </a:r>
            <a:r>
              <a:rPr lang="tr-TR" sz="2800" dirty="0" err="1"/>
              <a:t>involved</a:t>
            </a:r>
            <a:r>
              <a:rPr lang="tr-TR" sz="2800" dirty="0"/>
              <a:t> 33 </a:t>
            </a:r>
            <a:r>
              <a:rPr lang="tr-TR" sz="2800" dirty="0" err="1"/>
              <a:t>patients</a:t>
            </a:r>
            <a:r>
              <a:rPr lang="tr-TR" sz="2800" dirty="0"/>
              <a:t> </a:t>
            </a:r>
            <a:r>
              <a:rPr lang="tr-TR" sz="2800" dirty="0" err="1"/>
              <a:t>with</a:t>
            </a:r>
            <a:r>
              <a:rPr lang="tr-TR" sz="2800" dirty="0"/>
              <a:t> </a:t>
            </a:r>
            <a:r>
              <a:rPr lang="tr-TR" sz="2800" dirty="0" err="1"/>
              <a:t>hemifasial</a:t>
            </a:r>
            <a:r>
              <a:rPr lang="tr-TR" sz="2800" dirty="0"/>
              <a:t> </a:t>
            </a:r>
            <a:r>
              <a:rPr lang="tr-TR" sz="2800" dirty="0" err="1"/>
              <a:t>spasm</a:t>
            </a:r>
            <a:r>
              <a:rPr lang="tr-TR" sz="2800" dirty="0"/>
              <a:t> </a:t>
            </a:r>
            <a:r>
              <a:rPr lang="tr-TR" sz="2800" dirty="0" err="1"/>
              <a:t>consisting</a:t>
            </a:r>
            <a:r>
              <a:rPr lang="tr-TR" sz="2800" dirty="0"/>
              <a:t> of 21 (63.6%) </a:t>
            </a:r>
            <a:r>
              <a:rPr lang="tr-TR" sz="2800" dirty="0" err="1"/>
              <a:t>females</a:t>
            </a:r>
            <a:r>
              <a:rPr lang="tr-TR" sz="2800" dirty="0"/>
              <a:t>, 12 (36.4%) </a:t>
            </a:r>
            <a:r>
              <a:rPr lang="tr-TR" sz="2800" dirty="0" err="1"/>
              <a:t>males</a:t>
            </a:r>
            <a:r>
              <a:rPr lang="tr-TR" sz="2800" dirty="0"/>
              <a:t>. </a:t>
            </a:r>
            <a:endParaRPr lang="tr-TR" sz="2800" dirty="0" smtClean="0"/>
          </a:p>
          <a:p>
            <a:pPr algn="just"/>
            <a:r>
              <a:rPr lang="tr-TR" sz="2800" dirty="0" err="1" smtClean="0"/>
              <a:t>The</a:t>
            </a:r>
            <a:r>
              <a:rPr lang="tr-TR" sz="2800" dirty="0" smtClean="0"/>
              <a:t> </a:t>
            </a:r>
            <a:r>
              <a:rPr lang="tr-TR" sz="2800" dirty="0" err="1"/>
              <a:t>mean</a:t>
            </a:r>
            <a:r>
              <a:rPr lang="tr-TR" sz="2800" dirty="0"/>
              <a:t> </a:t>
            </a:r>
            <a:r>
              <a:rPr lang="tr-TR" sz="2800" dirty="0" err="1"/>
              <a:t>age</a:t>
            </a:r>
            <a:r>
              <a:rPr lang="tr-TR" sz="2800" dirty="0"/>
              <a:t> </a:t>
            </a:r>
            <a:r>
              <a:rPr lang="tr-TR" sz="2800" dirty="0" err="1"/>
              <a:t>was</a:t>
            </a:r>
            <a:r>
              <a:rPr lang="tr-TR" sz="2800" dirty="0"/>
              <a:t> 61.3 ± 12.4 </a:t>
            </a:r>
            <a:r>
              <a:rPr lang="tr-TR" sz="2800" dirty="0" err="1"/>
              <a:t>years</a:t>
            </a:r>
            <a:r>
              <a:rPr lang="tr-TR" sz="2800" dirty="0"/>
              <a:t> (41 </a:t>
            </a:r>
            <a:r>
              <a:rPr lang="tr-TR" sz="2800" dirty="0" err="1"/>
              <a:t>to</a:t>
            </a:r>
            <a:r>
              <a:rPr lang="tr-TR" sz="2800" dirty="0"/>
              <a:t> 86 </a:t>
            </a:r>
            <a:r>
              <a:rPr lang="tr-TR" sz="2800" dirty="0" err="1"/>
              <a:t>years</a:t>
            </a:r>
            <a:r>
              <a:rPr lang="tr-TR" sz="2800" dirty="0"/>
              <a:t>). </a:t>
            </a:r>
            <a:endParaRPr lang="tr-TR" sz="2800" dirty="0" smtClean="0"/>
          </a:p>
          <a:p>
            <a:pPr algn="just"/>
            <a:r>
              <a:rPr lang="tr-TR" sz="2800" dirty="0" err="1" smtClean="0"/>
              <a:t>The</a:t>
            </a:r>
            <a:r>
              <a:rPr lang="tr-TR" sz="2800" dirty="0" smtClean="0"/>
              <a:t> </a:t>
            </a:r>
            <a:r>
              <a:rPr lang="tr-TR" sz="2800" dirty="0" err="1"/>
              <a:t>fellow</a:t>
            </a:r>
            <a:r>
              <a:rPr lang="tr-TR" sz="2800" dirty="0"/>
              <a:t> </a:t>
            </a:r>
            <a:r>
              <a:rPr lang="tr-TR" sz="2800" dirty="0" err="1"/>
              <a:t>healthy</a:t>
            </a:r>
            <a:r>
              <a:rPr lang="tr-TR" sz="2800" dirty="0"/>
              <a:t> </a:t>
            </a:r>
            <a:r>
              <a:rPr lang="tr-TR" sz="2800" dirty="0" err="1"/>
              <a:t>eyes</a:t>
            </a:r>
            <a:r>
              <a:rPr lang="tr-TR" sz="2800" dirty="0"/>
              <a:t> </a:t>
            </a:r>
            <a:r>
              <a:rPr lang="tr-TR" sz="2800" dirty="0" err="1"/>
              <a:t>served</a:t>
            </a:r>
            <a:r>
              <a:rPr lang="tr-TR" sz="2800" dirty="0"/>
              <a:t> as </a:t>
            </a:r>
            <a:r>
              <a:rPr lang="tr-TR" sz="2800" dirty="0" err="1"/>
              <a:t>controls</a:t>
            </a:r>
            <a:r>
              <a:rPr lang="tr-TR" sz="2800" dirty="0"/>
              <a:t>. </a:t>
            </a:r>
            <a:endParaRPr lang="tr-TR" sz="2800" dirty="0" smtClean="0"/>
          </a:p>
          <a:p>
            <a:pPr algn="just"/>
            <a:r>
              <a:rPr lang="tr-TR" sz="2800" dirty="0" err="1" smtClean="0"/>
              <a:t>The</a:t>
            </a:r>
            <a:r>
              <a:rPr lang="tr-TR" sz="2800" dirty="0" smtClean="0"/>
              <a:t> </a:t>
            </a:r>
            <a:r>
              <a:rPr lang="tr-TR" sz="2800" dirty="0" err="1"/>
              <a:t>disease</a:t>
            </a:r>
            <a:r>
              <a:rPr lang="tr-TR" sz="2800" dirty="0"/>
              <a:t> </a:t>
            </a:r>
            <a:r>
              <a:rPr lang="tr-TR" sz="2800" dirty="0" err="1"/>
              <a:t>severity</a:t>
            </a:r>
            <a:r>
              <a:rPr lang="tr-TR" sz="2800" dirty="0"/>
              <a:t> </a:t>
            </a:r>
            <a:r>
              <a:rPr lang="tr-TR" sz="2800" dirty="0" err="1"/>
              <a:t>was</a:t>
            </a:r>
            <a:r>
              <a:rPr lang="tr-TR" sz="2800" dirty="0"/>
              <a:t> </a:t>
            </a:r>
            <a:r>
              <a:rPr lang="tr-TR" sz="2800" dirty="0" err="1"/>
              <a:t>evaluated</a:t>
            </a:r>
            <a:r>
              <a:rPr lang="tr-TR" sz="2800" dirty="0"/>
              <a:t> </a:t>
            </a:r>
            <a:r>
              <a:rPr lang="tr-TR" sz="2800" dirty="0" err="1"/>
              <a:t>with</a:t>
            </a:r>
            <a:r>
              <a:rPr lang="tr-TR" sz="2800" dirty="0"/>
              <a:t> </a:t>
            </a:r>
            <a:r>
              <a:rPr lang="tr-TR" sz="2800" dirty="0" err="1"/>
              <a:t>Jankovic</a:t>
            </a:r>
            <a:r>
              <a:rPr lang="tr-TR" sz="2800" dirty="0"/>
              <a:t> </a:t>
            </a:r>
            <a:r>
              <a:rPr lang="tr-TR" sz="2800" dirty="0" err="1"/>
              <a:t>scale</a:t>
            </a:r>
            <a:r>
              <a:rPr lang="tr-TR" sz="2800" dirty="0"/>
              <a:t>. </a:t>
            </a:r>
            <a:endParaRPr lang="tr-TR" sz="2800" dirty="0" smtClean="0"/>
          </a:p>
          <a:p>
            <a:pPr algn="just"/>
            <a:r>
              <a:rPr lang="tr-TR" sz="2800" dirty="0" err="1" smtClean="0"/>
              <a:t>All</a:t>
            </a:r>
            <a:r>
              <a:rPr lang="tr-TR" sz="2800" dirty="0" smtClean="0"/>
              <a:t> </a:t>
            </a:r>
            <a:r>
              <a:rPr lang="tr-TR" sz="2800" dirty="0" err="1"/>
              <a:t>participants</a:t>
            </a:r>
            <a:r>
              <a:rPr lang="tr-TR" sz="2800" dirty="0"/>
              <a:t> </a:t>
            </a:r>
            <a:r>
              <a:rPr lang="tr-TR" sz="2800" dirty="0" err="1"/>
              <a:t>underwent</a:t>
            </a:r>
            <a:r>
              <a:rPr lang="tr-TR" sz="2800" dirty="0"/>
              <a:t> a </a:t>
            </a:r>
            <a:r>
              <a:rPr lang="tr-TR" sz="2800" dirty="0" err="1"/>
              <a:t>detailed</a:t>
            </a:r>
            <a:r>
              <a:rPr lang="tr-TR" sz="2800" dirty="0"/>
              <a:t> </a:t>
            </a:r>
            <a:r>
              <a:rPr lang="tr-TR" sz="2800" dirty="0" err="1"/>
              <a:t>eye</a:t>
            </a:r>
            <a:r>
              <a:rPr lang="tr-TR" sz="2800" dirty="0"/>
              <a:t> </a:t>
            </a:r>
            <a:r>
              <a:rPr lang="tr-TR" sz="2800" dirty="0" err="1"/>
              <a:t>examination</a:t>
            </a:r>
            <a:r>
              <a:rPr lang="tr-TR" sz="2800" dirty="0"/>
              <a:t>. </a:t>
            </a:r>
            <a:endParaRPr lang="tr-TR" sz="2800" dirty="0" smtClean="0"/>
          </a:p>
          <a:p>
            <a:pPr algn="just"/>
            <a:r>
              <a:rPr lang="tr-TR" sz="2800" dirty="0" err="1" smtClean="0"/>
              <a:t>Corneal</a:t>
            </a:r>
            <a:r>
              <a:rPr lang="tr-TR" sz="2800" dirty="0" smtClean="0"/>
              <a:t> </a:t>
            </a:r>
            <a:r>
              <a:rPr lang="tr-TR" sz="2800" dirty="0" err="1"/>
              <a:t>parameters</a:t>
            </a:r>
            <a:r>
              <a:rPr lang="tr-TR" sz="2800" dirty="0"/>
              <a:t> </a:t>
            </a:r>
            <a:r>
              <a:rPr lang="tr-TR" sz="2800" dirty="0" err="1"/>
              <a:t>were</a:t>
            </a:r>
            <a:r>
              <a:rPr lang="tr-TR" sz="2800" dirty="0"/>
              <a:t> </a:t>
            </a:r>
            <a:r>
              <a:rPr lang="tr-TR" sz="2800" dirty="0" err="1"/>
              <a:t>measured</a:t>
            </a:r>
            <a:r>
              <a:rPr lang="tr-TR" sz="2800" dirty="0"/>
              <a:t> </a:t>
            </a:r>
            <a:r>
              <a:rPr lang="tr-TR" sz="2800" dirty="0" err="1"/>
              <a:t>by</a:t>
            </a:r>
            <a:r>
              <a:rPr lang="tr-TR" sz="2800" dirty="0"/>
              <a:t> </a:t>
            </a:r>
            <a:r>
              <a:rPr lang="tr-TR" sz="2800" dirty="0" err="1"/>
              <a:t>Pentacam</a:t>
            </a:r>
            <a:r>
              <a:rPr lang="tr-TR" sz="2800" dirty="0"/>
              <a:t>. </a:t>
            </a:r>
            <a:endParaRPr lang="tr-TR" sz="2800" dirty="0"/>
          </a:p>
        </p:txBody>
      </p:sp>
    </p:spTree>
    <p:extLst>
      <p:ext uri="{BB962C8B-B14F-4D97-AF65-F5344CB8AC3E}">
        <p14:creationId xmlns:p14="http://schemas.microsoft.com/office/powerpoint/2010/main" val="3451961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RESULTS</a:t>
            </a:r>
            <a:endParaRPr lang="tr-TR" dirty="0"/>
          </a:p>
        </p:txBody>
      </p:sp>
      <p:sp>
        <p:nvSpPr>
          <p:cNvPr id="3" name="İçerik Yer Tutucusu 2"/>
          <p:cNvSpPr>
            <a:spLocks noGrp="1"/>
          </p:cNvSpPr>
          <p:nvPr>
            <p:ph sz="half" idx="1"/>
          </p:nvPr>
        </p:nvSpPr>
        <p:spPr>
          <a:xfrm>
            <a:off x="457200" y="1412776"/>
            <a:ext cx="3970784" cy="4713387"/>
          </a:xfrm>
        </p:spPr>
        <p:txBody>
          <a:bodyPr>
            <a:normAutofit fontScale="70000" lnSpcReduction="20000"/>
          </a:bodyPr>
          <a:lstStyle/>
          <a:p>
            <a:pPr algn="just"/>
            <a:r>
              <a:rPr lang="tr-TR" sz="3000" dirty="0" err="1"/>
              <a:t>In</a:t>
            </a:r>
            <a:r>
              <a:rPr lang="tr-TR" sz="3000" dirty="0"/>
              <a:t> 33 </a:t>
            </a:r>
            <a:r>
              <a:rPr lang="tr-TR" sz="3000" dirty="0" err="1"/>
              <a:t>eyes</a:t>
            </a:r>
            <a:r>
              <a:rPr lang="tr-TR" sz="3000" dirty="0"/>
              <a:t> </a:t>
            </a:r>
            <a:r>
              <a:rPr lang="tr-TR" sz="3000" dirty="0" err="1"/>
              <a:t>with</a:t>
            </a:r>
            <a:r>
              <a:rPr lang="tr-TR" sz="3000" dirty="0"/>
              <a:t> </a:t>
            </a:r>
            <a:r>
              <a:rPr lang="tr-TR" sz="3000" dirty="0" err="1"/>
              <a:t>spasm</a:t>
            </a:r>
            <a:r>
              <a:rPr lang="tr-TR" sz="3000" dirty="0"/>
              <a:t>, </a:t>
            </a:r>
            <a:r>
              <a:rPr lang="tr-TR" sz="3000" dirty="0" err="1"/>
              <a:t>the</a:t>
            </a:r>
            <a:r>
              <a:rPr lang="tr-TR" sz="3000" dirty="0"/>
              <a:t> </a:t>
            </a:r>
            <a:r>
              <a:rPr lang="tr-TR" sz="3000" dirty="0" err="1"/>
              <a:t>mean</a:t>
            </a:r>
            <a:r>
              <a:rPr lang="tr-TR" sz="3000" dirty="0"/>
              <a:t> </a:t>
            </a:r>
            <a:r>
              <a:rPr lang="tr-TR" sz="3000" dirty="0" err="1"/>
              <a:t>astigmatism</a:t>
            </a:r>
            <a:r>
              <a:rPr lang="tr-TR" sz="3000" dirty="0"/>
              <a:t> </a:t>
            </a:r>
            <a:r>
              <a:rPr lang="tr-TR" sz="3000" dirty="0" err="1"/>
              <a:t>was</a:t>
            </a:r>
            <a:r>
              <a:rPr lang="tr-TR" sz="3000" dirty="0"/>
              <a:t> </a:t>
            </a:r>
            <a:r>
              <a:rPr lang="tr-TR" sz="3000" dirty="0" err="1"/>
              <a:t>significantly</a:t>
            </a:r>
            <a:r>
              <a:rPr lang="tr-TR" sz="3000" dirty="0"/>
              <a:t> </a:t>
            </a:r>
            <a:r>
              <a:rPr lang="tr-TR" sz="3000" dirty="0" err="1"/>
              <a:t>higher</a:t>
            </a:r>
            <a:r>
              <a:rPr lang="tr-TR" sz="3000" dirty="0"/>
              <a:t> </a:t>
            </a:r>
            <a:r>
              <a:rPr lang="tr-TR" sz="3000" dirty="0" err="1"/>
              <a:t>than</a:t>
            </a:r>
            <a:r>
              <a:rPr lang="tr-TR" sz="3000" dirty="0"/>
              <a:t> in </a:t>
            </a:r>
            <a:r>
              <a:rPr lang="tr-TR" sz="3000" dirty="0" err="1"/>
              <a:t>the</a:t>
            </a:r>
            <a:r>
              <a:rPr lang="tr-TR" sz="3000" dirty="0"/>
              <a:t> </a:t>
            </a:r>
            <a:r>
              <a:rPr lang="tr-TR" sz="3000" dirty="0" err="1"/>
              <a:t>fellow</a:t>
            </a:r>
            <a:r>
              <a:rPr lang="tr-TR" sz="3000" dirty="0"/>
              <a:t> </a:t>
            </a:r>
            <a:r>
              <a:rPr lang="tr-TR" sz="3000" dirty="0" err="1"/>
              <a:t>eyes</a:t>
            </a:r>
            <a:r>
              <a:rPr lang="tr-TR" sz="3000" dirty="0"/>
              <a:t> (1.46 ± 1.55 </a:t>
            </a:r>
            <a:r>
              <a:rPr lang="tr-TR" sz="3000" dirty="0" err="1"/>
              <a:t>versus</a:t>
            </a:r>
            <a:r>
              <a:rPr lang="tr-TR" sz="3000" dirty="0"/>
              <a:t> 0.82 ± 0.89, p= 0.01). </a:t>
            </a:r>
            <a:endParaRPr lang="tr-TR" sz="3000" dirty="0" smtClean="0"/>
          </a:p>
          <a:p>
            <a:pPr algn="just"/>
            <a:r>
              <a:rPr lang="tr-TR" sz="3000" dirty="0" smtClean="0"/>
              <a:t>But</a:t>
            </a:r>
            <a:r>
              <a:rPr lang="tr-TR" sz="3000" dirty="0"/>
              <a:t>, </a:t>
            </a:r>
            <a:r>
              <a:rPr lang="tr-TR" sz="3000" dirty="0" err="1"/>
              <a:t>there</a:t>
            </a:r>
            <a:r>
              <a:rPr lang="tr-TR" sz="3000" dirty="0"/>
              <a:t> </a:t>
            </a:r>
            <a:r>
              <a:rPr lang="tr-TR" sz="3000" dirty="0" err="1"/>
              <a:t>was</a:t>
            </a:r>
            <a:r>
              <a:rPr lang="tr-TR" sz="3000" dirty="0"/>
              <a:t> not </a:t>
            </a:r>
            <a:r>
              <a:rPr lang="tr-TR" sz="3000" dirty="0" err="1"/>
              <a:t>statistically</a:t>
            </a:r>
            <a:r>
              <a:rPr lang="tr-TR" sz="3000" dirty="0"/>
              <a:t> </a:t>
            </a:r>
            <a:r>
              <a:rPr lang="tr-TR" sz="3000" dirty="0" err="1"/>
              <a:t>significant</a:t>
            </a:r>
            <a:r>
              <a:rPr lang="tr-TR" sz="3000" dirty="0"/>
              <a:t> </a:t>
            </a:r>
            <a:r>
              <a:rPr lang="tr-TR" sz="3000" dirty="0" err="1"/>
              <a:t>changes</a:t>
            </a:r>
            <a:r>
              <a:rPr lang="tr-TR" sz="3000" dirty="0"/>
              <a:t> in </a:t>
            </a:r>
            <a:r>
              <a:rPr lang="tr-TR" sz="3000" dirty="0" err="1"/>
              <a:t>corneal</a:t>
            </a:r>
            <a:r>
              <a:rPr lang="tr-TR" sz="3000" dirty="0"/>
              <a:t> </a:t>
            </a:r>
            <a:r>
              <a:rPr lang="tr-TR" sz="3000" dirty="0" err="1"/>
              <a:t>parameters</a:t>
            </a:r>
            <a:r>
              <a:rPr lang="tr-TR" sz="3000" dirty="0"/>
              <a:t> </a:t>
            </a:r>
            <a:r>
              <a:rPr lang="tr-TR" sz="3000" dirty="0" err="1"/>
              <a:t>except</a:t>
            </a:r>
            <a:r>
              <a:rPr lang="tr-TR" sz="3000" dirty="0"/>
              <a:t> </a:t>
            </a:r>
            <a:r>
              <a:rPr lang="tr-TR" sz="3000" dirty="0" err="1"/>
              <a:t>corneal</a:t>
            </a:r>
            <a:r>
              <a:rPr lang="tr-TR" sz="3000" dirty="0"/>
              <a:t> </a:t>
            </a:r>
            <a:r>
              <a:rPr lang="tr-TR" sz="3000" dirty="0" err="1"/>
              <a:t>astigmatism</a:t>
            </a:r>
            <a:r>
              <a:rPr lang="tr-TR" sz="3000" dirty="0"/>
              <a:t> in </a:t>
            </a:r>
            <a:r>
              <a:rPr lang="tr-TR" sz="3000" dirty="0" err="1"/>
              <a:t>the</a:t>
            </a:r>
            <a:r>
              <a:rPr lang="tr-TR" sz="3000" dirty="0"/>
              <a:t> </a:t>
            </a:r>
            <a:r>
              <a:rPr lang="tr-TR" sz="3000" dirty="0" err="1"/>
              <a:t>spastic</a:t>
            </a:r>
            <a:r>
              <a:rPr lang="tr-TR" sz="3000" dirty="0"/>
              <a:t> </a:t>
            </a:r>
            <a:r>
              <a:rPr lang="tr-TR" sz="3000" dirty="0" err="1"/>
              <a:t>eyes</a:t>
            </a:r>
            <a:r>
              <a:rPr lang="tr-TR" sz="3000" dirty="0"/>
              <a:t> </a:t>
            </a:r>
            <a:r>
              <a:rPr lang="tr-TR" sz="3000" dirty="0" err="1"/>
              <a:t>than</a:t>
            </a:r>
            <a:r>
              <a:rPr lang="tr-TR" sz="3000" dirty="0"/>
              <a:t> </a:t>
            </a:r>
            <a:r>
              <a:rPr lang="tr-TR" sz="3000" dirty="0" err="1"/>
              <a:t>the</a:t>
            </a:r>
            <a:r>
              <a:rPr lang="tr-TR" sz="3000" dirty="0"/>
              <a:t> </a:t>
            </a:r>
            <a:r>
              <a:rPr lang="tr-TR" sz="3000" dirty="0" err="1"/>
              <a:t>fellow</a:t>
            </a:r>
            <a:r>
              <a:rPr lang="tr-TR" sz="3000" dirty="0"/>
              <a:t> </a:t>
            </a:r>
            <a:r>
              <a:rPr lang="tr-TR" sz="3000" dirty="0" err="1"/>
              <a:t>eyes</a:t>
            </a:r>
            <a:r>
              <a:rPr lang="tr-TR" sz="3000" dirty="0"/>
              <a:t>. </a:t>
            </a:r>
            <a:endParaRPr lang="tr-TR" sz="3000" dirty="0" smtClean="0"/>
          </a:p>
          <a:p>
            <a:pPr algn="just"/>
            <a:r>
              <a:rPr lang="tr-TR" sz="3000" dirty="0" err="1" smtClean="0"/>
              <a:t>Also</a:t>
            </a:r>
            <a:r>
              <a:rPr lang="tr-TR" sz="3000" dirty="0"/>
              <a:t>, </a:t>
            </a:r>
            <a:r>
              <a:rPr lang="tr-TR" sz="3000" dirty="0" err="1"/>
              <a:t>there</a:t>
            </a:r>
            <a:r>
              <a:rPr lang="tr-TR" sz="3000" dirty="0"/>
              <a:t> </a:t>
            </a:r>
            <a:r>
              <a:rPr lang="tr-TR" sz="3000" dirty="0" err="1"/>
              <a:t>was</a:t>
            </a:r>
            <a:r>
              <a:rPr lang="tr-TR" sz="3000" dirty="0"/>
              <a:t> not </a:t>
            </a:r>
            <a:r>
              <a:rPr lang="tr-TR" sz="3000" dirty="0" err="1"/>
              <a:t>statistically</a:t>
            </a:r>
            <a:r>
              <a:rPr lang="tr-TR" sz="3000" dirty="0"/>
              <a:t> </a:t>
            </a:r>
            <a:r>
              <a:rPr lang="tr-TR" sz="3000" dirty="0" err="1"/>
              <a:t>significant</a:t>
            </a:r>
            <a:r>
              <a:rPr lang="tr-TR" sz="3000" dirty="0"/>
              <a:t> </a:t>
            </a:r>
            <a:r>
              <a:rPr lang="tr-TR" sz="3000" dirty="0" err="1"/>
              <a:t>associations</a:t>
            </a:r>
            <a:r>
              <a:rPr lang="tr-TR" sz="3000" dirty="0"/>
              <a:t> </a:t>
            </a:r>
            <a:r>
              <a:rPr lang="tr-TR" sz="3000" dirty="0" err="1"/>
              <a:t>between</a:t>
            </a:r>
            <a:r>
              <a:rPr lang="tr-TR" sz="3000" dirty="0"/>
              <a:t> </a:t>
            </a:r>
            <a:r>
              <a:rPr lang="tr-TR" sz="3000" dirty="0" err="1"/>
              <a:t>the</a:t>
            </a:r>
            <a:r>
              <a:rPr lang="tr-TR" sz="3000" dirty="0"/>
              <a:t> </a:t>
            </a:r>
            <a:r>
              <a:rPr lang="tr-TR" sz="3000" dirty="0" err="1"/>
              <a:t>duration</a:t>
            </a:r>
            <a:r>
              <a:rPr lang="tr-TR" sz="3000" dirty="0"/>
              <a:t> of </a:t>
            </a:r>
            <a:r>
              <a:rPr lang="tr-TR" sz="3000" dirty="0" err="1"/>
              <a:t>disease</a:t>
            </a:r>
            <a:r>
              <a:rPr lang="tr-TR" sz="3000" dirty="0"/>
              <a:t>, </a:t>
            </a:r>
            <a:r>
              <a:rPr lang="tr-TR" sz="3000" dirty="0" err="1"/>
              <a:t>severity</a:t>
            </a:r>
            <a:r>
              <a:rPr lang="tr-TR" sz="3000" dirty="0"/>
              <a:t> of </a:t>
            </a:r>
            <a:r>
              <a:rPr lang="tr-TR" sz="3000" dirty="0" err="1"/>
              <a:t>spasm</a:t>
            </a:r>
            <a:r>
              <a:rPr lang="tr-TR" sz="3000" dirty="0"/>
              <a:t> </a:t>
            </a:r>
            <a:r>
              <a:rPr lang="tr-TR" sz="3000" dirty="0" err="1"/>
              <a:t>and</a:t>
            </a:r>
            <a:r>
              <a:rPr lang="tr-TR" sz="3000" dirty="0"/>
              <a:t> </a:t>
            </a:r>
            <a:r>
              <a:rPr lang="tr-TR" sz="3000" dirty="0" err="1"/>
              <a:t>corneal</a:t>
            </a:r>
            <a:r>
              <a:rPr lang="tr-TR" sz="3000" dirty="0"/>
              <a:t> </a:t>
            </a:r>
            <a:r>
              <a:rPr lang="tr-TR" sz="3000" dirty="0" err="1"/>
              <a:t>parameters</a:t>
            </a:r>
            <a:r>
              <a:rPr lang="tr-TR" sz="3000" dirty="0"/>
              <a:t>. </a:t>
            </a:r>
            <a:endParaRPr lang="tr-TR" sz="3000" dirty="0"/>
          </a:p>
        </p:txBody>
      </p:sp>
      <p:pic>
        <p:nvPicPr>
          <p:cNvPr id="2051" name="Picture 3"/>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1484784"/>
            <a:ext cx="4374279" cy="4016522"/>
          </a:xfrm>
          <a:prstGeom prst="rect">
            <a:avLst/>
          </a:prstGeom>
          <a:ln/>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val="2880693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CONCLUSIONS</a:t>
            </a:r>
            <a:endParaRPr lang="tr-TR" dirty="0"/>
          </a:p>
        </p:txBody>
      </p:sp>
      <p:sp>
        <p:nvSpPr>
          <p:cNvPr id="3" name="İçerik Yer Tutucusu 2"/>
          <p:cNvSpPr>
            <a:spLocks noGrp="1"/>
          </p:cNvSpPr>
          <p:nvPr>
            <p:ph idx="1"/>
          </p:nvPr>
        </p:nvSpPr>
        <p:spPr/>
        <p:txBody>
          <a:bodyPr>
            <a:normAutofit/>
          </a:bodyPr>
          <a:lstStyle/>
          <a:p>
            <a:pPr algn="just"/>
            <a:r>
              <a:rPr lang="en-US" sz="3000" dirty="0"/>
              <a:t>The results showed a higher degree of corneal astigmatism in eyes with spasm compared with the fellow eyes. This might be caused by direct effect of pressure of eyelids. But, there was not statistically significant changes in corneal parameters except corneal astigmatism in spastic eyes than the fellow eyes. </a:t>
            </a:r>
            <a:endParaRPr lang="tr-TR" sz="3000" dirty="0"/>
          </a:p>
        </p:txBody>
      </p:sp>
    </p:spTree>
    <p:extLst>
      <p:ext uri="{BB962C8B-B14F-4D97-AF65-F5344CB8AC3E}">
        <p14:creationId xmlns:p14="http://schemas.microsoft.com/office/powerpoint/2010/main" val="171810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324</Words>
  <Application>Microsoft Office PowerPoint</Application>
  <PresentationFormat>Ekran Gösterisi (4:3)</PresentationFormat>
  <Paragraphs>21</Paragraphs>
  <Slides>5</Slides>
  <Notes>0</Notes>
  <HiddenSlides>0</HiddenSlides>
  <MMClips>0</MMClips>
  <ScaleCrop>false</ScaleCrop>
  <HeadingPairs>
    <vt:vector size="4" baseType="variant">
      <vt:variant>
        <vt:lpstr>Tema</vt:lpstr>
      </vt:variant>
      <vt:variant>
        <vt:i4>1</vt:i4>
      </vt:variant>
      <vt:variant>
        <vt:lpstr>Slayt Başlıkları</vt:lpstr>
      </vt:variant>
      <vt:variant>
        <vt:i4>5</vt:i4>
      </vt:variant>
    </vt:vector>
  </HeadingPairs>
  <TitlesOfParts>
    <vt:vector size="6" baseType="lpstr">
      <vt:lpstr>Ofis Teması</vt:lpstr>
      <vt:lpstr>Evaluation of corneal topography in patients with hemifasial spasm using Scheimpflug imaging  </vt:lpstr>
      <vt:lpstr>INTRODUCTION</vt:lpstr>
      <vt:lpstr>METHODS</vt:lpstr>
      <vt:lpstr>RESULTS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corneal topography in patients with hemifasial spasm using Scheimpflug imaging  </dc:title>
  <dc:creator>hp</dc:creator>
  <cp:lastModifiedBy>hp</cp:lastModifiedBy>
  <cp:revision>7</cp:revision>
  <dcterms:created xsi:type="dcterms:W3CDTF">2015-08-10T08:59:37Z</dcterms:created>
  <dcterms:modified xsi:type="dcterms:W3CDTF">2015-08-10T09:16:22Z</dcterms:modified>
</cp:coreProperties>
</file>