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341" r:id="rId3"/>
    <p:sldId id="351" r:id="rId4"/>
    <p:sldId id="344" r:id="rId5"/>
    <p:sldId id="353" r:id="rId6"/>
  </p:sldIdLst>
  <p:sldSz cx="9144000" cy="6858000" type="screen4x3"/>
  <p:notesSz cx="6858000" cy="9144000"/>
  <p:defaultTextStyle>
    <a:defPPr>
      <a:defRPr lang="es-CO"/>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272"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F:\DGM.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DG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vert="horz"/>
          <a:lstStyle/>
          <a:p>
            <a:pPr>
              <a:defRPr>
                <a:solidFill>
                  <a:srgbClr val="00B0F0"/>
                </a:solidFill>
              </a:defRPr>
            </a:pPr>
            <a:r>
              <a:rPr lang="es-CO">
                <a:solidFill>
                  <a:srgbClr val="00B0F0"/>
                </a:solidFill>
              </a:rPr>
              <a:t>Basal subjective symptoms</a:t>
            </a:r>
          </a:p>
        </c:rich>
      </c:tx>
      <c:layout/>
      <c:overlay val="0"/>
    </c:title>
    <c:autoTitleDeleted val="0"/>
    <c:plotArea>
      <c:layout/>
      <c:barChart>
        <c:barDir val="bar"/>
        <c:grouping val="clustered"/>
        <c:varyColors val="0"/>
        <c:ser>
          <c:idx val="0"/>
          <c:order val="0"/>
          <c:invertIfNegative val="0"/>
          <c:dLbls>
            <c:txPr>
              <a:bodyPr rot="0" vert="horz"/>
              <a:lstStyle/>
              <a:p>
                <a:pPr>
                  <a:defRPr/>
                </a:pPr>
                <a:endParaRPr lang="es-CO"/>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Hoja1!$A$2:$A$4</c:f>
              <c:strCache>
                <c:ptCount val="3"/>
                <c:pt idx="0">
                  <c:v>Irritation</c:v>
                </c:pt>
                <c:pt idx="1">
                  <c:v>Burning</c:v>
                </c:pt>
                <c:pt idx="2">
                  <c:v>Itchy</c:v>
                </c:pt>
              </c:strCache>
            </c:strRef>
          </c:cat>
          <c:val>
            <c:numRef>
              <c:f>Hoja1!$B$2:$B$4</c:f>
              <c:numCache>
                <c:formatCode>General</c:formatCode>
                <c:ptCount val="3"/>
                <c:pt idx="0">
                  <c:v>30</c:v>
                </c:pt>
                <c:pt idx="1">
                  <c:v>60</c:v>
                </c:pt>
                <c:pt idx="2">
                  <c:v>10</c:v>
                </c:pt>
              </c:numCache>
            </c:numRef>
          </c:val>
        </c:ser>
        <c:dLbls>
          <c:dLblPos val="inEnd"/>
          <c:showLegendKey val="0"/>
          <c:showVal val="1"/>
          <c:showCatName val="0"/>
          <c:showSerName val="0"/>
          <c:showPercent val="0"/>
          <c:showBubbleSize val="0"/>
        </c:dLbls>
        <c:gapWidth val="65"/>
        <c:axId val="31753344"/>
        <c:axId val="31755264"/>
      </c:barChart>
      <c:catAx>
        <c:axId val="31753344"/>
        <c:scaling>
          <c:orientation val="minMax"/>
        </c:scaling>
        <c:delete val="0"/>
        <c:axPos val="l"/>
        <c:numFmt formatCode="General" sourceLinked="1"/>
        <c:majorTickMark val="none"/>
        <c:minorTickMark val="none"/>
        <c:tickLblPos val="nextTo"/>
        <c:txPr>
          <a:bodyPr rot="-60000000" vert="horz"/>
          <a:lstStyle/>
          <a:p>
            <a:pPr>
              <a:defRPr/>
            </a:pPr>
            <a:endParaRPr lang="es-CO"/>
          </a:p>
        </c:txPr>
        <c:crossAx val="31755264"/>
        <c:crosses val="autoZero"/>
        <c:auto val="1"/>
        <c:lblAlgn val="ctr"/>
        <c:lblOffset val="100"/>
        <c:noMultiLvlLbl val="0"/>
      </c:catAx>
      <c:valAx>
        <c:axId val="31755264"/>
        <c:scaling>
          <c:orientation val="minMax"/>
        </c:scaling>
        <c:delete val="0"/>
        <c:axPos val="b"/>
        <c:majorGridlines/>
        <c:numFmt formatCode="General" sourceLinked="1"/>
        <c:majorTickMark val="none"/>
        <c:minorTickMark val="none"/>
        <c:tickLblPos val="nextTo"/>
        <c:txPr>
          <a:bodyPr rot="-60000000" vert="horz"/>
          <a:lstStyle/>
          <a:p>
            <a:pPr>
              <a:defRPr/>
            </a:pPr>
            <a:endParaRPr lang="es-CO"/>
          </a:p>
        </c:txPr>
        <c:crossAx val="31753344"/>
        <c:crosses val="autoZero"/>
        <c:crossBetween val="between"/>
      </c:valAx>
    </c:plotArea>
    <c:plotVisOnly val="1"/>
    <c:dispBlanksAs val="gap"/>
    <c:showDLblsOverMax val="0"/>
  </c:chart>
  <c:txPr>
    <a:bodyPr/>
    <a:lstStyle/>
    <a:p>
      <a:pPr>
        <a:defRPr sz="800" b="0"/>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900">
                <a:solidFill>
                  <a:srgbClr val="00B0F0"/>
                </a:solidFill>
              </a:defRPr>
            </a:pPr>
            <a:r>
              <a:rPr lang="es-CO" sz="900">
                <a:solidFill>
                  <a:srgbClr val="00B0F0"/>
                </a:solidFill>
              </a:rPr>
              <a:t>Changes in MG with lid hygiene TTO</a:t>
            </a:r>
          </a:p>
        </c:rich>
      </c:tx>
      <c:layout/>
      <c:overlay val="0"/>
    </c:title>
    <c:autoTitleDeleted val="0"/>
    <c:plotArea>
      <c:layout>
        <c:manualLayout>
          <c:layoutTarget val="inner"/>
          <c:xMode val="edge"/>
          <c:yMode val="edge"/>
          <c:x val="0.25816419968504795"/>
          <c:y val="0.18877065847060867"/>
          <c:w val="0.67975535815254806"/>
          <c:h val="0.69093738095260937"/>
        </c:manualLayout>
      </c:layout>
      <c:barChart>
        <c:barDir val="bar"/>
        <c:grouping val="clustered"/>
        <c:varyColors val="0"/>
        <c:ser>
          <c:idx val="0"/>
          <c:order val="0"/>
          <c:tx>
            <c:strRef>
              <c:f>Hoja1!$L$36</c:f>
              <c:strCache>
                <c:ptCount val="1"/>
                <c:pt idx="0">
                  <c:v>Marx Line</c:v>
                </c:pt>
              </c:strCache>
            </c:strRef>
          </c:tx>
          <c:invertIfNegative val="0"/>
          <c:cat>
            <c:multiLvlStrRef>
              <c:f>Hoja1!$M$34:$P$35</c:f>
              <c:multiLvlStrCache>
                <c:ptCount val="4"/>
                <c:lvl>
                  <c:pt idx="0">
                    <c:v>Basal</c:v>
                  </c:pt>
                  <c:pt idx="1">
                    <c:v>30 days</c:v>
                  </c:pt>
                  <c:pt idx="2">
                    <c:v>Basal</c:v>
                  </c:pt>
                  <c:pt idx="3">
                    <c:v>30 days</c:v>
                  </c:pt>
                </c:lvl>
                <c:lvl>
                  <c:pt idx="0">
                    <c:v>Galyfilcon A</c:v>
                  </c:pt>
                  <c:pt idx="2">
                    <c:v>Comfilcon A</c:v>
                  </c:pt>
                </c:lvl>
              </c:multiLvlStrCache>
            </c:multiLvlStrRef>
          </c:cat>
          <c:val>
            <c:numRef>
              <c:f>Hoja1!$M$36:$P$36</c:f>
              <c:numCache>
                <c:formatCode>General</c:formatCode>
                <c:ptCount val="4"/>
                <c:pt idx="0">
                  <c:v>2.5</c:v>
                </c:pt>
                <c:pt idx="1">
                  <c:v>0.83</c:v>
                </c:pt>
                <c:pt idx="2">
                  <c:v>2.5</c:v>
                </c:pt>
                <c:pt idx="3">
                  <c:v>0.66</c:v>
                </c:pt>
              </c:numCache>
            </c:numRef>
          </c:val>
        </c:ser>
        <c:ser>
          <c:idx val="1"/>
          <c:order val="1"/>
          <c:tx>
            <c:strRef>
              <c:f>Hoja1!$L$37</c:f>
              <c:strCache>
                <c:ptCount val="1"/>
                <c:pt idx="0">
                  <c:v>Meibum</c:v>
                </c:pt>
              </c:strCache>
            </c:strRef>
          </c:tx>
          <c:spPr>
            <a:solidFill>
              <a:schemeClr val="accent6"/>
            </a:solidFill>
          </c:spPr>
          <c:invertIfNegative val="0"/>
          <c:dLbls>
            <c:dLblPos val="inEnd"/>
            <c:showLegendKey val="0"/>
            <c:showVal val="1"/>
            <c:showCatName val="0"/>
            <c:showSerName val="0"/>
            <c:showPercent val="0"/>
            <c:showBubbleSize val="0"/>
            <c:showLeaderLines val="0"/>
          </c:dLbls>
          <c:cat>
            <c:multiLvlStrRef>
              <c:f>Hoja1!$M$34:$P$35</c:f>
              <c:multiLvlStrCache>
                <c:ptCount val="4"/>
                <c:lvl>
                  <c:pt idx="0">
                    <c:v>Basal</c:v>
                  </c:pt>
                  <c:pt idx="1">
                    <c:v>30 days</c:v>
                  </c:pt>
                  <c:pt idx="2">
                    <c:v>Basal</c:v>
                  </c:pt>
                  <c:pt idx="3">
                    <c:v>30 days</c:v>
                  </c:pt>
                </c:lvl>
                <c:lvl>
                  <c:pt idx="0">
                    <c:v>Galyfilcon A</c:v>
                  </c:pt>
                  <c:pt idx="2">
                    <c:v>Comfilcon A</c:v>
                  </c:pt>
                </c:lvl>
              </c:multiLvlStrCache>
            </c:multiLvlStrRef>
          </c:cat>
          <c:val>
            <c:numRef>
              <c:f>Hoja1!$M$37:$P$37</c:f>
              <c:numCache>
                <c:formatCode>General</c:formatCode>
                <c:ptCount val="4"/>
                <c:pt idx="0">
                  <c:v>2.83</c:v>
                </c:pt>
                <c:pt idx="1">
                  <c:v>1.63</c:v>
                </c:pt>
                <c:pt idx="2">
                  <c:v>2.0099999999999998</c:v>
                </c:pt>
                <c:pt idx="3">
                  <c:v>1.01</c:v>
                </c:pt>
              </c:numCache>
            </c:numRef>
          </c:val>
        </c:ser>
        <c:dLbls>
          <c:showLegendKey val="0"/>
          <c:showVal val="0"/>
          <c:showCatName val="0"/>
          <c:showSerName val="0"/>
          <c:showPercent val="0"/>
          <c:showBubbleSize val="0"/>
        </c:dLbls>
        <c:gapWidth val="75"/>
        <c:overlap val="40"/>
        <c:axId val="25012096"/>
        <c:axId val="29561216"/>
      </c:barChart>
      <c:catAx>
        <c:axId val="25012096"/>
        <c:scaling>
          <c:orientation val="minMax"/>
        </c:scaling>
        <c:delete val="0"/>
        <c:axPos val="l"/>
        <c:numFmt formatCode="General" sourceLinked="1"/>
        <c:majorTickMark val="none"/>
        <c:minorTickMark val="none"/>
        <c:tickLblPos val="nextTo"/>
        <c:txPr>
          <a:bodyPr/>
          <a:lstStyle/>
          <a:p>
            <a:pPr>
              <a:defRPr sz="800" b="0"/>
            </a:pPr>
            <a:endParaRPr lang="es-CO"/>
          </a:p>
        </c:txPr>
        <c:crossAx val="29561216"/>
        <c:crosses val="autoZero"/>
        <c:auto val="1"/>
        <c:lblAlgn val="ctr"/>
        <c:lblOffset val="100"/>
        <c:noMultiLvlLbl val="0"/>
      </c:catAx>
      <c:valAx>
        <c:axId val="29561216"/>
        <c:scaling>
          <c:orientation val="minMax"/>
        </c:scaling>
        <c:delete val="0"/>
        <c:axPos val="b"/>
        <c:majorGridlines/>
        <c:numFmt formatCode="General" sourceLinked="1"/>
        <c:majorTickMark val="none"/>
        <c:minorTickMark val="none"/>
        <c:tickLblPos val="nextTo"/>
        <c:crossAx val="25012096"/>
        <c:crosses val="autoZero"/>
        <c:crossBetween val="between"/>
      </c:valAx>
    </c:plotArea>
    <c:legend>
      <c:legendPos val="r"/>
      <c:layout>
        <c:manualLayout>
          <c:xMode val="edge"/>
          <c:yMode val="edge"/>
          <c:x val="0.72392156077838765"/>
          <c:y val="0.19862742256941809"/>
          <c:w val="0.1852956124731315"/>
          <c:h val="0.17609178151991073"/>
        </c:manualLayout>
      </c:layout>
      <c:overlay val="0"/>
    </c:legend>
    <c:plotVisOnly val="1"/>
    <c:dispBlanksAs val="gap"/>
    <c:showDLblsOverMax val="0"/>
  </c:chart>
  <c:txPr>
    <a:bodyPr/>
    <a:lstStyle/>
    <a:p>
      <a:pPr>
        <a:defRPr sz="700" b="0"/>
      </a:pPr>
      <a:endParaRPr lang="es-CO"/>
    </a:p>
  </c:txPr>
  <c:externalData r:id="rId1">
    <c:autoUpdate val="0"/>
  </c:externalData>
</c:chartSpace>
</file>

<file path=ppt/diagrams/_rels/data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FB063-E765-4820-B21E-31B2D0FBFD00}" type="doc">
      <dgm:prSet loTypeId="urn:microsoft.com/office/officeart/2008/layout/VerticalCurvedList" loCatId="list" qsTypeId="urn:microsoft.com/office/officeart/2005/8/quickstyle/simple4" qsCatId="simple" csTypeId="urn:microsoft.com/office/officeart/2005/8/colors/colorful1" csCatId="colorful" phldr="1"/>
      <dgm:spPr/>
      <dgm:t>
        <a:bodyPr/>
        <a:lstStyle/>
        <a:p>
          <a:endParaRPr lang="en-US"/>
        </a:p>
      </dgm:t>
    </dgm:pt>
    <dgm:pt modelId="{C60EBB10-1D5D-41D6-BEF7-A57CE507476C}">
      <dgm:prSet phldrT="[Text]" custT="1"/>
      <dgm:spPr>
        <a:solidFill>
          <a:srgbClr val="002060"/>
        </a:solidFill>
      </dgm:spPr>
      <dgm:t>
        <a:bodyPr/>
        <a:lstStyle/>
        <a:p>
          <a:r>
            <a:rPr lang="en-US" sz="3200" b="0" dirty="0" err="1" smtClean="0">
              <a:latin typeface="+mn-lt"/>
              <a:cs typeface="Calibri" pitchFamily="34" charset="0"/>
            </a:rPr>
            <a:t>Meibomian</a:t>
          </a:r>
          <a:r>
            <a:rPr lang="en-US" sz="3200" b="0" dirty="0" smtClean="0">
              <a:latin typeface="+mn-lt"/>
              <a:cs typeface="Calibri" pitchFamily="34" charset="0"/>
            </a:rPr>
            <a:t> Gland Dysfunction </a:t>
          </a:r>
          <a:endParaRPr lang="en-US" sz="3200" b="0" dirty="0">
            <a:latin typeface="+mn-lt"/>
            <a:cs typeface="Calibri" pitchFamily="34" charset="0"/>
          </a:endParaRPr>
        </a:p>
      </dgm:t>
    </dgm:pt>
    <dgm:pt modelId="{5B560B51-0A60-41FC-8DF9-EEBC78F13ADB}" type="parTrans" cxnId="{F1CE68FC-90F6-4A68-8B0F-DC3888F5447D}">
      <dgm:prSet/>
      <dgm:spPr/>
      <dgm:t>
        <a:bodyPr/>
        <a:lstStyle/>
        <a:p>
          <a:endParaRPr lang="en-US">
            <a:solidFill>
              <a:schemeClr val="bg1"/>
            </a:solidFill>
          </a:endParaRPr>
        </a:p>
      </dgm:t>
    </dgm:pt>
    <dgm:pt modelId="{E7CDA22F-AF90-4DE5-9482-B1F44EE80716}" type="sibTrans" cxnId="{F1CE68FC-90F6-4A68-8B0F-DC3888F5447D}">
      <dgm:prSet/>
      <dgm:spPr/>
      <dgm:t>
        <a:bodyPr/>
        <a:lstStyle/>
        <a:p>
          <a:endParaRPr lang="en-US">
            <a:solidFill>
              <a:schemeClr val="bg1"/>
            </a:solidFill>
          </a:endParaRPr>
        </a:p>
      </dgm:t>
    </dgm:pt>
    <dgm:pt modelId="{FE0A7685-C101-47A9-AAE2-41B6B96B2FB4}" type="pres">
      <dgm:prSet presAssocID="{5D1FB063-E765-4820-B21E-31B2D0FBFD00}" presName="Name0" presStyleCnt="0">
        <dgm:presLayoutVars>
          <dgm:chMax val="7"/>
          <dgm:chPref val="7"/>
          <dgm:dir/>
        </dgm:presLayoutVars>
      </dgm:prSet>
      <dgm:spPr/>
      <dgm:t>
        <a:bodyPr/>
        <a:lstStyle/>
        <a:p>
          <a:endParaRPr lang="en-US"/>
        </a:p>
      </dgm:t>
    </dgm:pt>
    <dgm:pt modelId="{09278566-AF77-4D3D-A0FC-107BDFED37FF}" type="pres">
      <dgm:prSet presAssocID="{5D1FB063-E765-4820-B21E-31B2D0FBFD00}" presName="Name1" presStyleCnt="0"/>
      <dgm:spPr/>
      <dgm:t>
        <a:bodyPr/>
        <a:lstStyle/>
        <a:p>
          <a:endParaRPr lang="es-CO"/>
        </a:p>
      </dgm:t>
    </dgm:pt>
    <dgm:pt modelId="{626B4D58-A868-4F30-BADA-23818480CEBD}" type="pres">
      <dgm:prSet presAssocID="{5D1FB063-E765-4820-B21E-31B2D0FBFD00}" presName="cycle" presStyleCnt="0"/>
      <dgm:spPr/>
      <dgm:t>
        <a:bodyPr/>
        <a:lstStyle/>
        <a:p>
          <a:endParaRPr lang="es-CO"/>
        </a:p>
      </dgm:t>
    </dgm:pt>
    <dgm:pt modelId="{3EF7CD2A-E226-41B7-B72C-B31B5F749CA6}" type="pres">
      <dgm:prSet presAssocID="{5D1FB063-E765-4820-B21E-31B2D0FBFD00}" presName="srcNode" presStyleLbl="node1" presStyleIdx="0" presStyleCnt="1"/>
      <dgm:spPr/>
      <dgm:t>
        <a:bodyPr/>
        <a:lstStyle/>
        <a:p>
          <a:endParaRPr lang="es-CO"/>
        </a:p>
      </dgm:t>
    </dgm:pt>
    <dgm:pt modelId="{570D9AD4-4B9E-4CF8-9321-48E9BAAFB307}" type="pres">
      <dgm:prSet presAssocID="{5D1FB063-E765-4820-B21E-31B2D0FBFD00}" presName="conn" presStyleLbl="parChTrans1D2" presStyleIdx="0" presStyleCnt="1"/>
      <dgm:spPr/>
      <dgm:t>
        <a:bodyPr/>
        <a:lstStyle/>
        <a:p>
          <a:endParaRPr lang="en-US"/>
        </a:p>
      </dgm:t>
    </dgm:pt>
    <dgm:pt modelId="{8298A14E-A62A-491C-865D-83AF18A7E49D}" type="pres">
      <dgm:prSet presAssocID="{5D1FB063-E765-4820-B21E-31B2D0FBFD00}" presName="extraNode" presStyleLbl="node1" presStyleIdx="0" presStyleCnt="1"/>
      <dgm:spPr/>
      <dgm:t>
        <a:bodyPr/>
        <a:lstStyle/>
        <a:p>
          <a:endParaRPr lang="es-CO"/>
        </a:p>
      </dgm:t>
    </dgm:pt>
    <dgm:pt modelId="{8763BFB3-CA90-4EB7-8D33-432D06E8F51B}" type="pres">
      <dgm:prSet presAssocID="{5D1FB063-E765-4820-B21E-31B2D0FBFD00}" presName="dstNode" presStyleLbl="node1" presStyleIdx="0" presStyleCnt="1"/>
      <dgm:spPr/>
      <dgm:t>
        <a:bodyPr/>
        <a:lstStyle/>
        <a:p>
          <a:endParaRPr lang="es-CO"/>
        </a:p>
      </dgm:t>
    </dgm:pt>
    <dgm:pt modelId="{062B0AA1-29C4-46B0-A783-13DD89FA6839}" type="pres">
      <dgm:prSet presAssocID="{C60EBB10-1D5D-41D6-BEF7-A57CE507476C}" presName="text_1" presStyleLbl="node1" presStyleIdx="0" presStyleCnt="1">
        <dgm:presLayoutVars>
          <dgm:bulletEnabled val="1"/>
        </dgm:presLayoutVars>
      </dgm:prSet>
      <dgm:spPr/>
      <dgm:t>
        <a:bodyPr/>
        <a:lstStyle/>
        <a:p>
          <a:endParaRPr lang="en-US"/>
        </a:p>
      </dgm:t>
    </dgm:pt>
    <dgm:pt modelId="{0FC24090-2F71-4790-ACEA-7B6E86E85015}" type="pres">
      <dgm:prSet presAssocID="{C60EBB10-1D5D-41D6-BEF7-A57CE507476C}" presName="accent_1" presStyleCnt="0"/>
      <dgm:spPr/>
      <dgm:t>
        <a:bodyPr/>
        <a:lstStyle/>
        <a:p>
          <a:endParaRPr lang="es-CO"/>
        </a:p>
      </dgm:t>
    </dgm:pt>
    <dgm:pt modelId="{12C5C8D5-90A7-44DA-A047-B32C23830D30}" type="pres">
      <dgm:prSet presAssocID="{C60EBB10-1D5D-41D6-BEF7-A57CE507476C}" presName="accentRepeatNode" presStyleLbl="solidFgAcc1" presStyleIdx="0" presStyleCnt="1"/>
      <dgm:spPr/>
      <dgm:t>
        <a:bodyPr/>
        <a:lstStyle/>
        <a:p>
          <a:endParaRPr lang="es-CO"/>
        </a:p>
      </dgm:t>
    </dgm:pt>
  </dgm:ptLst>
  <dgm:cxnLst>
    <dgm:cxn modelId="{F1CE68FC-90F6-4A68-8B0F-DC3888F5447D}" srcId="{5D1FB063-E765-4820-B21E-31B2D0FBFD00}" destId="{C60EBB10-1D5D-41D6-BEF7-A57CE507476C}" srcOrd="0" destOrd="0" parTransId="{5B560B51-0A60-41FC-8DF9-EEBC78F13ADB}" sibTransId="{E7CDA22F-AF90-4DE5-9482-B1F44EE80716}"/>
    <dgm:cxn modelId="{2E2287AF-A17D-4B80-90C8-7AF9F1E37E76}" type="presOf" srcId="{5D1FB063-E765-4820-B21E-31B2D0FBFD00}" destId="{FE0A7685-C101-47A9-AAE2-41B6B96B2FB4}" srcOrd="0" destOrd="0" presId="urn:microsoft.com/office/officeart/2008/layout/VerticalCurvedList"/>
    <dgm:cxn modelId="{A5A058D4-21FC-4717-A29C-8DA5A18AFDA6}" type="presOf" srcId="{E7CDA22F-AF90-4DE5-9482-B1F44EE80716}" destId="{570D9AD4-4B9E-4CF8-9321-48E9BAAFB307}" srcOrd="0" destOrd="0" presId="urn:microsoft.com/office/officeart/2008/layout/VerticalCurvedList"/>
    <dgm:cxn modelId="{EC7CB2AD-DB43-4718-924E-1A0F4595398F}" type="presOf" srcId="{C60EBB10-1D5D-41D6-BEF7-A57CE507476C}" destId="{062B0AA1-29C4-46B0-A783-13DD89FA6839}" srcOrd="0" destOrd="0" presId="urn:microsoft.com/office/officeart/2008/layout/VerticalCurvedList"/>
    <dgm:cxn modelId="{0862707B-C536-49B8-9764-7DF8AF92C93C}" type="presParOf" srcId="{FE0A7685-C101-47A9-AAE2-41B6B96B2FB4}" destId="{09278566-AF77-4D3D-A0FC-107BDFED37FF}" srcOrd="0" destOrd="0" presId="urn:microsoft.com/office/officeart/2008/layout/VerticalCurvedList"/>
    <dgm:cxn modelId="{CE82C9CB-F28D-4D3E-B5F8-6A8955ED9154}" type="presParOf" srcId="{09278566-AF77-4D3D-A0FC-107BDFED37FF}" destId="{626B4D58-A868-4F30-BADA-23818480CEBD}" srcOrd="0" destOrd="0" presId="urn:microsoft.com/office/officeart/2008/layout/VerticalCurvedList"/>
    <dgm:cxn modelId="{1DBCB867-FFD0-40AD-866D-D906ADAE8274}" type="presParOf" srcId="{626B4D58-A868-4F30-BADA-23818480CEBD}" destId="{3EF7CD2A-E226-41B7-B72C-B31B5F749CA6}" srcOrd="0" destOrd="0" presId="urn:microsoft.com/office/officeart/2008/layout/VerticalCurvedList"/>
    <dgm:cxn modelId="{77364E07-9AD9-4ADB-8837-EB2C4E9BAB9D}" type="presParOf" srcId="{626B4D58-A868-4F30-BADA-23818480CEBD}" destId="{570D9AD4-4B9E-4CF8-9321-48E9BAAFB307}" srcOrd="1" destOrd="0" presId="urn:microsoft.com/office/officeart/2008/layout/VerticalCurvedList"/>
    <dgm:cxn modelId="{EE30F67A-4E8B-4ECF-878E-23F7F5AB4F6E}" type="presParOf" srcId="{626B4D58-A868-4F30-BADA-23818480CEBD}" destId="{8298A14E-A62A-491C-865D-83AF18A7E49D}" srcOrd="2" destOrd="0" presId="urn:microsoft.com/office/officeart/2008/layout/VerticalCurvedList"/>
    <dgm:cxn modelId="{B7B06170-8FCF-464C-91F5-DF7B08B4C6BA}" type="presParOf" srcId="{626B4D58-A868-4F30-BADA-23818480CEBD}" destId="{8763BFB3-CA90-4EB7-8D33-432D06E8F51B}" srcOrd="3" destOrd="0" presId="urn:microsoft.com/office/officeart/2008/layout/VerticalCurvedList"/>
    <dgm:cxn modelId="{BB358338-933D-484B-A831-654C45953B50}" type="presParOf" srcId="{09278566-AF77-4D3D-A0FC-107BDFED37FF}" destId="{062B0AA1-29C4-46B0-A783-13DD89FA6839}" srcOrd="1" destOrd="0" presId="urn:microsoft.com/office/officeart/2008/layout/VerticalCurvedList"/>
    <dgm:cxn modelId="{DD78BDD2-99C0-42EA-A25B-7A1DDDE7DD7D}" type="presParOf" srcId="{09278566-AF77-4D3D-A0FC-107BDFED37FF}" destId="{0FC24090-2F71-4790-ACEA-7B6E86E85015}" srcOrd="2" destOrd="0" presId="urn:microsoft.com/office/officeart/2008/layout/VerticalCurvedList"/>
    <dgm:cxn modelId="{19125BF3-9B91-4F8F-B37E-7F07E788352C}" type="presParOf" srcId="{0FC24090-2F71-4790-ACEA-7B6E86E85015}" destId="{12C5C8D5-90A7-44DA-A047-B32C23830D30}" srcOrd="0" destOrd="0" presId="urn:microsoft.com/office/officeart/2008/layout/VerticalCurvedList"/>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BA734FA-F88A-43C5-B8C6-01B496D1608D}" type="doc">
      <dgm:prSet loTypeId="urn:microsoft.com/office/officeart/2008/layout/LinedList" loCatId="hierarchy" qsTypeId="urn:microsoft.com/office/officeart/2005/8/quickstyle/simple2" qsCatId="simple" csTypeId="urn:microsoft.com/office/officeart/2005/8/colors/accent0_1" csCatId="mainScheme" phldr="1"/>
      <dgm:spPr/>
      <dgm:t>
        <a:bodyPr/>
        <a:lstStyle/>
        <a:p>
          <a:endParaRPr lang="es-CO"/>
        </a:p>
      </dgm:t>
    </dgm:pt>
    <dgm:pt modelId="{F6BB0F13-ACC8-4B72-9282-117B62AA0128}">
      <dgm:prSet custT="1"/>
      <dgm:spPr/>
      <dgm:t>
        <a:bodyPr/>
        <a:lstStyle/>
        <a:p>
          <a:pPr algn="just" rtl="0"/>
          <a:r>
            <a:rPr lang="en-US" sz="1200" b="0" i="0" dirty="0" smtClean="0"/>
            <a:t>In contact lens wearers is frequently the discomfort and no tolerance caused by the obstruction of the </a:t>
          </a:r>
          <a:r>
            <a:rPr lang="en-US" sz="1200" b="0" i="0" dirty="0" err="1" smtClean="0"/>
            <a:t>meibomian</a:t>
          </a:r>
          <a:r>
            <a:rPr lang="en-US" sz="1200" b="0" i="0" dirty="0" smtClean="0"/>
            <a:t> gland orifices. MGD is a major cause of evaporative dry eye in these patients, and this correlation cause desertion.</a:t>
          </a:r>
        </a:p>
        <a:p>
          <a:pPr algn="just" rtl="0"/>
          <a:r>
            <a:rPr lang="en-US" sz="1200" b="0" i="0" dirty="0" smtClean="0"/>
            <a:t> A recent study has shown that contact lens wear is associated with a decrease in the number of functional </a:t>
          </a:r>
          <a:r>
            <a:rPr lang="en-US" sz="1200" b="0" i="0" dirty="0" err="1" smtClean="0"/>
            <a:t>meibomian</a:t>
          </a:r>
          <a:r>
            <a:rPr lang="en-US" sz="1200" b="0" i="0" dirty="0" smtClean="0"/>
            <a:t> glands, associated to s</a:t>
          </a:r>
          <a:r>
            <a:rPr lang="en-US" sz="1200" dirty="0" smtClean="0"/>
            <a:t>oft contact lenses materials that modify the lipid secretion (1). In addition, this causes “lid scrubs”  with foreign body sensation and itching. The traditional treatment includes warm pads, eye drops for humidify, and changes in materials. </a:t>
          </a:r>
        </a:p>
        <a:p>
          <a:pPr algn="just" rtl="0"/>
          <a:r>
            <a:rPr lang="en-US" sz="1200" b="0" u="sng" dirty="0" smtClean="0">
              <a:solidFill>
                <a:schemeClr val="tx2"/>
              </a:solidFill>
            </a:rPr>
            <a:t>Purpose</a:t>
          </a:r>
          <a:r>
            <a:rPr lang="en-US" sz="1200" b="1" dirty="0" smtClean="0"/>
            <a:t>:</a:t>
          </a:r>
          <a:r>
            <a:rPr lang="en-US" sz="1200" dirty="0" smtClean="0"/>
            <a:t> Demonstrate the effect of eyelid cleanser based on Tea Tree oil, in resolution of inflammatory signs of </a:t>
          </a:r>
          <a:r>
            <a:rPr lang="en-US" sz="1200" dirty="0" err="1" smtClean="0"/>
            <a:t>Meibomian</a:t>
          </a:r>
          <a:r>
            <a:rPr lang="en-US" sz="1200" dirty="0" smtClean="0"/>
            <a:t> gland dysfunction in contact lens wearers. </a:t>
          </a:r>
        </a:p>
        <a:p>
          <a:pPr algn="just" rtl="0"/>
          <a:endParaRPr lang="en-US" sz="1200" dirty="0" smtClean="0"/>
        </a:p>
        <a:p>
          <a:pPr algn="just" rtl="0"/>
          <a:r>
            <a:rPr lang="en-US" sz="1200" dirty="0" smtClean="0"/>
            <a:t> </a:t>
          </a:r>
          <a:r>
            <a:rPr lang="es-CO" sz="1200" b="0" i="0" dirty="0" smtClean="0"/>
            <a:t>.</a:t>
          </a:r>
          <a:endParaRPr lang="en-US" sz="1200" dirty="0" smtClean="0"/>
        </a:p>
        <a:p>
          <a:pPr algn="just" rtl="0"/>
          <a:r>
            <a:rPr lang="en-US" sz="1200" dirty="0" smtClean="0"/>
            <a:t/>
          </a:r>
          <a:br>
            <a:rPr lang="en-US" sz="1200" dirty="0" smtClean="0"/>
          </a:br>
          <a:endParaRPr lang="es-CO" sz="1200" dirty="0"/>
        </a:p>
      </dgm:t>
    </dgm:pt>
    <dgm:pt modelId="{3F61BD17-E603-40B9-A2E0-5DCCA350F27C}" type="parTrans" cxnId="{D05D9B4A-B8D5-498C-BADC-543F66F9D476}">
      <dgm:prSet/>
      <dgm:spPr/>
      <dgm:t>
        <a:bodyPr/>
        <a:lstStyle/>
        <a:p>
          <a:pPr algn="just"/>
          <a:endParaRPr lang="es-CO" sz="1200"/>
        </a:p>
      </dgm:t>
    </dgm:pt>
    <dgm:pt modelId="{BA09FB8D-186F-467D-86BD-F864A82AA1F7}" type="sibTrans" cxnId="{D05D9B4A-B8D5-498C-BADC-543F66F9D476}">
      <dgm:prSet/>
      <dgm:spPr/>
      <dgm:t>
        <a:bodyPr/>
        <a:lstStyle/>
        <a:p>
          <a:pPr algn="just"/>
          <a:endParaRPr lang="es-CO" sz="1200"/>
        </a:p>
      </dgm:t>
    </dgm:pt>
    <dgm:pt modelId="{88D8A107-051E-41EE-999E-9F8BA99E6ED9}" type="pres">
      <dgm:prSet presAssocID="{2BA734FA-F88A-43C5-B8C6-01B496D1608D}" presName="vert0" presStyleCnt="0">
        <dgm:presLayoutVars>
          <dgm:dir/>
          <dgm:animOne val="branch"/>
          <dgm:animLvl val="lvl"/>
        </dgm:presLayoutVars>
      </dgm:prSet>
      <dgm:spPr/>
      <dgm:t>
        <a:bodyPr/>
        <a:lstStyle/>
        <a:p>
          <a:endParaRPr lang="es-CO"/>
        </a:p>
      </dgm:t>
    </dgm:pt>
    <dgm:pt modelId="{BB64AC90-EFE6-4373-BDBC-4C6AA1514F83}" type="pres">
      <dgm:prSet presAssocID="{F6BB0F13-ACC8-4B72-9282-117B62AA0128}" presName="thickLine" presStyleLbl="alignNode1" presStyleIdx="0" presStyleCnt="1" custLinFactNeighborX="-79" custLinFactNeighborY="-5648"/>
      <dgm:spPr/>
    </dgm:pt>
    <dgm:pt modelId="{12657A86-E992-49F1-AF7B-A78F90224B02}" type="pres">
      <dgm:prSet presAssocID="{F6BB0F13-ACC8-4B72-9282-117B62AA0128}" presName="horz1" presStyleCnt="0"/>
      <dgm:spPr/>
    </dgm:pt>
    <dgm:pt modelId="{E182CC1F-895C-4A33-9E16-3D18715572C3}" type="pres">
      <dgm:prSet presAssocID="{F6BB0F13-ACC8-4B72-9282-117B62AA0128}" presName="tx1" presStyleLbl="revTx" presStyleIdx="0" presStyleCnt="1"/>
      <dgm:spPr/>
      <dgm:t>
        <a:bodyPr/>
        <a:lstStyle/>
        <a:p>
          <a:endParaRPr lang="es-CO"/>
        </a:p>
      </dgm:t>
    </dgm:pt>
    <dgm:pt modelId="{1F2937ED-ED3D-434A-97D2-906C58F7117E}" type="pres">
      <dgm:prSet presAssocID="{F6BB0F13-ACC8-4B72-9282-117B62AA0128}" presName="vert1" presStyleCnt="0"/>
      <dgm:spPr/>
    </dgm:pt>
  </dgm:ptLst>
  <dgm:cxnLst>
    <dgm:cxn modelId="{6750CD65-124F-47FD-A92F-D75BB2FB8E00}" type="presOf" srcId="{F6BB0F13-ACC8-4B72-9282-117B62AA0128}" destId="{E182CC1F-895C-4A33-9E16-3D18715572C3}" srcOrd="0" destOrd="0" presId="urn:microsoft.com/office/officeart/2008/layout/LinedList"/>
    <dgm:cxn modelId="{D05D9B4A-B8D5-498C-BADC-543F66F9D476}" srcId="{2BA734FA-F88A-43C5-B8C6-01B496D1608D}" destId="{F6BB0F13-ACC8-4B72-9282-117B62AA0128}" srcOrd="0" destOrd="0" parTransId="{3F61BD17-E603-40B9-A2E0-5DCCA350F27C}" sibTransId="{BA09FB8D-186F-467D-86BD-F864A82AA1F7}"/>
    <dgm:cxn modelId="{423DC77F-0E58-4041-9D80-F47A9545193D}" type="presOf" srcId="{2BA734FA-F88A-43C5-B8C6-01B496D1608D}" destId="{88D8A107-051E-41EE-999E-9F8BA99E6ED9}" srcOrd="0" destOrd="0" presId="urn:microsoft.com/office/officeart/2008/layout/LinedList"/>
    <dgm:cxn modelId="{A62DA978-4DEE-4CA8-A64C-1A5DAAB642E5}" type="presParOf" srcId="{88D8A107-051E-41EE-999E-9F8BA99E6ED9}" destId="{BB64AC90-EFE6-4373-BDBC-4C6AA1514F83}" srcOrd="0" destOrd="0" presId="urn:microsoft.com/office/officeart/2008/layout/LinedList"/>
    <dgm:cxn modelId="{1E06C2E4-4EA1-4C25-8463-D8450E57580B}" type="presParOf" srcId="{88D8A107-051E-41EE-999E-9F8BA99E6ED9}" destId="{12657A86-E992-49F1-AF7B-A78F90224B02}" srcOrd="1" destOrd="0" presId="urn:microsoft.com/office/officeart/2008/layout/LinedList"/>
    <dgm:cxn modelId="{38CD57E7-EBDB-45AE-8A0A-56E298B07B43}" type="presParOf" srcId="{12657A86-E992-49F1-AF7B-A78F90224B02}" destId="{E182CC1F-895C-4A33-9E16-3D18715572C3}" srcOrd="0" destOrd="0" presId="urn:microsoft.com/office/officeart/2008/layout/LinedList"/>
    <dgm:cxn modelId="{796723DD-159F-4CE1-91B8-0EDF8E3615C4}" type="presParOf" srcId="{12657A86-E992-49F1-AF7B-A78F90224B02}" destId="{1F2937ED-ED3D-434A-97D2-906C58F7117E}"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33D618-E12F-4BB2-B3A8-CAABDAB78B55}" type="doc">
      <dgm:prSet loTypeId="urn:microsoft.com/office/officeart/2005/8/layout/vList4" loCatId="picture" qsTypeId="urn:microsoft.com/office/officeart/2005/8/quickstyle/simple3" qsCatId="simple" csTypeId="urn:microsoft.com/office/officeart/2005/8/colors/accent1_1" csCatId="accent1" phldr="1"/>
      <dgm:spPr/>
      <dgm:t>
        <a:bodyPr/>
        <a:lstStyle/>
        <a:p>
          <a:endParaRPr lang="es-CO"/>
        </a:p>
      </dgm:t>
    </dgm:pt>
    <dgm:pt modelId="{A4CE71E8-A7A0-4E1E-B293-FD8C34B8FD60}">
      <dgm:prSet custT="1"/>
      <dgm:spPr/>
      <dgm:t>
        <a:bodyPr/>
        <a:lstStyle/>
        <a:p>
          <a:r>
            <a:rPr lang="es-CO" sz="1400" b="0" dirty="0" smtClean="0">
              <a:solidFill>
                <a:srgbClr val="C00000"/>
              </a:solidFill>
            </a:rPr>
            <a:t>MDG </a:t>
          </a:r>
          <a:r>
            <a:rPr lang="es-CO" sz="1400" b="0" dirty="0" err="1" smtClean="0">
              <a:solidFill>
                <a:srgbClr val="C00000"/>
              </a:solidFill>
            </a:rPr>
            <a:t>is</a:t>
          </a:r>
          <a:r>
            <a:rPr lang="es-CO" sz="1400" b="0" dirty="0" smtClean="0">
              <a:solidFill>
                <a:srgbClr val="C00000"/>
              </a:solidFill>
            </a:rPr>
            <a:t> </a:t>
          </a:r>
          <a:r>
            <a:rPr lang="es-CO" sz="1400" b="0" dirty="0" err="1" smtClean="0">
              <a:solidFill>
                <a:srgbClr val="C00000"/>
              </a:solidFill>
            </a:rPr>
            <a:t>defined</a:t>
          </a:r>
          <a:r>
            <a:rPr lang="es-CO" sz="1400" b="0" dirty="0" smtClean="0">
              <a:solidFill>
                <a:srgbClr val="C00000"/>
              </a:solidFill>
            </a:rPr>
            <a:t> </a:t>
          </a:r>
          <a:r>
            <a:rPr lang="es-CO" sz="1400" b="0" dirty="0" smtClean="0">
              <a:solidFill>
                <a:schemeClr val="tx1"/>
              </a:solidFill>
            </a:rPr>
            <a:t>as </a:t>
          </a:r>
          <a:r>
            <a:rPr lang="es-CO" sz="1400" b="0" dirty="0" err="1" smtClean="0">
              <a:solidFill>
                <a:schemeClr val="tx1"/>
              </a:solidFill>
            </a:rPr>
            <a:t>chronic</a:t>
          </a:r>
          <a:r>
            <a:rPr lang="es-CO" sz="1400" b="0" dirty="0" smtClean="0">
              <a:solidFill>
                <a:schemeClr val="tx1"/>
              </a:solidFill>
            </a:rPr>
            <a:t>, </a:t>
          </a:r>
          <a:r>
            <a:rPr lang="es-CO" sz="1400" b="0" dirty="0" err="1" smtClean="0">
              <a:solidFill>
                <a:schemeClr val="tx1"/>
              </a:solidFill>
            </a:rPr>
            <a:t>diffuse</a:t>
          </a:r>
          <a:r>
            <a:rPr lang="es-CO" sz="1400" b="0" dirty="0" smtClean="0">
              <a:solidFill>
                <a:schemeClr val="tx1"/>
              </a:solidFill>
            </a:rPr>
            <a:t> </a:t>
          </a:r>
          <a:r>
            <a:rPr lang="es-CO" sz="1400" b="0" dirty="0" err="1" smtClean="0">
              <a:solidFill>
                <a:schemeClr val="tx1"/>
              </a:solidFill>
            </a:rPr>
            <a:t>abnormality</a:t>
          </a:r>
          <a:r>
            <a:rPr lang="es-CO" sz="1400" b="0" dirty="0" smtClean="0">
              <a:solidFill>
                <a:schemeClr val="tx1"/>
              </a:solidFill>
            </a:rPr>
            <a:t> of </a:t>
          </a:r>
          <a:r>
            <a:rPr lang="es-CO" sz="1400" b="0" dirty="0" err="1" smtClean="0">
              <a:solidFill>
                <a:schemeClr val="tx1"/>
              </a:solidFill>
            </a:rPr>
            <a:t>the</a:t>
          </a:r>
          <a:r>
            <a:rPr lang="es-CO" sz="1400" b="0" dirty="0" smtClean="0">
              <a:solidFill>
                <a:schemeClr val="tx1"/>
              </a:solidFill>
            </a:rPr>
            <a:t> </a:t>
          </a:r>
          <a:r>
            <a:rPr lang="es-CO" sz="1400" b="0" dirty="0" err="1" smtClean="0">
              <a:solidFill>
                <a:schemeClr val="tx1"/>
              </a:solidFill>
            </a:rPr>
            <a:t>meibomian</a:t>
          </a:r>
          <a:r>
            <a:rPr lang="es-CO" sz="1400" b="0" dirty="0" smtClean="0">
              <a:solidFill>
                <a:schemeClr val="tx1"/>
              </a:solidFill>
            </a:rPr>
            <a:t> </a:t>
          </a:r>
          <a:r>
            <a:rPr lang="es-CO" sz="1400" b="0" dirty="0" err="1" smtClean="0">
              <a:solidFill>
                <a:schemeClr val="tx1"/>
              </a:solidFill>
            </a:rPr>
            <a:t>glands</a:t>
          </a:r>
          <a:r>
            <a:rPr lang="es-CO" sz="1400" b="0" dirty="0" smtClean="0">
              <a:solidFill>
                <a:schemeClr val="tx1"/>
              </a:solidFill>
            </a:rPr>
            <a:t>, </a:t>
          </a:r>
          <a:r>
            <a:rPr lang="es-CO" sz="1400" b="0" dirty="0" err="1" smtClean="0">
              <a:solidFill>
                <a:schemeClr val="tx1"/>
              </a:solidFill>
            </a:rPr>
            <a:t>characterized</a:t>
          </a:r>
          <a:r>
            <a:rPr lang="es-CO" sz="1400" b="0" dirty="0" smtClean="0">
              <a:solidFill>
                <a:schemeClr val="tx1"/>
              </a:solidFill>
            </a:rPr>
            <a:t> </a:t>
          </a:r>
          <a:r>
            <a:rPr lang="es-CO" sz="1400" b="0" dirty="0" err="1" smtClean="0">
              <a:solidFill>
                <a:schemeClr val="tx1"/>
              </a:solidFill>
            </a:rPr>
            <a:t>by</a:t>
          </a:r>
          <a:r>
            <a:rPr lang="es-CO" sz="1400" b="0" dirty="0" smtClean="0">
              <a:solidFill>
                <a:schemeClr val="tx1"/>
              </a:solidFill>
            </a:rPr>
            <a:t> terminal ducto </a:t>
          </a:r>
          <a:r>
            <a:rPr lang="es-CO" sz="1400" b="0" dirty="0" err="1" smtClean="0">
              <a:solidFill>
                <a:schemeClr val="tx1"/>
              </a:solidFill>
            </a:rPr>
            <a:t>obstruction</a:t>
          </a:r>
          <a:r>
            <a:rPr lang="es-CO" sz="1400" b="0" dirty="0" smtClean="0">
              <a:solidFill>
                <a:schemeClr val="tx1"/>
              </a:solidFill>
            </a:rPr>
            <a:t> and </a:t>
          </a:r>
          <a:r>
            <a:rPr lang="es-CO" sz="1400" b="0" dirty="0" err="1" smtClean="0">
              <a:solidFill>
                <a:schemeClr val="tx1"/>
              </a:solidFill>
            </a:rPr>
            <a:t>or</a:t>
          </a:r>
          <a:r>
            <a:rPr lang="es-CO" sz="1400" b="0" dirty="0" smtClean="0">
              <a:solidFill>
                <a:schemeClr val="tx1"/>
              </a:solidFill>
            </a:rPr>
            <a:t> </a:t>
          </a:r>
          <a:r>
            <a:rPr lang="es-CO" sz="1400" b="0" dirty="0" err="1" smtClean="0">
              <a:solidFill>
                <a:schemeClr val="tx1"/>
              </a:solidFill>
            </a:rPr>
            <a:t>qualitative</a:t>
          </a:r>
          <a:r>
            <a:rPr lang="es-CO" sz="1400" b="0" dirty="0" smtClean="0">
              <a:solidFill>
                <a:schemeClr val="tx1"/>
              </a:solidFill>
            </a:rPr>
            <a:t> </a:t>
          </a:r>
          <a:r>
            <a:rPr lang="es-CO" sz="1400" b="0" dirty="0" err="1" smtClean="0">
              <a:solidFill>
                <a:schemeClr val="tx1"/>
              </a:solidFill>
            </a:rPr>
            <a:t>auantitative</a:t>
          </a:r>
          <a:r>
            <a:rPr lang="es-CO" sz="1400" b="0" dirty="0" smtClean="0">
              <a:solidFill>
                <a:schemeClr val="tx1"/>
              </a:solidFill>
            </a:rPr>
            <a:t> </a:t>
          </a:r>
          <a:r>
            <a:rPr lang="es-CO" sz="1400" b="0" dirty="0" err="1" smtClean="0">
              <a:solidFill>
                <a:schemeClr val="tx1"/>
              </a:solidFill>
            </a:rPr>
            <a:t>changes</a:t>
          </a:r>
          <a:r>
            <a:rPr lang="es-CO" sz="1400" b="0" dirty="0" smtClean="0">
              <a:solidFill>
                <a:schemeClr val="tx1"/>
              </a:solidFill>
            </a:rPr>
            <a:t> in </a:t>
          </a:r>
          <a:r>
            <a:rPr lang="es-CO" sz="1400" b="0" dirty="0" err="1" smtClean="0">
              <a:solidFill>
                <a:schemeClr val="tx1"/>
              </a:solidFill>
            </a:rPr>
            <a:t>the</a:t>
          </a:r>
          <a:r>
            <a:rPr lang="es-CO" sz="1400" b="0" dirty="0" smtClean="0">
              <a:solidFill>
                <a:schemeClr val="tx1"/>
              </a:solidFill>
            </a:rPr>
            <a:t> glandular </a:t>
          </a:r>
          <a:r>
            <a:rPr lang="es-CO" sz="1400" b="0" dirty="0" err="1" smtClean="0">
              <a:solidFill>
                <a:schemeClr val="tx1"/>
              </a:solidFill>
            </a:rPr>
            <a:t>secretion</a:t>
          </a:r>
          <a:r>
            <a:rPr lang="es-CO" sz="1400" b="0" dirty="0" smtClean="0">
              <a:solidFill>
                <a:schemeClr val="tx1"/>
              </a:solidFill>
            </a:rPr>
            <a:t>: </a:t>
          </a:r>
          <a:r>
            <a:rPr lang="es-CO" sz="1400" b="0" dirty="0" err="1" smtClean="0">
              <a:solidFill>
                <a:schemeClr val="tx1"/>
              </a:solidFill>
            </a:rPr>
            <a:t>inflammation</a:t>
          </a:r>
          <a:r>
            <a:rPr lang="es-CO" sz="1400" b="0" dirty="0" smtClean="0">
              <a:solidFill>
                <a:schemeClr val="tx1"/>
              </a:solidFill>
            </a:rPr>
            <a:t>, and ocular </a:t>
          </a:r>
          <a:r>
            <a:rPr lang="es-CO" sz="1400" b="0" dirty="0" err="1" smtClean="0">
              <a:solidFill>
                <a:schemeClr val="tx1"/>
              </a:solidFill>
            </a:rPr>
            <a:t>surface</a:t>
          </a:r>
          <a:r>
            <a:rPr lang="es-CO" sz="1400" b="0" dirty="0" smtClean="0">
              <a:solidFill>
                <a:schemeClr val="tx1"/>
              </a:solidFill>
            </a:rPr>
            <a:t> </a:t>
          </a:r>
          <a:r>
            <a:rPr lang="es-CO" sz="1400" b="0" dirty="0" err="1" smtClean="0">
              <a:solidFill>
                <a:schemeClr val="tx1"/>
              </a:solidFill>
            </a:rPr>
            <a:t>disease</a:t>
          </a:r>
          <a:r>
            <a:rPr lang="es-CO" sz="1400" b="0" dirty="0" smtClean="0">
              <a:solidFill>
                <a:schemeClr val="tx1"/>
              </a:solidFill>
            </a:rPr>
            <a:t> (</a:t>
          </a:r>
          <a:r>
            <a:rPr lang="es-CO" sz="1400" b="0" dirty="0" err="1" smtClean="0">
              <a:solidFill>
                <a:schemeClr val="tx1"/>
              </a:solidFill>
            </a:rPr>
            <a:t>Workshop</a:t>
          </a:r>
          <a:r>
            <a:rPr lang="es-CO" sz="1400" b="0" dirty="0" smtClean="0">
              <a:solidFill>
                <a:schemeClr val="tx1"/>
              </a:solidFill>
            </a:rPr>
            <a:t>, 2013).</a:t>
          </a:r>
          <a:endParaRPr lang="es-CO" sz="1400" b="0" dirty="0">
            <a:solidFill>
              <a:schemeClr val="tx1"/>
            </a:solidFill>
          </a:endParaRPr>
        </a:p>
      </dgm:t>
    </dgm:pt>
    <dgm:pt modelId="{DDAC0071-5C10-49DA-88D0-5CD75DEBA8C7}" type="parTrans" cxnId="{56343DBE-294D-4E8C-B621-52E85DD07B2C}">
      <dgm:prSet/>
      <dgm:spPr/>
      <dgm:t>
        <a:bodyPr/>
        <a:lstStyle/>
        <a:p>
          <a:endParaRPr lang="es-CO" sz="1200" b="0"/>
        </a:p>
      </dgm:t>
    </dgm:pt>
    <dgm:pt modelId="{E70CABE8-ED39-4B6D-B751-B6A26D08F250}" type="sibTrans" cxnId="{56343DBE-294D-4E8C-B621-52E85DD07B2C}">
      <dgm:prSet/>
      <dgm:spPr/>
      <dgm:t>
        <a:bodyPr/>
        <a:lstStyle/>
        <a:p>
          <a:endParaRPr lang="es-CO" sz="1200" b="0"/>
        </a:p>
      </dgm:t>
    </dgm:pt>
    <dgm:pt modelId="{98B397E0-FA26-4296-A10A-8E0497226CDF}">
      <dgm:prSet custT="1"/>
      <dgm:spPr/>
      <dgm:t>
        <a:bodyPr/>
        <a:lstStyle/>
        <a:p>
          <a:r>
            <a:rPr lang="es-CO" sz="1400" b="0" dirty="0" err="1" smtClean="0">
              <a:solidFill>
                <a:srgbClr val="C00000"/>
              </a:solidFill>
            </a:rPr>
            <a:t>Symptoms</a:t>
          </a:r>
          <a:r>
            <a:rPr lang="es-CO" sz="1400" b="0" dirty="0" smtClean="0">
              <a:solidFill>
                <a:srgbClr val="C00000"/>
              </a:solidFill>
            </a:rPr>
            <a:t> </a:t>
          </a:r>
          <a:r>
            <a:rPr lang="es-CO" sz="1400" b="0" dirty="0" smtClean="0"/>
            <a:t>: </a:t>
          </a:r>
          <a:r>
            <a:rPr lang="es-CO" sz="1400" b="0" dirty="0" err="1" smtClean="0"/>
            <a:t>Eye</a:t>
          </a:r>
          <a:r>
            <a:rPr lang="es-CO" sz="1400" b="0" dirty="0" smtClean="0"/>
            <a:t> </a:t>
          </a:r>
          <a:r>
            <a:rPr lang="es-CO" sz="1400" b="0" dirty="0" err="1" smtClean="0"/>
            <a:t>dryness</a:t>
          </a:r>
          <a:r>
            <a:rPr lang="es-CO" sz="1400" b="0" dirty="0" smtClean="0"/>
            <a:t>, </a:t>
          </a:r>
          <a:r>
            <a:rPr lang="es-CO" sz="1400" b="0" dirty="0" err="1" smtClean="0"/>
            <a:t>burning</a:t>
          </a:r>
          <a:r>
            <a:rPr lang="es-CO" sz="1400" b="0" dirty="0" smtClean="0"/>
            <a:t>, </a:t>
          </a:r>
          <a:r>
            <a:rPr lang="es-CO" sz="1400" b="0" dirty="0" err="1" smtClean="0"/>
            <a:t>sticky</a:t>
          </a:r>
          <a:r>
            <a:rPr lang="es-CO" sz="1400" b="0" dirty="0" smtClean="0"/>
            <a:t>, </a:t>
          </a:r>
          <a:r>
            <a:rPr lang="es-CO" sz="1400" b="0" dirty="0" err="1" smtClean="0"/>
            <a:t>tearing</a:t>
          </a:r>
          <a:r>
            <a:rPr lang="es-CO" sz="1400" b="0" dirty="0" smtClean="0"/>
            <a:t>, </a:t>
          </a:r>
          <a:r>
            <a:rPr lang="es-CO" sz="1400" b="0" dirty="0" err="1" smtClean="0"/>
            <a:t>redness</a:t>
          </a:r>
          <a:r>
            <a:rPr lang="es-CO" sz="1400" b="0" dirty="0" smtClean="0"/>
            <a:t>, </a:t>
          </a:r>
          <a:r>
            <a:rPr lang="es-CO" sz="1400" b="0" dirty="0" err="1" smtClean="0"/>
            <a:t>lash</a:t>
          </a:r>
          <a:r>
            <a:rPr lang="es-CO" sz="1400" b="0" dirty="0" smtClean="0"/>
            <a:t> </a:t>
          </a:r>
          <a:r>
            <a:rPr lang="es-CO" sz="1400" b="0" dirty="0" err="1" smtClean="0"/>
            <a:t>crusting</a:t>
          </a:r>
          <a:r>
            <a:rPr lang="es-CO" sz="1400" b="0" dirty="0" smtClean="0"/>
            <a:t>. </a:t>
          </a:r>
        </a:p>
        <a:p>
          <a:r>
            <a:rPr lang="es-CO" sz="1400" b="0" dirty="0" err="1" smtClean="0">
              <a:solidFill>
                <a:srgbClr val="C00000"/>
              </a:solidFill>
            </a:rPr>
            <a:t>Signs</a:t>
          </a:r>
          <a:r>
            <a:rPr lang="es-CO" sz="1400" b="0" dirty="0" smtClean="0"/>
            <a:t>: </a:t>
          </a:r>
          <a:r>
            <a:rPr lang="es-CO" sz="1400" b="0" dirty="0" err="1" smtClean="0"/>
            <a:t>Telangiectasis</a:t>
          </a:r>
          <a:r>
            <a:rPr lang="es-CO" sz="1400" b="0" dirty="0" smtClean="0"/>
            <a:t>, </a:t>
          </a:r>
          <a:r>
            <a:rPr lang="es-CO" sz="1400" b="0" dirty="0" err="1" smtClean="0"/>
            <a:t>collarettes</a:t>
          </a:r>
          <a:r>
            <a:rPr lang="es-CO" sz="1400" b="0" dirty="0" smtClean="0"/>
            <a:t>, </a:t>
          </a:r>
          <a:r>
            <a:rPr lang="es-CO" sz="1400" b="0" dirty="0" err="1" smtClean="0"/>
            <a:t>gland</a:t>
          </a:r>
          <a:r>
            <a:rPr lang="es-CO" sz="1400" b="0" dirty="0" smtClean="0"/>
            <a:t> </a:t>
          </a:r>
          <a:r>
            <a:rPr lang="es-CO" sz="1400" b="0" dirty="0" err="1" smtClean="0"/>
            <a:t>plugging</a:t>
          </a:r>
          <a:r>
            <a:rPr lang="es-CO" sz="1400" b="0" dirty="0" smtClean="0"/>
            <a:t> (3).</a:t>
          </a:r>
          <a:endParaRPr lang="es-CO" sz="1400" b="0" dirty="0"/>
        </a:p>
      </dgm:t>
    </dgm:pt>
    <dgm:pt modelId="{ACC881BA-FA90-4852-8D96-99A0BD3FCCBB}" type="parTrans" cxnId="{55438ADF-E80A-4188-A803-561871DE053C}">
      <dgm:prSet/>
      <dgm:spPr/>
      <dgm:t>
        <a:bodyPr/>
        <a:lstStyle/>
        <a:p>
          <a:endParaRPr lang="es-CO" sz="1200" b="0"/>
        </a:p>
      </dgm:t>
    </dgm:pt>
    <dgm:pt modelId="{3DAE4EA0-2BB4-466C-B8CA-393A0090DCC9}" type="sibTrans" cxnId="{55438ADF-E80A-4188-A803-561871DE053C}">
      <dgm:prSet/>
      <dgm:spPr/>
      <dgm:t>
        <a:bodyPr/>
        <a:lstStyle/>
        <a:p>
          <a:endParaRPr lang="es-CO" sz="1200" b="0"/>
        </a:p>
      </dgm:t>
    </dgm:pt>
    <dgm:pt modelId="{00AFAB3D-546A-40E9-8C25-C0D96486D2F4}">
      <dgm:prSet custT="1"/>
      <dgm:spPr/>
      <dgm:t>
        <a:bodyPr/>
        <a:lstStyle/>
        <a:p>
          <a:r>
            <a:rPr lang="es-CO" sz="1400" b="0" dirty="0" err="1" smtClean="0">
              <a:solidFill>
                <a:srgbClr val="C00000"/>
              </a:solidFill>
            </a:rPr>
            <a:t>Testing</a:t>
          </a:r>
          <a:r>
            <a:rPr lang="es-CO" sz="1400" b="0" dirty="0" smtClean="0">
              <a:solidFill>
                <a:srgbClr val="C00000"/>
              </a:solidFill>
            </a:rPr>
            <a:t> </a:t>
          </a:r>
          <a:r>
            <a:rPr lang="es-CO" sz="1400" b="0" dirty="0" err="1" smtClean="0">
              <a:solidFill>
                <a:srgbClr val="C00000"/>
              </a:solidFill>
            </a:rPr>
            <a:t>includes</a:t>
          </a:r>
          <a:r>
            <a:rPr lang="es-CO" sz="1400" b="0" dirty="0" smtClean="0"/>
            <a:t>: </a:t>
          </a:r>
          <a:r>
            <a:rPr lang="es-CO" sz="1400" b="0" dirty="0" err="1" smtClean="0"/>
            <a:t>expression</a:t>
          </a:r>
          <a:r>
            <a:rPr lang="es-CO" sz="1400" b="0" dirty="0" smtClean="0"/>
            <a:t>, lid </a:t>
          </a:r>
          <a:r>
            <a:rPr lang="es-CO" sz="1400" b="0" dirty="0" err="1" smtClean="0"/>
            <a:t>assessment</a:t>
          </a:r>
          <a:r>
            <a:rPr lang="es-CO" sz="1400" b="0" dirty="0" smtClean="0"/>
            <a:t>: </a:t>
          </a:r>
          <a:r>
            <a:rPr lang="es-CO" sz="1400" b="0" dirty="0" err="1" smtClean="0"/>
            <a:t>redness</a:t>
          </a:r>
          <a:r>
            <a:rPr lang="es-CO" sz="1400" b="0" dirty="0" smtClean="0"/>
            <a:t>, </a:t>
          </a:r>
          <a:r>
            <a:rPr lang="es-CO" sz="1400" b="0" dirty="0" err="1" smtClean="0"/>
            <a:t>irregularity</a:t>
          </a:r>
          <a:r>
            <a:rPr lang="es-CO" sz="1400" b="0" dirty="0" smtClean="0"/>
            <a:t>, MG </a:t>
          </a:r>
          <a:r>
            <a:rPr lang="es-CO" sz="1400" b="0" dirty="0" err="1" smtClean="0"/>
            <a:t>location</a:t>
          </a:r>
          <a:r>
            <a:rPr lang="es-CO" sz="1400" b="0" dirty="0" smtClean="0"/>
            <a:t>, </a:t>
          </a:r>
          <a:r>
            <a:rPr lang="es-CO" sz="1400" b="0" dirty="0" err="1" smtClean="0"/>
            <a:t>staining</a:t>
          </a:r>
          <a:r>
            <a:rPr lang="es-CO" sz="1400" b="0" dirty="0" smtClean="0"/>
            <a:t>. (4)</a:t>
          </a:r>
          <a:endParaRPr lang="es-CO" sz="1400" b="0" dirty="0"/>
        </a:p>
      </dgm:t>
    </dgm:pt>
    <dgm:pt modelId="{EDBE625F-F117-4F6F-9A83-4CCB65CDEB03}" type="parTrans" cxnId="{E4A77A46-137D-41D7-90F2-C8105046C3E6}">
      <dgm:prSet/>
      <dgm:spPr/>
      <dgm:t>
        <a:bodyPr/>
        <a:lstStyle/>
        <a:p>
          <a:endParaRPr lang="es-CO" sz="1200" b="0"/>
        </a:p>
      </dgm:t>
    </dgm:pt>
    <dgm:pt modelId="{CE166181-83E9-454A-BC30-50962407D52E}" type="sibTrans" cxnId="{E4A77A46-137D-41D7-90F2-C8105046C3E6}">
      <dgm:prSet/>
      <dgm:spPr/>
      <dgm:t>
        <a:bodyPr/>
        <a:lstStyle/>
        <a:p>
          <a:endParaRPr lang="es-CO" sz="1200" b="0"/>
        </a:p>
      </dgm:t>
    </dgm:pt>
    <dgm:pt modelId="{9BC6C586-20D7-4CA6-ACE8-89A226206A0E}" type="pres">
      <dgm:prSet presAssocID="{EE33D618-E12F-4BB2-B3A8-CAABDAB78B55}" presName="linear" presStyleCnt="0">
        <dgm:presLayoutVars>
          <dgm:dir/>
          <dgm:resizeHandles val="exact"/>
        </dgm:presLayoutVars>
      </dgm:prSet>
      <dgm:spPr/>
      <dgm:t>
        <a:bodyPr/>
        <a:lstStyle/>
        <a:p>
          <a:endParaRPr lang="es-CO"/>
        </a:p>
      </dgm:t>
    </dgm:pt>
    <dgm:pt modelId="{ACFC0FFF-FB2F-41C8-9687-6E3B9C93C5DD}" type="pres">
      <dgm:prSet presAssocID="{A4CE71E8-A7A0-4E1E-B293-FD8C34B8FD60}" presName="comp" presStyleCnt="0"/>
      <dgm:spPr/>
    </dgm:pt>
    <dgm:pt modelId="{3E937531-9E7F-4550-9CF8-906E1D4941C9}" type="pres">
      <dgm:prSet presAssocID="{A4CE71E8-A7A0-4E1E-B293-FD8C34B8FD60}" presName="box" presStyleLbl="node1" presStyleIdx="0" presStyleCnt="3" custScaleY="152318" custLinFactNeighborX="-93251" custLinFactNeighborY="9946"/>
      <dgm:spPr/>
      <dgm:t>
        <a:bodyPr/>
        <a:lstStyle/>
        <a:p>
          <a:endParaRPr lang="es-CO"/>
        </a:p>
      </dgm:t>
    </dgm:pt>
    <dgm:pt modelId="{F2544117-FE73-46DE-A0FE-2F367A9CAAB7}" type="pres">
      <dgm:prSet presAssocID="{A4CE71E8-A7A0-4E1E-B293-FD8C34B8FD60}"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70000" r="-70000"/>
          </a:stretch>
        </a:blipFill>
      </dgm:spPr>
      <dgm:t>
        <a:bodyPr/>
        <a:lstStyle/>
        <a:p>
          <a:endParaRPr lang="es-CO"/>
        </a:p>
      </dgm:t>
    </dgm:pt>
    <dgm:pt modelId="{7A3F4A0F-FA05-4773-A292-B6CAD241C70E}" type="pres">
      <dgm:prSet presAssocID="{A4CE71E8-A7A0-4E1E-B293-FD8C34B8FD60}" presName="text" presStyleLbl="node1" presStyleIdx="0" presStyleCnt="3">
        <dgm:presLayoutVars>
          <dgm:bulletEnabled val="1"/>
        </dgm:presLayoutVars>
      </dgm:prSet>
      <dgm:spPr/>
      <dgm:t>
        <a:bodyPr/>
        <a:lstStyle/>
        <a:p>
          <a:endParaRPr lang="es-CO"/>
        </a:p>
      </dgm:t>
    </dgm:pt>
    <dgm:pt modelId="{2FA4E337-488C-40FD-A747-4D0BA79983B8}" type="pres">
      <dgm:prSet presAssocID="{E70CABE8-ED39-4B6D-B751-B6A26D08F250}" presName="spacer" presStyleCnt="0"/>
      <dgm:spPr/>
    </dgm:pt>
    <dgm:pt modelId="{2EB805D3-936D-4F85-84E3-CCF7B0803E9B}" type="pres">
      <dgm:prSet presAssocID="{98B397E0-FA26-4296-A10A-8E0497226CDF}" presName="comp" presStyleCnt="0"/>
      <dgm:spPr/>
    </dgm:pt>
    <dgm:pt modelId="{4A0299EE-6632-45B3-A3B2-EF1BAAD57978}" type="pres">
      <dgm:prSet presAssocID="{98B397E0-FA26-4296-A10A-8E0497226CDF}" presName="box" presStyleLbl="node1" presStyleIdx="1" presStyleCnt="3"/>
      <dgm:spPr/>
      <dgm:t>
        <a:bodyPr/>
        <a:lstStyle/>
        <a:p>
          <a:endParaRPr lang="es-CO"/>
        </a:p>
      </dgm:t>
    </dgm:pt>
    <dgm:pt modelId="{DFD806CC-01D8-45E3-A1BA-1A4EF39A1710}" type="pres">
      <dgm:prSet presAssocID="{98B397E0-FA26-4296-A10A-8E0497226CDF}"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70000" r="-70000"/>
          </a:stretch>
        </a:blipFill>
      </dgm:spPr>
      <dgm:t>
        <a:bodyPr/>
        <a:lstStyle/>
        <a:p>
          <a:endParaRPr lang="es-CO"/>
        </a:p>
      </dgm:t>
    </dgm:pt>
    <dgm:pt modelId="{91983022-0508-41E2-8277-9C11842F41DD}" type="pres">
      <dgm:prSet presAssocID="{98B397E0-FA26-4296-A10A-8E0497226CDF}" presName="text" presStyleLbl="node1" presStyleIdx="1" presStyleCnt="3">
        <dgm:presLayoutVars>
          <dgm:bulletEnabled val="1"/>
        </dgm:presLayoutVars>
      </dgm:prSet>
      <dgm:spPr/>
      <dgm:t>
        <a:bodyPr/>
        <a:lstStyle/>
        <a:p>
          <a:endParaRPr lang="es-CO"/>
        </a:p>
      </dgm:t>
    </dgm:pt>
    <dgm:pt modelId="{A8A704FA-23AB-41EE-A797-4FFB227E2E98}" type="pres">
      <dgm:prSet presAssocID="{3DAE4EA0-2BB4-466C-B8CA-393A0090DCC9}" presName="spacer" presStyleCnt="0"/>
      <dgm:spPr/>
    </dgm:pt>
    <dgm:pt modelId="{E5CE878A-40C8-4406-B689-8C51EF859E22}" type="pres">
      <dgm:prSet presAssocID="{00AFAB3D-546A-40E9-8C25-C0D96486D2F4}" presName="comp" presStyleCnt="0"/>
      <dgm:spPr/>
    </dgm:pt>
    <dgm:pt modelId="{3D162732-ED73-49EC-93D9-C8E7FD670005}" type="pres">
      <dgm:prSet presAssocID="{00AFAB3D-546A-40E9-8C25-C0D96486D2F4}" presName="box" presStyleLbl="node1" presStyleIdx="2" presStyleCnt="3"/>
      <dgm:spPr/>
      <dgm:t>
        <a:bodyPr/>
        <a:lstStyle/>
        <a:p>
          <a:endParaRPr lang="es-CO"/>
        </a:p>
      </dgm:t>
    </dgm:pt>
    <dgm:pt modelId="{DEA7F7D2-9E77-4135-A8BA-90BFDF849E0F}" type="pres">
      <dgm:prSet presAssocID="{00AFAB3D-546A-40E9-8C25-C0D96486D2F4}" presName="img" presStyleLbl="fgImgPlace1" presStyleIdx="2" presStyleCnt="3"/>
      <dgm:spPr>
        <a:blipFill rotWithShape="1">
          <a:blip xmlns:r="http://schemas.openxmlformats.org/officeDocument/2006/relationships" r:embed="rId3"/>
          <a:stretch>
            <a:fillRect/>
          </a:stretch>
        </a:blipFill>
      </dgm:spPr>
      <dgm:t>
        <a:bodyPr/>
        <a:lstStyle/>
        <a:p>
          <a:endParaRPr lang="es-CO"/>
        </a:p>
      </dgm:t>
    </dgm:pt>
    <dgm:pt modelId="{4EA230DB-3F3C-47E5-9251-FF6BACF111CB}" type="pres">
      <dgm:prSet presAssocID="{00AFAB3D-546A-40E9-8C25-C0D96486D2F4}" presName="text" presStyleLbl="node1" presStyleIdx="2" presStyleCnt="3">
        <dgm:presLayoutVars>
          <dgm:bulletEnabled val="1"/>
        </dgm:presLayoutVars>
      </dgm:prSet>
      <dgm:spPr/>
      <dgm:t>
        <a:bodyPr/>
        <a:lstStyle/>
        <a:p>
          <a:endParaRPr lang="es-CO"/>
        </a:p>
      </dgm:t>
    </dgm:pt>
  </dgm:ptLst>
  <dgm:cxnLst>
    <dgm:cxn modelId="{56343DBE-294D-4E8C-B621-52E85DD07B2C}" srcId="{EE33D618-E12F-4BB2-B3A8-CAABDAB78B55}" destId="{A4CE71E8-A7A0-4E1E-B293-FD8C34B8FD60}" srcOrd="0" destOrd="0" parTransId="{DDAC0071-5C10-49DA-88D0-5CD75DEBA8C7}" sibTransId="{E70CABE8-ED39-4B6D-B751-B6A26D08F250}"/>
    <dgm:cxn modelId="{48D746D4-4F27-45D4-AFB2-0875B47B925D}" type="presOf" srcId="{A4CE71E8-A7A0-4E1E-B293-FD8C34B8FD60}" destId="{7A3F4A0F-FA05-4773-A292-B6CAD241C70E}" srcOrd="1" destOrd="0" presId="urn:microsoft.com/office/officeart/2005/8/layout/vList4"/>
    <dgm:cxn modelId="{55438ADF-E80A-4188-A803-561871DE053C}" srcId="{EE33D618-E12F-4BB2-B3A8-CAABDAB78B55}" destId="{98B397E0-FA26-4296-A10A-8E0497226CDF}" srcOrd="1" destOrd="0" parTransId="{ACC881BA-FA90-4852-8D96-99A0BD3FCCBB}" sibTransId="{3DAE4EA0-2BB4-466C-B8CA-393A0090DCC9}"/>
    <dgm:cxn modelId="{9FACA73F-BE7B-41DC-8470-E7BCD71433AD}" type="presOf" srcId="{A4CE71E8-A7A0-4E1E-B293-FD8C34B8FD60}" destId="{3E937531-9E7F-4550-9CF8-906E1D4941C9}" srcOrd="0" destOrd="0" presId="urn:microsoft.com/office/officeart/2005/8/layout/vList4"/>
    <dgm:cxn modelId="{77322A80-245B-4F10-89DE-2E5F61E8A870}" type="presOf" srcId="{98B397E0-FA26-4296-A10A-8E0497226CDF}" destId="{4A0299EE-6632-45B3-A3B2-EF1BAAD57978}" srcOrd="0" destOrd="0" presId="urn:microsoft.com/office/officeart/2005/8/layout/vList4"/>
    <dgm:cxn modelId="{D6E68ECD-19DB-45BE-9475-29FBAADC6346}" type="presOf" srcId="{00AFAB3D-546A-40E9-8C25-C0D96486D2F4}" destId="{4EA230DB-3F3C-47E5-9251-FF6BACF111CB}" srcOrd="1" destOrd="0" presId="urn:microsoft.com/office/officeart/2005/8/layout/vList4"/>
    <dgm:cxn modelId="{E4A77A46-137D-41D7-90F2-C8105046C3E6}" srcId="{EE33D618-E12F-4BB2-B3A8-CAABDAB78B55}" destId="{00AFAB3D-546A-40E9-8C25-C0D96486D2F4}" srcOrd="2" destOrd="0" parTransId="{EDBE625F-F117-4F6F-9A83-4CCB65CDEB03}" sibTransId="{CE166181-83E9-454A-BC30-50962407D52E}"/>
    <dgm:cxn modelId="{030C6702-EBA4-4002-8560-B0E7CD878331}" type="presOf" srcId="{98B397E0-FA26-4296-A10A-8E0497226CDF}" destId="{91983022-0508-41E2-8277-9C11842F41DD}" srcOrd="1" destOrd="0" presId="urn:microsoft.com/office/officeart/2005/8/layout/vList4"/>
    <dgm:cxn modelId="{1762229B-58F4-4C0A-8080-0D5BD54295F8}" type="presOf" srcId="{00AFAB3D-546A-40E9-8C25-C0D96486D2F4}" destId="{3D162732-ED73-49EC-93D9-C8E7FD670005}" srcOrd="0" destOrd="0" presId="urn:microsoft.com/office/officeart/2005/8/layout/vList4"/>
    <dgm:cxn modelId="{96B14D06-3ED2-4A83-801D-D1A26E65BA9D}" type="presOf" srcId="{EE33D618-E12F-4BB2-B3A8-CAABDAB78B55}" destId="{9BC6C586-20D7-4CA6-ACE8-89A226206A0E}" srcOrd="0" destOrd="0" presId="urn:microsoft.com/office/officeart/2005/8/layout/vList4"/>
    <dgm:cxn modelId="{36E5718E-6CA0-4A7D-AF4E-8DDB544C22E8}" type="presParOf" srcId="{9BC6C586-20D7-4CA6-ACE8-89A226206A0E}" destId="{ACFC0FFF-FB2F-41C8-9687-6E3B9C93C5DD}" srcOrd="0" destOrd="0" presId="urn:microsoft.com/office/officeart/2005/8/layout/vList4"/>
    <dgm:cxn modelId="{2B72086E-A0D6-4B15-B346-BC69662E89C4}" type="presParOf" srcId="{ACFC0FFF-FB2F-41C8-9687-6E3B9C93C5DD}" destId="{3E937531-9E7F-4550-9CF8-906E1D4941C9}" srcOrd="0" destOrd="0" presId="urn:microsoft.com/office/officeart/2005/8/layout/vList4"/>
    <dgm:cxn modelId="{1C6EBE00-D4A8-4681-A974-2A7C642FE13F}" type="presParOf" srcId="{ACFC0FFF-FB2F-41C8-9687-6E3B9C93C5DD}" destId="{F2544117-FE73-46DE-A0FE-2F367A9CAAB7}" srcOrd="1" destOrd="0" presId="urn:microsoft.com/office/officeart/2005/8/layout/vList4"/>
    <dgm:cxn modelId="{8A49202A-7C7E-42D2-9133-6361D7614A3B}" type="presParOf" srcId="{ACFC0FFF-FB2F-41C8-9687-6E3B9C93C5DD}" destId="{7A3F4A0F-FA05-4773-A292-B6CAD241C70E}" srcOrd="2" destOrd="0" presId="urn:microsoft.com/office/officeart/2005/8/layout/vList4"/>
    <dgm:cxn modelId="{13927AB0-FED6-4695-9E95-CA4A19B01A0E}" type="presParOf" srcId="{9BC6C586-20D7-4CA6-ACE8-89A226206A0E}" destId="{2FA4E337-488C-40FD-A747-4D0BA79983B8}" srcOrd="1" destOrd="0" presId="urn:microsoft.com/office/officeart/2005/8/layout/vList4"/>
    <dgm:cxn modelId="{28948846-6733-4D0C-9B3D-DBB16A6AD0E9}" type="presParOf" srcId="{9BC6C586-20D7-4CA6-ACE8-89A226206A0E}" destId="{2EB805D3-936D-4F85-84E3-CCF7B0803E9B}" srcOrd="2" destOrd="0" presId="urn:microsoft.com/office/officeart/2005/8/layout/vList4"/>
    <dgm:cxn modelId="{2CC00207-3217-45AF-90C9-C7AED02339B1}" type="presParOf" srcId="{2EB805D3-936D-4F85-84E3-CCF7B0803E9B}" destId="{4A0299EE-6632-45B3-A3B2-EF1BAAD57978}" srcOrd="0" destOrd="0" presId="urn:microsoft.com/office/officeart/2005/8/layout/vList4"/>
    <dgm:cxn modelId="{C3BF0FB4-EFBD-4444-B417-DCA1393CC93B}" type="presParOf" srcId="{2EB805D3-936D-4F85-84E3-CCF7B0803E9B}" destId="{DFD806CC-01D8-45E3-A1BA-1A4EF39A1710}" srcOrd="1" destOrd="0" presId="urn:microsoft.com/office/officeart/2005/8/layout/vList4"/>
    <dgm:cxn modelId="{590C0A82-B8D9-4AC0-9970-2084E381959B}" type="presParOf" srcId="{2EB805D3-936D-4F85-84E3-CCF7B0803E9B}" destId="{91983022-0508-41E2-8277-9C11842F41DD}" srcOrd="2" destOrd="0" presId="urn:microsoft.com/office/officeart/2005/8/layout/vList4"/>
    <dgm:cxn modelId="{2D0261B2-5655-401B-AA61-BDD27A3DC69D}" type="presParOf" srcId="{9BC6C586-20D7-4CA6-ACE8-89A226206A0E}" destId="{A8A704FA-23AB-41EE-A797-4FFB227E2E98}" srcOrd="3" destOrd="0" presId="urn:microsoft.com/office/officeart/2005/8/layout/vList4"/>
    <dgm:cxn modelId="{A2F6AC0C-3BAD-430F-95D4-4A3ABD4F9B44}" type="presParOf" srcId="{9BC6C586-20D7-4CA6-ACE8-89A226206A0E}" destId="{E5CE878A-40C8-4406-B689-8C51EF859E22}" srcOrd="4" destOrd="0" presId="urn:microsoft.com/office/officeart/2005/8/layout/vList4"/>
    <dgm:cxn modelId="{E1683538-76AD-4988-A4E4-034F4657C867}" type="presParOf" srcId="{E5CE878A-40C8-4406-B689-8C51EF859E22}" destId="{3D162732-ED73-49EC-93D9-C8E7FD670005}" srcOrd="0" destOrd="0" presId="urn:microsoft.com/office/officeart/2005/8/layout/vList4"/>
    <dgm:cxn modelId="{EAEADA0E-D4AA-45F5-8711-C2F7DE600080}" type="presParOf" srcId="{E5CE878A-40C8-4406-B689-8C51EF859E22}" destId="{DEA7F7D2-9E77-4135-A8BA-90BFDF849E0F}" srcOrd="1" destOrd="0" presId="urn:microsoft.com/office/officeart/2005/8/layout/vList4"/>
    <dgm:cxn modelId="{0831CB2B-E9AA-47C3-ABC1-785D1489459A}" type="presParOf" srcId="{E5CE878A-40C8-4406-B689-8C51EF859E22}" destId="{4EA230DB-3F3C-47E5-9251-FF6BACF111CB}" srcOrd="2"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1FB063-E765-4820-B21E-31B2D0FBFD00}" type="doc">
      <dgm:prSet loTypeId="urn:microsoft.com/office/officeart/2008/layout/VerticalCurvedList" loCatId="list" qsTypeId="urn:microsoft.com/office/officeart/2005/8/quickstyle/simple4" qsCatId="simple" csTypeId="urn:microsoft.com/office/officeart/2005/8/colors/colorful1" csCatId="colorful" phldr="1"/>
      <dgm:spPr/>
      <dgm:t>
        <a:bodyPr/>
        <a:lstStyle/>
        <a:p>
          <a:endParaRPr lang="en-US"/>
        </a:p>
      </dgm:t>
    </dgm:pt>
    <dgm:pt modelId="{C60EBB10-1D5D-41D6-BEF7-A57CE507476C}">
      <dgm:prSet phldrT="[Text]" custT="1"/>
      <dgm:spPr>
        <a:solidFill>
          <a:srgbClr val="002060"/>
        </a:solidFill>
      </dgm:spPr>
      <dgm:t>
        <a:bodyPr/>
        <a:lstStyle/>
        <a:p>
          <a:r>
            <a:rPr lang="en-US" sz="3200" b="0" dirty="0" smtClean="0">
              <a:latin typeface="+mn-lt"/>
              <a:cs typeface="Calibri" pitchFamily="34" charset="0"/>
            </a:rPr>
            <a:t>Methodology </a:t>
          </a:r>
          <a:endParaRPr lang="en-US" sz="3200" b="0" dirty="0">
            <a:latin typeface="+mn-lt"/>
            <a:cs typeface="Calibri" pitchFamily="34" charset="0"/>
          </a:endParaRPr>
        </a:p>
      </dgm:t>
    </dgm:pt>
    <dgm:pt modelId="{5B560B51-0A60-41FC-8DF9-EEBC78F13ADB}" type="parTrans" cxnId="{F1CE68FC-90F6-4A68-8B0F-DC3888F5447D}">
      <dgm:prSet/>
      <dgm:spPr/>
      <dgm:t>
        <a:bodyPr/>
        <a:lstStyle/>
        <a:p>
          <a:endParaRPr lang="en-US">
            <a:solidFill>
              <a:schemeClr val="bg1"/>
            </a:solidFill>
          </a:endParaRPr>
        </a:p>
      </dgm:t>
    </dgm:pt>
    <dgm:pt modelId="{E7CDA22F-AF90-4DE5-9482-B1F44EE80716}" type="sibTrans" cxnId="{F1CE68FC-90F6-4A68-8B0F-DC3888F5447D}">
      <dgm:prSet/>
      <dgm:spPr/>
      <dgm:t>
        <a:bodyPr/>
        <a:lstStyle/>
        <a:p>
          <a:endParaRPr lang="en-US">
            <a:solidFill>
              <a:schemeClr val="bg1"/>
            </a:solidFill>
          </a:endParaRPr>
        </a:p>
      </dgm:t>
    </dgm:pt>
    <dgm:pt modelId="{FE0A7685-C101-47A9-AAE2-41B6B96B2FB4}" type="pres">
      <dgm:prSet presAssocID="{5D1FB063-E765-4820-B21E-31B2D0FBFD00}" presName="Name0" presStyleCnt="0">
        <dgm:presLayoutVars>
          <dgm:chMax val="7"/>
          <dgm:chPref val="7"/>
          <dgm:dir/>
        </dgm:presLayoutVars>
      </dgm:prSet>
      <dgm:spPr/>
      <dgm:t>
        <a:bodyPr/>
        <a:lstStyle/>
        <a:p>
          <a:endParaRPr lang="en-US"/>
        </a:p>
      </dgm:t>
    </dgm:pt>
    <dgm:pt modelId="{09278566-AF77-4D3D-A0FC-107BDFED37FF}" type="pres">
      <dgm:prSet presAssocID="{5D1FB063-E765-4820-B21E-31B2D0FBFD00}" presName="Name1" presStyleCnt="0"/>
      <dgm:spPr/>
      <dgm:t>
        <a:bodyPr/>
        <a:lstStyle/>
        <a:p>
          <a:endParaRPr lang="es-CO"/>
        </a:p>
      </dgm:t>
    </dgm:pt>
    <dgm:pt modelId="{626B4D58-A868-4F30-BADA-23818480CEBD}" type="pres">
      <dgm:prSet presAssocID="{5D1FB063-E765-4820-B21E-31B2D0FBFD00}" presName="cycle" presStyleCnt="0"/>
      <dgm:spPr/>
      <dgm:t>
        <a:bodyPr/>
        <a:lstStyle/>
        <a:p>
          <a:endParaRPr lang="es-CO"/>
        </a:p>
      </dgm:t>
    </dgm:pt>
    <dgm:pt modelId="{3EF7CD2A-E226-41B7-B72C-B31B5F749CA6}" type="pres">
      <dgm:prSet presAssocID="{5D1FB063-E765-4820-B21E-31B2D0FBFD00}" presName="srcNode" presStyleLbl="node1" presStyleIdx="0" presStyleCnt="1"/>
      <dgm:spPr/>
      <dgm:t>
        <a:bodyPr/>
        <a:lstStyle/>
        <a:p>
          <a:endParaRPr lang="es-CO"/>
        </a:p>
      </dgm:t>
    </dgm:pt>
    <dgm:pt modelId="{570D9AD4-4B9E-4CF8-9321-48E9BAAFB307}" type="pres">
      <dgm:prSet presAssocID="{5D1FB063-E765-4820-B21E-31B2D0FBFD00}" presName="conn" presStyleLbl="parChTrans1D2" presStyleIdx="0" presStyleCnt="1"/>
      <dgm:spPr/>
      <dgm:t>
        <a:bodyPr/>
        <a:lstStyle/>
        <a:p>
          <a:endParaRPr lang="en-US"/>
        </a:p>
      </dgm:t>
    </dgm:pt>
    <dgm:pt modelId="{8298A14E-A62A-491C-865D-83AF18A7E49D}" type="pres">
      <dgm:prSet presAssocID="{5D1FB063-E765-4820-B21E-31B2D0FBFD00}" presName="extraNode" presStyleLbl="node1" presStyleIdx="0" presStyleCnt="1"/>
      <dgm:spPr/>
      <dgm:t>
        <a:bodyPr/>
        <a:lstStyle/>
        <a:p>
          <a:endParaRPr lang="es-CO"/>
        </a:p>
      </dgm:t>
    </dgm:pt>
    <dgm:pt modelId="{8763BFB3-CA90-4EB7-8D33-432D06E8F51B}" type="pres">
      <dgm:prSet presAssocID="{5D1FB063-E765-4820-B21E-31B2D0FBFD00}" presName="dstNode" presStyleLbl="node1" presStyleIdx="0" presStyleCnt="1"/>
      <dgm:spPr/>
      <dgm:t>
        <a:bodyPr/>
        <a:lstStyle/>
        <a:p>
          <a:endParaRPr lang="es-CO"/>
        </a:p>
      </dgm:t>
    </dgm:pt>
    <dgm:pt modelId="{062B0AA1-29C4-46B0-A783-13DD89FA6839}" type="pres">
      <dgm:prSet presAssocID="{C60EBB10-1D5D-41D6-BEF7-A57CE507476C}" presName="text_1" presStyleLbl="node1" presStyleIdx="0" presStyleCnt="1">
        <dgm:presLayoutVars>
          <dgm:bulletEnabled val="1"/>
        </dgm:presLayoutVars>
      </dgm:prSet>
      <dgm:spPr/>
      <dgm:t>
        <a:bodyPr/>
        <a:lstStyle/>
        <a:p>
          <a:endParaRPr lang="en-US"/>
        </a:p>
      </dgm:t>
    </dgm:pt>
    <dgm:pt modelId="{0FC24090-2F71-4790-ACEA-7B6E86E85015}" type="pres">
      <dgm:prSet presAssocID="{C60EBB10-1D5D-41D6-BEF7-A57CE507476C}" presName="accent_1" presStyleCnt="0"/>
      <dgm:spPr/>
      <dgm:t>
        <a:bodyPr/>
        <a:lstStyle/>
        <a:p>
          <a:endParaRPr lang="es-CO"/>
        </a:p>
      </dgm:t>
    </dgm:pt>
    <dgm:pt modelId="{12C5C8D5-90A7-44DA-A047-B32C23830D30}" type="pres">
      <dgm:prSet presAssocID="{C60EBB10-1D5D-41D6-BEF7-A57CE507476C}" presName="accentRepeatNode" presStyleLbl="solidFgAcc1" presStyleIdx="0" presStyleCnt="1"/>
      <dgm:spPr/>
      <dgm:t>
        <a:bodyPr/>
        <a:lstStyle/>
        <a:p>
          <a:endParaRPr lang="es-CO"/>
        </a:p>
      </dgm:t>
    </dgm:pt>
  </dgm:ptLst>
  <dgm:cxnLst>
    <dgm:cxn modelId="{C0C2FFDA-F953-4BF7-8B4F-3467FAF889DD}" type="presOf" srcId="{5D1FB063-E765-4820-B21E-31B2D0FBFD00}" destId="{FE0A7685-C101-47A9-AAE2-41B6B96B2FB4}" srcOrd="0" destOrd="0" presId="urn:microsoft.com/office/officeart/2008/layout/VerticalCurvedList"/>
    <dgm:cxn modelId="{801B06E9-6CF2-4EF5-A371-97D078E6111E}" type="presOf" srcId="{C60EBB10-1D5D-41D6-BEF7-A57CE507476C}" destId="{062B0AA1-29C4-46B0-A783-13DD89FA6839}" srcOrd="0" destOrd="0" presId="urn:microsoft.com/office/officeart/2008/layout/VerticalCurvedList"/>
    <dgm:cxn modelId="{F1CE68FC-90F6-4A68-8B0F-DC3888F5447D}" srcId="{5D1FB063-E765-4820-B21E-31B2D0FBFD00}" destId="{C60EBB10-1D5D-41D6-BEF7-A57CE507476C}" srcOrd="0" destOrd="0" parTransId="{5B560B51-0A60-41FC-8DF9-EEBC78F13ADB}" sibTransId="{E7CDA22F-AF90-4DE5-9482-B1F44EE80716}"/>
    <dgm:cxn modelId="{FCC2CC70-F8A9-4EAD-B46A-C29E74F23D57}" type="presOf" srcId="{E7CDA22F-AF90-4DE5-9482-B1F44EE80716}" destId="{570D9AD4-4B9E-4CF8-9321-48E9BAAFB307}" srcOrd="0" destOrd="0" presId="urn:microsoft.com/office/officeart/2008/layout/VerticalCurvedList"/>
    <dgm:cxn modelId="{399D4AC3-EDE1-40ED-BF19-80812BF2FD75}" type="presParOf" srcId="{FE0A7685-C101-47A9-AAE2-41B6B96B2FB4}" destId="{09278566-AF77-4D3D-A0FC-107BDFED37FF}" srcOrd="0" destOrd="0" presId="urn:microsoft.com/office/officeart/2008/layout/VerticalCurvedList"/>
    <dgm:cxn modelId="{91171355-7FEF-440E-9DA2-E89A002DD767}" type="presParOf" srcId="{09278566-AF77-4D3D-A0FC-107BDFED37FF}" destId="{626B4D58-A868-4F30-BADA-23818480CEBD}" srcOrd="0" destOrd="0" presId="urn:microsoft.com/office/officeart/2008/layout/VerticalCurvedList"/>
    <dgm:cxn modelId="{EF01F240-4F7F-4948-AFE6-2D3EFDBC1090}" type="presParOf" srcId="{626B4D58-A868-4F30-BADA-23818480CEBD}" destId="{3EF7CD2A-E226-41B7-B72C-B31B5F749CA6}" srcOrd="0" destOrd="0" presId="urn:microsoft.com/office/officeart/2008/layout/VerticalCurvedList"/>
    <dgm:cxn modelId="{6A80CA9A-BB25-4257-8F01-C2F0C23608E9}" type="presParOf" srcId="{626B4D58-A868-4F30-BADA-23818480CEBD}" destId="{570D9AD4-4B9E-4CF8-9321-48E9BAAFB307}" srcOrd="1" destOrd="0" presId="urn:microsoft.com/office/officeart/2008/layout/VerticalCurvedList"/>
    <dgm:cxn modelId="{E0A5852D-FD58-4FC3-90D6-E5B7AF3CEAB8}" type="presParOf" srcId="{626B4D58-A868-4F30-BADA-23818480CEBD}" destId="{8298A14E-A62A-491C-865D-83AF18A7E49D}" srcOrd="2" destOrd="0" presId="urn:microsoft.com/office/officeart/2008/layout/VerticalCurvedList"/>
    <dgm:cxn modelId="{12AEE0EA-F49A-4ED9-9459-D1405C7CFA4B}" type="presParOf" srcId="{626B4D58-A868-4F30-BADA-23818480CEBD}" destId="{8763BFB3-CA90-4EB7-8D33-432D06E8F51B}" srcOrd="3" destOrd="0" presId="urn:microsoft.com/office/officeart/2008/layout/VerticalCurvedList"/>
    <dgm:cxn modelId="{4E09AB7B-604F-4BCB-9B9B-701FBBB9618C}" type="presParOf" srcId="{09278566-AF77-4D3D-A0FC-107BDFED37FF}" destId="{062B0AA1-29C4-46B0-A783-13DD89FA6839}" srcOrd="1" destOrd="0" presId="urn:microsoft.com/office/officeart/2008/layout/VerticalCurvedList"/>
    <dgm:cxn modelId="{7B571FC8-A93B-4A5F-BD69-42240D39D6DA}" type="presParOf" srcId="{09278566-AF77-4D3D-A0FC-107BDFED37FF}" destId="{0FC24090-2F71-4790-ACEA-7B6E86E85015}" srcOrd="2" destOrd="0" presId="urn:microsoft.com/office/officeart/2008/layout/VerticalCurvedList"/>
    <dgm:cxn modelId="{60E2F3C7-0F54-4175-972C-AC3C84186E1E}" type="presParOf" srcId="{0FC24090-2F71-4790-ACEA-7B6E86E85015}" destId="{12C5C8D5-90A7-44DA-A047-B32C23830D30}" srcOrd="0" destOrd="0" presId="urn:microsoft.com/office/officeart/2008/layout/VerticalCurvedList"/>
  </dgm:cxnLst>
  <dgm:bg>
    <a:solidFill>
      <a:schemeClr val="bg1"/>
    </a:solid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5D1FB063-E765-4820-B21E-31B2D0FBFD00}" type="doc">
      <dgm:prSet loTypeId="urn:microsoft.com/office/officeart/2008/layout/VerticalCurvedList" loCatId="list" qsTypeId="urn:microsoft.com/office/officeart/2005/8/quickstyle/simple4" qsCatId="simple" csTypeId="urn:microsoft.com/office/officeart/2005/8/colors/colorful1" csCatId="colorful" phldr="1"/>
      <dgm:spPr/>
      <dgm:t>
        <a:bodyPr/>
        <a:lstStyle/>
        <a:p>
          <a:endParaRPr lang="en-US"/>
        </a:p>
      </dgm:t>
    </dgm:pt>
    <dgm:pt modelId="{C60EBB10-1D5D-41D6-BEF7-A57CE507476C}">
      <dgm:prSet phldrT="[Text]" custT="1"/>
      <dgm:spPr>
        <a:solidFill>
          <a:srgbClr val="002060"/>
        </a:solidFill>
      </dgm:spPr>
      <dgm:t>
        <a:bodyPr/>
        <a:lstStyle/>
        <a:p>
          <a:r>
            <a:rPr lang="en-US" sz="3200" b="0" dirty="0" smtClean="0">
              <a:latin typeface="+mn-lt"/>
              <a:cs typeface="Calibri" pitchFamily="34" charset="0"/>
            </a:rPr>
            <a:t>Results </a:t>
          </a:r>
          <a:endParaRPr lang="en-US" sz="3200" b="0" dirty="0">
            <a:latin typeface="+mn-lt"/>
            <a:cs typeface="Calibri" pitchFamily="34" charset="0"/>
          </a:endParaRPr>
        </a:p>
      </dgm:t>
    </dgm:pt>
    <dgm:pt modelId="{5B560B51-0A60-41FC-8DF9-EEBC78F13ADB}" type="parTrans" cxnId="{F1CE68FC-90F6-4A68-8B0F-DC3888F5447D}">
      <dgm:prSet/>
      <dgm:spPr/>
      <dgm:t>
        <a:bodyPr/>
        <a:lstStyle/>
        <a:p>
          <a:endParaRPr lang="en-US">
            <a:solidFill>
              <a:schemeClr val="bg1"/>
            </a:solidFill>
          </a:endParaRPr>
        </a:p>
      </dgm:t>
    </dgm:pt>
    <dgm:pt modelId="{E7CDA22F-AF90-4DE5-9482-B1F44EE80716}" type="sibTrans" cxnId="{F1CE68FC-90F6-4A68-8B0F-DC3888F5447D}">
      <dgm:prSet/>
      <dgm:spPr/>
      <dgm:t>
        <a:bodyPr/>
        <a:lstStyle/>
        <a:p>
          <a:endParaRPr lang="en-US">
            <a:solidFill>
              <a:schemeClr val="bg1"/>
            </a:solidFill>
          </a:endParaRPr>
        </a:p>
      </dgm:t>
    </dgm:pt>
    <dgm:pt modelId="{FE0A7685-C101-47A9-AAE2-41B6B96B2FB4}" type="pres">
      <dgm:prSet presAssocID="{5D1FB063-E765-4820-B21E-31B2D0FBFD00}" presName="Name0" presStyleCnt="0">
        <dgm:presLayoutVars>
          <dgm:chMax val="7"/>
          <dgm:chPref val="7"/>
          <dgm:dir/>
        </dgm:presLayoutVars>
      </dgm:prSet>
      <dgm:spPr/>
      <dgm:t>
        <a:bodyPr/>
        <a:lstStyle/>
        <a:p>
          <a:endParaRPr lang="en-US"/>
        </a:p>
      </dgm:t>
    </dgm:pt>
    <dgm:pt modelId="{09278566-AF77-4D3D-A0FC-107BDFED37FF}" type="pres">
      <dgm:prSet presAssocID="{5D1FB063-E765-4820-B21E-31B2D0FBFD00}" presName="Name1" presStyleCnt="0"/>
      <dgm:spPr/>
      <dgm:t>
        <a:bodyPr/>
        <a:lstStyle/>
        <a:p>
          <a:endParaRPr lang="es-CO"/>
        </a:p>
      </dgm:t>
    </dgm:pt>
    <dgm:pt modelId="{626B4D58-A868-4F30-BADA-23818480CEBD}" type="pres">
      <dgm:prSet presAssocID="{5D1FB063-E765-4820-B21E-31B2D0FBFD00}" presName="cycle" presStyleCnt="0"/>
      <dgm:spPr/>
      <dgm:t>
        <a:bodyPr/>
        <a:lstStyle/>
        <a:p>
          <a:endParaRPr lang="es-CO"/>
        </a:p>
      </dgm:t>
    </dgm:pt>
    <dgm:pt modelId="{3EF7CD2A-E226-41B7-B72C-B31B5F749CA6}" type="pres">
      <dgm:prSet presAssocID="{5D1FB063-E765-4820-B21E-31B2D0FBFD00}" presName="srcNode" presStyleLbl="node1" presStyleIdx="0" presStyleCnt="1"/>
      <dgm:spPr/>
      <dgm:t>
        <a:bodyPr/>
        <a:lstStyle/>
        <a:p>
          <a:endParaRPr lang="es-CO"/>
        </a:p>
      </dgm:t>
    </dgm:pt>
    <dgm:pt modelId="{570D9AD4-4B9E-4CF8-9321-48E9BAAFB307}" type="pres">
      <dgm:prSet presAssocID="{5D1FB063-E765-4820-B21E-31B2D0FBFD00}" presName="conn" presStyleLbl="parChTrans1D2" presStyleIdx="0" presStyleCnt="1"/>
      <dgm:spPr/>
      <dgm:t>
        <a:bodyPr/>
        <a:lstStyle/>
        <a:p>
          <a:endParaRPr lang="en-US"/>
        </a:p>
      </dgm:t>
    </dgm:pt>
    <dgm:pt modelId="{8298A14E-A62A-491C-865D-83AF18A7E49D}" type="pres">
      <dgm:prSet presAssocID="{5D1FB063-E765-4820-B21E-31B2D0FBFD00}" presName="extraNode" presStyleLbl="node1" presStyleIdx="0" presStyleCnt="1"/>
      <dgm:spPr/>
      <dgm:t>
        <a:bodyPr/>
        <a:lstStyle/>
        <a:p>
          <a:endParaRPr lang="es-CO"/>
        </a:p>
      </dgm:t>
    </dgm:pt>
    <dgm:pt modelId="{8763BFB3-CA90-4EB7-8D33-432D06E8F51B}" type="pres">
      <dgm:prSet presAssocID="{5D1FB063-E765-4820-B21E-31B2D0FBFD00}" presName="dstNode" presStyleLbl="node1" presStyleIdx="0" presStyleCnt="1"/>
      <dgm:spPr/>
      <dgm:t>
        <a:bodyPr/>
        <a:lstStyle/>
        <a:p>
          <a:endParaRPr lang="es-CO"/>
        </a:p>
      </dgm:t>
    </dgm:pt>
    <dgm:pt modelId="{062B0AA1-29C4-46B0-A783-13DD89FA6839}" type="pres">
      <dgm:prSet presAssocID="{C60EBB10-1D5D-41D6-BEF7-A57CE507476C}" presName="text_1" presStyleLbl="node1" presStyleIdx="0" presStyleCnt="1">
        <dgm:presLayoutVars>
          <dgm:bulletEnabled val="1"/>
        </dgm:presLayoutVars>
      </dgm:prSet>
      <dgm:spPr/>
      <dgm:t>
        <a:bodyPr/>
        <a:lstStyle/>
        <a:p>
          <a:endParaRPr lang="en-US"/>
        </a:p>
      </dgm:t>
    </dgm:pt>
    <dgm:pt modelId="{0FC24090-2F71-4790-ACEA-7B6E86E85015}" type="pres">
      <dgm:prSet presAssocID="{C60EBB10-1D5D-41D6-BEF7-A57CE507476C}" presName="accent_1" presStyleCnt="0"/>
      <dgm:spPr/>
      <dgm:t>
        <a:bodyPr/>
        <a:lstStyle/>
        <a:p>
          <a:endParaRPr lang="es-CO"/>
        </a:p>
      </dgm:t>
    </dgm:pt>
    <dgm:pt modelId="{12C5C8D5-90A7-44DA-A047-B32C23830D30}" type="pres">
      <dgm:prSet presAssocID="{C60EBB10-1D5D-41D6-BEF7-A57CE507476C}" presName="accentRepeatNode" presStyleLbl="solidFgAcc1" presStyleIdx="0" presStyleCnt="1"/>
      <dgm:spPr/>
      <dgm:t>
        <a:bodyPr/>
        <a:lstStyle/>
        <a:p>
          <a:endParaRPr lang="es-CO"/>
        </a:p>
      </dgm:t>
    </dgm:pt>
  </dgm:ptLst>
  <dgm:cxnLst>
    <dgm:cxn modelId="{F519FC45-434B-44C0-A93E-9AE02207A015}" type="presOf" srcId="{E7CDA22F-AF90-4DE5-9482-B1F44EE80716}" destId="{570D9AD4-4B9E-4CF8-9321-48E9BAAFB307}" srcOrd="0" destOrd="0" presId="urn:microsoft.com/office/officeart/2008/layout/VerticalCurvedList"/>
    <dgm:cxn modelId="{F1CE68FC-90F6-4A68-8B0F-DC3888F5447D}" srcId="{5D1FB063-E765-4820-B21E-31B2D0FBFD00}" destId="{C60EBB10-1D5D-41D6-BEF7-A57CE507476C}" srcOrd="0" destOrd="0" parTransId="{5B560B51-0A60-41FC-8DF9-EEBC78F13ADB}" sibTransId="{E7CDA22F-AF90-4DE5-9482-B1F44EE80716}"/>
    <dgm:cxn modelId="{64D22E85-F660-4EC5-9758-FB973C42DB9D}" type="presOf" srcId="{C60EBB10-1D5D-41D6-BEF7-A57CE507476C}" destId="{062B0AA1-29C4-46B0-A783-13DD89FA6839}" srcOrd="0" destOrd="0" presId="urn:microsoft.com/office/officeart/2008/layout/VerticalCurvedList"/>
    <dgm:cxn modelId="{53EA7350-C4C5-40AF-ACC1-1EA1FABE2F0C}" type="presOf" srcId="{5D1FB063-E765-4820-B21E-31B2D0FBFD00}" destId="{FE0A7685-C101-47A9-AAE2-41B6B96B2FB4}" srcOrd="0" destOrd="0" presId="urn:microsoft.com/office/officeart/2008/layout/VerticalCurvedList"/>
    <dgm:cxn modelId="{78D7F3EF-BD96-4824-B9DA-ACC1D2643812}" type="presParOf" srcId="{FE0A7685-C101-47A9-AAE2-41B6B96B2FB4}" destId="{09278566-AF77-4D3D-A0FC-107BDFED37FF}" srcOrd="0" destOrd="0" presId="urn:microsoft.com/office/officeart/2008/layout/VerticalCurvedList"/>
    <dgm:cxn modelId="{71734A0E-9F56-43EF-BD8E-4F7DAD73B6AA}" type="presParOf" srcId="{09278566-AF77-4D3D-A0FC-107BDFED37FF}" destId="{626B4D58-A868-4F30-BADA-23818480CEBD}" srcOrd="0" destOrd="0" presId="urn:microsoft.com/office/officeart/2008/layout/VerticalCurvedList"/>
    <dgm:cxn modelId="{0896D44E-234D-4B8B-A33E-D909007C5377}" type="presParOf" srcId="{626B4D58-A868-4F30-BADA-23818480CEBD}" destId="{3EF7CD2A-E226-41B7-B72C-B31B5F749CA6}" srcOrd="0" destOrd="0" presId="urn:microsoft.com/office/officeart/2008/layout/VerticalCurvedList"/>
    <dgm:cxn modelId="{D2D0CA90-8B00-434F-9009-0F9D4C7C1D94}" type="presParOf" srcId="{626B4D58-A868-4F30-BADA-23818480CEBD}" destId="{570D9AD4-4B9E-4CF8-9321-48E9BAAFB307}" srcOrd="1" destOrd="0" presId="urn:microsoft.com/office/officeart/2008/layout/VerticalCurvedList"/>
    <dgm:cxn modelId="{78888B77-42DA-4321-9C66-7F44074B7079}" type="presParOf" srcId="{626B4D58-A868-4F30-BADA-23818480CEBD}" destId="{8298A14E-A62A-491C-865D-83AF18A7E49D}" srcOrd="2" destOrd="0" presId="urn:microsoft.com/office/officeart/2008/layout/VerticalCurvedList"/>
    <dgm:cxn modelId="{BC24EFFA-215E-4A6F-88C6-EFD8DF39B4B0}" type="presParOf" srcId="{626B4D58-A868-4F30-BADA-23818480CEBD}" destId="{8763BFB3-CA90-4EB7-8D33-432D06E8F51B}" srcOrd="3" destOrd="0" presId="urn:microsoft.com/office/officeart/2008/layout/VerticalCurvedList"/>
    <dgm:cxn modelId="{DBC5C394-FAD1-4F15-A66C-7BFAEEB2FFDB}" type="presParOf" srcId="{09278566-AF77-4D3D-A0FC-107BDFED37FF}" destId="{062B0AA1-29C4-46B0-A783-13DD89FA6839}" srcOrd="1" destOrd="0" presId="urn:microsoft.com/office/officeart/2008/layout/VerticalCurvedList"/>
    <dgm:cxn modelId="{73437B3F-6D5C-4E82-B272-984932013424}" type="presParOf" srcId="{09278566-AF77-4D3D-A0FC-107BDFED37FF}" destId="{0FC24090-2F71-4790-ACEA-7B6E86E85015}" srcOrd="2" destOrd="0" presId="urn:microsoft.com/office/officeart/2008/layout/VerticalCurvedList"/>
    <dgm:cxn modelId="{B8A00A04-4528-445C-91BB-CE0E4332CF71}" type="presParOf" srcId="{0FC24090-2F71-4790-ACEA-7B6E86E85015}" destId="{12C5C8D5-90A7-44DA-A047-B32C23830D30}" srcOrd="0" destOrd="0" presId="urn:microsoft.com/office/officeart/2008/layout/VerticalCurvedList"/>
  </dgm:cxnLst>
  <dgm:bg>
    <a:solidFill>
      <a:schemeClr val="bg1"/>
    </a:solidFill>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2AB54B1D-AFA3-49F4-89F6-6EADC3CF4783}"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s-CO"/>
        </a:p>
      </dgm:t>
    </dgm:pt>
    <dgm:pt modelId="{64B3251F-7863-4C34-9552-EEC715CB5ADB}">
      <dgm:prSet custT="1"/>
      <dgm:spPr>
        <a:solidFill>
          <a:srgbClr val="002060"/>
        </a:solidFill>
      </dgm:spPr>
      <dgm:t>
        <a:bodyPr/>
        <a:lstStyle/>
        <a:p>
          <a:pPr algn="ctr" rtl="0"/>
          <a:r>
            <a:rPr lang="fr-FR" sz="3200" b="0" dirty="0" smtClean="0"/>
            <a:t>     </a:t>
          </a:r>
          <a:r>
            <a:rPr lang="fr-FR" sz="3200" b="0" dirty="0" smtClean="0"/>
            <a:t>Conclusions</a:t>
          </a:r>
          <a:endParaRPr lang="es-CO" sz="3200" dirty="0"/>
        </a:p>
      </dgm:t>
    </dgm:pt>
    <dgm:pt modelId="{A0E264ED-A00A-4C48-BB90-D158747B25D1}" type="parTrans" cxnId="{4D36F660-5DCA-460D-9FDD-54059A6F8FB5}">
      <dgm:prSet/>
      <dgm:spPr/>
      <dgm:t>
        <a:bodyPr/>
        <a:lstStyle/>
        <a:p>
          <a:pPr algn="ctr"/>
          <a:endParaRPr lang="es-CO" sz="2800"/>
        </a:p>
      </dgm:t>
    </dgm:pt>
    <dgm:pt modelId="{5AF07426-2151-4F49-B19A-6FE8FB5E73B3}" type="sibTrans" cxnId="{4D36F660-5DCA-460D-9FDD-54059A6F8FB5}">
      <dgm:prSet/>
      <dgm:spPr/>
      <dgm:t>
        <a:bodyPr/>
        <a:lstStyle/>
        <a:p>
          <a:pPr algn="ctr"/>
          <a:endParaRPr lang="es-CO" sz="2800"/>
        </a:p>
      </dgm:t>
    </dgm:pt>
    <dgm:pt modelId="{21BB4702-F7C5-4B6C-BA54-6AC2BFB44970}" type="pres">
      <dgm:prSet presAssocID="{2AB54B1D-AFA3-49F4-89F6-6EADC3CF4783}" presName="Name0" presStyleCnt="0">
        <dgm:presLayoutVars>
          <dgm:chMax val="7"/>
          <dgm:chPref val="7"/>
          <dgm:dir/>
        </dgm:presLayoutVars>
      </dgm:prSet>
      <dgm:spPr/>
      <dgm:t>
        <a:bodyPr/>
        <a:lstStyle/>
        <a:p>
          <a:endParaRPr lang="es-CO"/>
        </a:p>
      </dgm:t>
    </dgm:pt>
    <dgm:pt modelId="{F5A971C0-683D-4B6B-9C62-B59C94631C51}" type="pres">
      <dgm:prSet presAssocID="{2AB54B1D-AFA3-49F4-89F6-6EADC3CF4783}" presName="Name1" presStyleCnt="0"/>
      <dgm:spPr/>
    </dgm:pt>
    <dgm:pt modelId="{446CE130-1AD5-462C-8E4E-2472F415EB93}" type="pres">
      <dgm:prSet presAssocID="{2AB54B1D-AFA3-49F4-89F6-6EADC3CF4783}" presName="cycle" presStyleCnt="0"/>
      <dgm:spPr/>
    </dgm:pt>
    <dgm:pt modelId="{DE5D6C3C-4844-44B6-AD7D-0A28E5C06CCB}" type="pres">
      <dgm:prSet presAssocID="{2AB54B1D-AFA3-49F4-89F6-6EADC3CF4783}" presName="srcNode" presStyleLbl="node1" presStyleIdx="0" presStyleCnt="1"/>
      <dgm:spPr/>
    </dgm:pt>
    <dgm:pt modelId="{2E455A8C-E790-4885-938E-4B09C51AD4BB}" type="pres">
      <dgm:prSet presAssocID="{2AB54B1D-AFA3-49F4-89F6-6EADC3CF4783}" presName="conn" presStyleLbl="parChTrans1D2" presStyleIdx="0" presStyleCnt="1"/>
      <dgm:spPr/>
      <dgm:t>
        <a:bodyPr/>
        <a:lstStyle/>
        <a:p>
          <a:endParaRPr lang="es-CO"/>
        </a:p>
      </dgm:t>
    </dgm:pt>
    <dgm:pt modelId="{97BE8F96-78BA-448A-B27A-6DAF7889844A}" type="pres">
      <dgm:prSet presAssocID="{2AB54B1D-AFA3-49F4-89F6-6EADC3CF4783}" presName="extraNode" presStyleLbl="node1" presStyleIdx="0" presStyleCnt="1"/>
      <dgm:spPr/>
    </dgm:pt>
    <dgm:pt modelId="{529BCD92-565A-49C6-8BF0-850997C33948}" type="pres">
      <dgm:prSet presAssocID="{2AB54B1D-AFA3-49F4-89F6-6EADC3CF4783}" presName="dstNode" presStyleLbl="node1" presStyleIdx="0" presStyleCnt="1"/>
      <dgm:spPr/>
    </dgm:pt>
    <dgm:pt modelId="{0B8E2205-A280-41AC-9A43-BDD2D6E6834E}" type="pres">
      <dgm:prSet presAssocID="{64B3251F-7863-4C34-9552-EEC715CB5ADB}" presName="text_1" presStyleLbl="node1" presStyleIdx="0" presStyleCnt="1" custScaleX="101920" custScaleY="199867" custLinFactNeighborX="9554" custLinFactNeighborY="26473">
        <dgm:presLayoutVars>
          <dgm:bulletEnabled val="1"/>
        </dgm:presLayoutVars>
      </dgm:prSet>
      <dgm:spPr/>
      <dgm:t>
        <a:bodyPr/>
        <a:lstStyle/>
        <a:p>
          <a:endParaRPr lang="es-CO"/>
        </a:p>
      </dgm:t>
    </dgm:pt>
    <dgm:pt modelId="{1B388C1F-D7AC-4986-827B-788BD29AA40F}" type="pres">
      <dgm:prSet presAssocID="{64B3251F-7863-4C34-9552-EEC715CB5ADB}" presName="accent_1" presStyleCnt="0"/>
      <dgm:spPr/>
    </dgm:pt>
    <dgm:pt modelId="{DB124104-7645-4072-AFB1-4F1174F1DB25}" type="pres">
      <dgm:prSet presAssocID="{64B3251F-7863-4C34-9552-EEC715CB5ADB}" presName="accentRepeatNode" presStyleLbl="solidFgAcc1" presStyleIdx="0" presStyleCnt="1" custLinFactNeighborX="-23822" custLinFactNeighborY="-8755"/>
      <dgm:spPr/>
    </dgm:pt>
  </dgm:ptLst>
  <dgm:cxnLst>
    <dgm:cxn modelId="{108AC2DE-FAC7-4449-9C76-5B7FEB074C68}" type="presOf" srcId="{2AB54B1D-AFA3-49F4-89F6-6EADC3CF4783}" destId="{21BB4702-F7C5-4B6C-BA54-6AC2BFB44970}" srcOrd="0" destOrd="0" presId="urn:microsoft.com/office/officeart/2008/layout/VerticalCurvedList"/>
    <dgm:cxn modelId="{9029B933-F6A7-4A93-AA38-507E76B09A74}" type="presOf" srcId="{5AF07426-2151-4F49-B19A-6FE8FB5E73B3}" destId="{2E455A8C-E790-4885-938E-4B09C51AD4BB}" srcOrd="0" destOrd="0" presId="urn:microsoft.com/office/officeart/2008/layout/VerticalCurvedList"/>
    <dgm:cxn modelId="{4D36F660-5DCA-460D-9FDD-54059A6F8FB5}" srcId="{2AB54B1D-AFA3-49F4-89F6-6EADC3CF4783}" destId="{64B3251F-7863-4C34-9552-EEC715CB5ADB}" srcOrd="0" destOrd="0" parTransId="{A0E264ED-A00A-4C48-BB90-D158747B25D1}" sibTransId="{5AF07426-2151-4F49-B19A-6FE8FB5E73B3}"/>
    <dgm:cxn modelId="{193DD844-294F-4E95-8B50-F7983B389E34}" type="presOf" srcId="{64B3251F-7863-4C34-9552-EEC715CB5ADB}" destId="{0B8E2205-A280-41AC-9A43-BDD2D6E6834E}" srcOrd="0" destOrd="0" presId="urn:microsoft.com/office/officeart/2008/layout/VerticalCurvedList"/>
    <dgm:cxn modelId="{1ED4C2E2-6439-4A50-A208-38624DD969AF}" type="presParOf" srcId="{21BB4702-F7C5-4B6C-BA54-6AC2BFB44970}" destId="{F5A971C0-683D-4B6B-9C62-B59C94631C51}" srcOrd="0" destOrd="0" presId="urn:microsoft.com/office/officeart/2008/layout/VerticalCurvedList"/>
    <dgm:cxn modelId="{1EC236D6-C1E2-4BFC-A639-8206803D2303}" type="presParOf" srcId="{F5A971C0-683D-4B6B-9C62-B59C94631C51}" destId="{446CE130-1AD5-462C-8E4E-2472F415EB93}" srcOrd="0" destOrd="0" presId="urn:microsoft.com/office/officeart/2008/layout/VerticalCurvedList"/>
    <dgm:cxn modelId="{B4F670B9-0A62-48BA-920F-9BAE3217025E}" type="presParOf" srcId="{446CE130-1AD5-462C-8E4E-2472F415EB93}" destId="{DE5D6C3C-4844-44B6-AD7D-0A28E5C06CCB}" srcOrd="0" destOrd="0" presId="urn:microsoft.com/office/officeart/2008/layout/VerticalCurvedList"/>
    <dgm:cxn modelId="{D69FBB78-DCD9-4EFB-8440-59774F9EFD6C}" type="presParOf" srcId="{446CE130-1AD5-462C-8E4E-2472F415EB93}" destId="{2E455A8C-E790-4885-938E-4B09C51AD4BB}" srcOrd="1" destOrd="0" presId="urn:microsoft.com/office/officeart/2008/layout/VerticalCurvedList"/>
    <dgm:cxn modelId="{151E0AA5-2738-47BD-B980-BBA161C5480E}" type="presParOf" srcId="{446CE130-1AD5-462C-8E4E-2472F415EB93}" destId="{97BE8F96-78BA-448A-B27A-6DAF7889844A}" srcOrd="2" destOrd="0" presId="urn:microsoft.com/office/officeart/2008/layout/VerticalCurvedList"/>
    <dgm:cxn modelId="{D08FB3C4-CB9D-4D28-B828-AD19AD2CE064}" type="presParOf" srcId="{446CE130-1AD5-462C-8E4E-2472F415EB93}" destId="{529BCD92-565A-49C6-8BF0-850997C33948}" srcOrd="3" destOrd="0" presId="urn:microsoft.com/office/officeart/2008/layout/VerticalCurvedList"/>
    <dgm:cxn modelId="{AC614271-CAF1-444A-82C1-B53119A949E0}" type="presParOf" srcId="{F5A971C0-683D-4B6B-9C62-B59C94631C51}" destId="{0B8E2205-A280-41AC-9A43-BDD2D6E6834E}" srcOrd="1" destOrd="0" presId="urn:microsoft.com/office/officeart/2008/layout/VerticalCurvedList"/>
    <dgm:cxn modelId="{B69C1C66-7CAD-4CD7-B42D-26FF4C97AF7A}" type="presParOf" srcId="{F5A971C0-683D-4B6B-9C62-B59C94631C51}" destId="{1B388C1F-D7AC-4986-827B-788BD29AA40F}" srcOrd="2" destOrd="0" presId="urn:microsoft.com/office/officeart/2008/layout/VerticalCurvedList"/>
    <dgm:cxn modelId="{9C03F309-6AEA-4D26-A854-ED3C07401B55}" type="presParOf" srcId="{1B388C1F-D7AC-4986-827B-788BD29AA40F}" destId="{DB124104-7645-4072-AFB1-4F1174F1DB2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9D8644-8B68-4590-98E5-9C478C6F1A01}"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s-CO"/>
        </a:p>
      </dgm:t>
    </dgm:pt>
    <dgm:pt modelId="{9ADD986A-A9BA-484F-9AA5-8008A06A8D90}">
      <dgm:prSet custT="1"/>
      <dgm:spPr>
        <a:solidFill>
          <a:srgbClr val="002060"/>
        </a:solidFill>
      </dgm:spPr>
      <dgm:t>
        <a:bodyPr/>
        <a:lstStyle/>
        <a:p>
          <a:pPr algn="ctr" rtl="0"/>
          <a:r>
            <a:rPr lang="es-CO" sz="3200" dirty="0" smtClean="0"/>
            <a:t>    </a:t>
          </a:r>
          <a:r>
            <a:rPr lang="es-CO" sz="3200" dirty="0" err="1" smtClean="0"/>
            <a:t>D</a:t>
          </a:r>
          <a:r>
            <a:rPr lang="es-CO" sz="3200" dirty="0" err="1" smtClean="0">
              <a:latin typeface="+mj-lt"/>
            </a:rPr>
            <a:t>iscussion</a:t>
          </a:r>
          <a:endParaRPr lang="es-CO" sz="3200" dirty="0"/>
        </a:p>
      </dgm:t>
    </dgm:pt>
    <dgm:pt modelId="{C607D07E-6DFB-4F2E-9295-7E9A56ACADA1}" type="parTrans" cxnId="{4B08A95A-75DE-4217-9F72-2C500C06D965}">
      <dgm:prSet/>
      <dgm:spPr/>
      <dgm:t>
        <a:bodyPr/>
        <a:lstStyle/>
        <a:p>
          <a:endParaRPr lang="es-CO" sz="2000"/>
        </a:p>
      </dgm:t>
    </dgm:pt>
    <dgm:pt modelId="{6D47AB32-2494-46FE-86EC-84255A6D828F}" type="sibTrans" cxnId="{4B08A95A-75DE-4217-9F72-2C500C06D965}">
      <dgm:prSet/>
      <dgm:spPr/>
      <dgm:t>
        <a:bodyPr/>
        <a:lstStyle/>
        <a:p>
          <a:endParaRPr lang="es-CO" sz="2000"/>
        </a:p>
      </dgm:t>
    </dgm:pt>
    <dgm:pt modelId="{D4724207-3F0E-4815-90E0-62C425CA1B1E}" type="pres">
      <dgm:prSet presAssocID="{C09D8644-8B68-4590-98E5-9C478C6F1A01}" presName="Name0" presStyleCnt="0">
        <dgm:presLayoutVars>
          <dgm:chMax val="7"/>
          <dgm:chPref val="7"/>
          <dgm:dir/>
        </dgm:presLayoutVars>
      </dgm:prSet>
      <dgm:spPr/>
      <dgm:t>
        <a:bodyPr/>
        <a:lstStyle/>
        <a:p>
          <a:endParaRPr lang="es-CO"/>
        </a:p>
      </dgm:t>
    </dgm:pt>
    <dgm:pt modelId="{8C9CCC53-9F55-49D0-B528-05B3DEA7CB7A}" type="pres">
      <dgm:prSet presAssocID="{C09D8644-8B68-4590-98E5-9C478C6F1A01}" presName="Name1" presStyleCnt="0"/>
      <dgm:spPr/>
    </dgm:pt>
    <dgm:pt modelId="{6386F313-5ACE-4B5D-A411-C5A245AA27C5}" type="pres">
      <dgm:prSet presAssocID="{C09D8644-8B68-4590-98E5-9C478C6F1A01}" presName="cycle" presStyleCnt="0"/>
      <dgm:spPr/>
    </dgm:pt>
    <dgm:pt modelId="{48B1E85B-EC9C-4B3F-8310-2A1913F619FE}" type="pres">
      <dgm:prSet presAssocID="{C09D8644-8B68-4590-98E5-9C478C6F1A01}" presName="srcNode" presStyleLbl="node1" presStyleIdx="0" presStyleCnt="1"/>
      <dgm:spPr/>
    </dgm:pt>
    <dgm:pt modelId="{FCD3CFD9-75FE-41F6-A9EE-0B526C5959CD}" type="pres">
      <dgm:prSet presAssocID="{C09D8644-8B68-4590-98E5-9C478C6F1A01}" presName="conn" presStyleLbl="parChTrans1D2" presStyleIdx="0" presStyleCnt="1"/>
      <dgm:spPr/>
      <dgm:t>
        <a:bodyPr/>
        <a:lstStyle/>
        <a:p>
          <a:endParaRPr lang="es-CO"/>
        </a:p>
      </dgm:t>
    </dgm:pt>
    <dgm:pt modelId="{7AB64406-9FFB-4910-A73D-137E5F241C13}" type="pres">
      <dgm:prSet presAssocID="{C09D8644-8B68-4590-98E5-9C478C6F1A01}" presName="extraNode" presStyleLbl="node1" presStyleIdx="0" presStyleCnt="1"/>
      <dgm:spPr/>
    </dgm:pt>
    <dgm:pt modelId="{7ED5963E-2B86-4CD4-8BEF-019609819AC0}" type="pres">
      <dgm:prSet presAssocID="{C09D8644-8B68-4590-98E5-9C478C6F1A01}" presName="dstNode" presStyleLbl="node1" presStyleIdx="0" presStyleCnt="1"/>
      <dgm:spPr/>
    </dgm:pt>
    <dgm:pt modelId="{E8181493-2308-4106-9580-4911B41E8894}" type="pres">
      <dgm:prSet presAssocID="{9ADD986A-A9BA-484F-9AA5-8008A06A8D90}" presName="text_1" presStyleLbl="node1" presStyleIdx="0" presStyleCnt="1" custScaleY="201866" custLinFactY="1300000" custLinFactNeighborX="25999" custLinFactNeighborY="1325807">
        <dgm:presLayoutVars>
          <dgm:bulletEnabled val="1"/>
        </dgm:presLayoutVars>
      </dgm:prSet>
      <dgm:spPr/>
      <dgm:t>
        <a:bodyPr/>
        <a:lstStyle/>
        <a:p>
          <a:endParaRPr lang="es-CO"/>
        </a:p>
      </dgm:t>
    </dgm:pt>
    <dgm:pt modelId="{06130A72-B006-4360-B006-6A32BD6B3624}" type="pres">
      <dgm:prSet presAssocID="{9ADD986A-A9BA-484F-9AA5-8008A06A8D90}" presName="accent_1" presStyleCnt="0"/>
      <dgm:spPr/>
    </dgm:pt>
    <dgm:pt modelId="{F9A0A26E-1057-4B37-ADD2-938FDE45B9F9}" type="pres">
      <dgm:prSet presAssocID="{9ADD986A-A9BA-484F-9AA5-8008A06A8D90}" presName="accentRepeatNode" presStyleLbl="solidFgAcc1" presStyleIdx="0" presStyleCnt="1" custScaleX="116631" custScaleY="120002"/>
      <dgm:spPr/>
    </dgm:pt>
  </dgm:ptLst>
  <dgm:cxnLst>
    <dgm:cxn modelId="{6F5EE95F-14E5-4EB3-A533-E22258AD2418}" type="presOf" srcId="{9ADD986A-A9BA-484F-9AA5-8008A06A8D90}" destId="{E8181493-2308-4106-9580-4911B41E8894}" srcOrd="0" destOrd="0" presId="urn:microsoft.com/office/officeart/2008/layout/VerticalCurvedList"/>
    <dgm:cxn modelId="{A52FF8A5-F0C8-4320-B71B-B3AE86B29974}" type="presOf" srcId="{C09D8644-8B68-4590-98E5-9C478C6F1A01}" destId="{D4724207-3F0E-4815-90E0-62C425CA1B1E}" srcOrd="0" destOrd="0" presId="urn:microsoft.com/office/officeart/2008/layout/VerticalCurvedList"/>
    <dgm:cxn modelId="{4B08A95A-75DE-4217-9F72-2C500C06D965}" srcId="{C09D8644-8B68-4590-98E5-9C478C6F1A01}" destId="{9ADD986A-A9BA-484F-9AA5-8008A06A8D90}" srcOrd="0" destOrd="0" parTransId="{C607D07E-6DFB-4F2E-9295-7E9A56ACADA1}" sibTransId="{6D47AB32-2494-46FE-86EC-84255A6D828F}"/>
    <dgm:cxn modelId="{005DEA9C-ED63-408E-B743-F28ED46D9916}" type="presOf" srcId="{6D47AB32-2494-46FE-86EC-84255A6D828F}" destId="{FCD3CFD9-75FE-41F6-A9EE-0B526C5959CD}" srcOrd="0" destOrd="0" presId="urn:microsoft.com/office/officeart/2008/layout/VerticalCurvedList"/>
    <dgm:cxn modelId="{F6C78830-9A95-4B72-969E-4F9BE1291734}" type="presParOf" srcId="{D4724207-3F0E-4815-90E0-62C425CA1B1E}" destId="{8C9CCC53-9F55-49D0-B528-05B3DEA7CB7A}" srcOrd="0" destOrd="0" presId="urn:microsoft.com/office/officeart/2008/layout/VerticalCurvedList"/>
    <dgm:cxn modelId="{82AC19C2-9AFD-44E0-B2CC-47BE750EB7B3}" type="presParOf" srcId="{8C9CCC53-9F55-49D0-B528-05B3DEA7CB7A}" destId="{6386F313-5ACE-4B5D-A411-C5A245AA27C5}" srcOrd="0" destOrd="0" presId="urn:microsoft.com/office/officeart/2008/layout/VerticalCurvedList"/>
    <dgm:cxn modelId="{C30347D8-81A7-45FF-82B1-AE49F4F5C17C}" type="presParOf" srcId="{6386F313-5ACE-4B5D-A411-C5A245AA27C5}" destId="{48B1E85B-EC9C-4B3F-8310-2A1913F619FE}" srcOrd="0" destOrd="0" presId="urn:microsoft.com/office/officeart/2008/layout/VerticalCurvedList"/>
    <dgm:cxn modelId="{0506E7AE-14E3-47A2-BD46-58EBE0962096}" type="presParOf" srcId="{6386F313-5ACE-4B5D-A411-C5A245AA27C5}" destId="{FCD3CFD9-75FE-41F6-A9EE-0B526C5959CD}" srcOrd="1" destOrd="0" presId="urn:microsoft.com/office/officeart/2008/layout/VerticalCurvedList"/>
    <dgm:cxn modelId="{0D6ABFAA-05D0-4A52-BE36-BF03F3F8B0E8}" type="presParOf" srcId="{6386F313-5ACE-4B5D-A411-C5A245AA27C5}" destId="{7AB64406-9FFB-4910-A73D-137E5F241C13}" srcOrd="2" destOrd="0" presId="urn:microsoft.com/office/officeart/2008/layout/VerticalCurvedList"/>
    <dgm:cxn modelId="{C403D7FA-2CB5-4A89-A2A0-95B2A615E6E7}" type="presParOf" srcId="{6386F313-5ACE-4B5D-A411-C5A245AA27C5}" destId="{7ED5963E-2B86-4CD4-8BEF-019609819AC0}" srcOrd="3" destOrd="0" presId="urn:microsoft.com/office/officeart/2008/layout/VerticalCurvedList"/>
    <dgm:cxn modelId="{81B12D25-BDE9-4362-AB2A-E351BBF87DAA}" type="presParOf" srcId="{8C9CCC53-9F55-49D0-B528-05B3DEA7CB7A}" destId="{E8181493-2308-4106-9580-4911B41E8894}" srcOrd="1" destOrd="0" presId="urn:microsoft.com/office/officeart/2008/layout/VerticalCurvedList"/>
    <dgm:cxn modelId="{92A3A593-57BC-4A00-9450-F08A43FF106D}" type="presParOf" srcId="{8C9CCC53-9F55-49D0-B528-05B3DEA7CB7A}" destId="{06130A72-B006-4360-B006-6A32BD6B3624}" srcOrd="2" destOrd="0" presId="urn:microsoft.com/office/officeart/2008/layout/VerticalCurvedList"/>
    <dgm:cxn modelId="{1F127043-3D3A-4467-A083-1434F3577376}" type="presParOf" srcId="{06130A72-B006-4360-B006-6A32BD6B3624}" destId="{F9A0A26E-1057-4B37-ADD2-938FDE45B9F9}"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D9AD4-4B9E-4CF8-9321-48E9BAAFB307}">
      <dsp:nvSpPr>
        <dsp:cNvPr id="0" name=""/>
        <dsp:cNvSpPr/>
      </dsp:nvSpPr>
      <dsp:spPr>
        <a:xfrm>
          <a:off x="-1614643" y="-273718"/>
          <a:ext cx="2107429" cy="2107429"/>
        </a:xfrm>
        <a:prstGeom prst="blockArc">
          <a:avLst>
            <a:gd name="adj1" fmla="val 18900000"/>
            <a:gd name="adj2" fmla="val 2700000"/>
            <a:gd name="adj3" fmla="val 1025"/>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2B0AA1-29C4-46B0-A783-13DD89FA6839}">
      <dsp:nvSpPr>
        <dsp:cNvPr id="0" name=""/>
        <dsp:cNvSpPr/>
      </dsp:nvSpPr>
      <dsp:spPr>
        <a:xfrm>
          <a:off x="480351" y="395714"/>
          <a:ext cx="8663647" cy="768562"/>
        </a:xfrm>
        <a:prstGeom prst="rect">
          <a:avLst/>
        </a:prstGeom>
        <a:solidFill>
          <a:srgbClr val="00206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19122" tIns="81280" rIns="81280" bIns="81280" numCol="1" spcCol="1270" anchor="ctr" anchorCtr="0">
          <a:noAutofit/>
        </a:bodyPr>
        <a:lstStyle/>
        <a:p>
          <a:pPr lvl="0" algn="l" defTabSz="1422400">
            <a:lnSpc>
              <a:spcPct val="90000"/>
            </a:lnSpc>
            <a:spcBef>
              <a:spcPct val="0"/>
            </a:spcBef>
            <a:spcAft>
              <a:spcPct val="35000"/>
            </a:spcAft>
          </a:pPr>
          <a:r>
            <a:rPr lang="en-US" sz="3200" b="0" kern="1200" dirty="0" err="1" smtClean="0">
              <a:latin typeface="+mn-lt"/>
              <a:cs typeface="Calibri" pitchFamily="34" charset="0"/>
            </a:rPr>
            <a:t>Meibomian</a:t>
          </a:r>
          <a:r>
            <a:rPr lang="en-US" sz="3200" b="0" kern="1200" dirty="0" smtClean="0">
              <a:latin typeface="+mn-lt"/>
              <a:cs typeface="Calibri" pitchFamily="34" charset="0"/>
            </a:rPr>
            <a:t> Gland Dysfunction </a:t>
          </a:r>
          <a:endParaRPr lang="en-US" sz="3200" b="0" kern="1200" dirty="0">
            <a:latin typeface="+mn-lt"/>
            <a:cs typeface="Calibri" pitchFamily="34" charset="0"/>
          </a:endParaRPr>
        </a:p>
      </dsp:txBody>
      <dsp:txXfrm>
        <a:off x="480351" y="395714"/>
        <a:ext cx="8663647" cy="768562"/>
      </dsp:txXfrm>
    </dsp:sp>
    <dsp:sp modelId="{12C5C8D5-90A7-44DA-A047-B32C23830D30}">
      <dsp:nvSpPr>
        <dsp:cNvPr id="0" name=""/>
        <dsp:cNvSpPr/>
      </dsp:nvSpPr>
      <dsp:spPr>
        <a:xfrm>
          <a:off x="0" y="299644"/>
          <a:ext cx="960703" cy="960703"/>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4AC90-EFE6-4373-BDBC-4C6AA1514F83}">
      <dsp:nvSpPr>
        <dsp:cNvPr id="0" name=""/>
        <dsp:cNvSpPr/>
      </dsp:nvSpPr>
      <dsp:spPr>
        <a:xfrm>
          <a:off x="0" y="0"/>
          <a:ext cx="2781978"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182CC1F-895C-4A33-9E16-3D18715572C3}">
      <dsp:nvSpPr>
        <dsp:cNvPr id="0" name=""/>
        <dsp:cNvSpPr/>
      </dsp:nvSpPr>
      <dsp:spPr>
        <a:xfrm>
          <a:off x="0" y="0"/>
          <a:ext cx="2781978" cy="4829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533400" rtl="0">
            <a:lnSpc>
              <a:spcPct val="90000"/>
            </a:lnSpc>
            <a:spcBef>
              <a:spcPct val="0"/>
            </a:spcBef>
            <a:spcAft>
              <a:spcPct val="35000"/>
            </a:spcAft>
          </a:pPr>
          <a:r>
            <a:rPr lang="en-US" sz="1200" b="0" i="0" kern="1200" dirty="0" smtClean="0"/>
            <a:t>In contact lens wearers is frequently the discomfort and no tolerance caused by the obstruction of the </a:t>
          </a:r>
          <a:r>
            <a:rPr lang="en-US" sz="1200" b="0" i="0" kern="1200" dirty="0" err="1" smtClean="0"/>
            <a:t>meibomian</a:t>
          </a:r>
          <a:r>
            <a:rPr lang="en-US" sz="1200" b="0" i="0" kern="1200" dirty="0" smtClean="0"/>
            <a:t> gland orifices. MGD is a major cause of evaporative dry eye in these patients, and this correlation cause desertion.</a:t>
          </a:r>
        </a:p>
        <a:p>
          <a:pPr lvl="0" algn="just" defTabSz="533400" rtl="0">
            <a:lnSpc>
              <a:spcPct val="90000"/>
            </a:lnSpc>
            <a:spcBef>
              <a:spcPct val="0"/>
            </a:spcBef>
            <a:spcAft>
              <a:spcPct val="35000"/>
            </a:spcAft>
          </a:pPr>
          <a:r>
            <a:rPr lang="en-US" sz="1200" b="0" i="0" kern="1200" dirty="0" smtClean="0"/>
            <a:t> A recent study has shown that contact lens wear is associated with a decrease in the number of functional </a:t>
          </a:r>
          <a:r>
            <a:rPr lang="en-US" sz="1200" b="0" i="0" kern="1200" dirty="0" err="1" smtClean="0"/>
            <a:t>meibomian</a:t>
          </a:r>
          <a:r>
            <a:rPr lang="en-US" sz="1200" b="0" i="0" kern="1200" dirty="0" smtClean="0"/>
            <a:t> glands, associated to s</a:t>
          </a:r>
          <a:r>
            <a:rPr lang="en-US" sz="1200" kern="1200" dirty="0" smtClean="0"/>
            <a:t>oft contact lenses materials that modify the lipid secretion (1). In addition, this causes “lid scrubs”  with foreign body sensation and itching. The traditional treatment includes warm pads, eye drops for humidify, and changes in materials. </a:t>
          </a:r>
        </a:p>
        <a:p>
          <a:pPr lvl="0" algn="just" defTabSz="533400" rtl="0">
            <a:lnSpc>
              <a:spcPct val="90000"/>
            </a:lnSpc>
            <a:spcBef>
              <a:spcPct val="0"/>
            </a:spcBef>
            <a:spcAft>
              <a:spcPct val="35000"/>
            </a:spcAft>
          </a:pPr>
          <a:r>
            <a:rPr lang="en-US" sz="1200" b="0" u="sng" kern="1200" dirty="0" smtClean="0">
              <a:solidFill>
                <a:schemeClr val="tx2"/>
              </a:solidFill>
            </a:rPr>
            <a:t>Purpose</a:t>
          </a:r>
          <a:r>
            <a:rPr lang="en-US" sz="1200" b="1" kern="1200" dirty="0" smtClean="0"/>
            <a:t>:</a:t>
          </a:r>
          <a:r>
            <a:rPr lang="en-US" sz="1200" kern="1200" dirty="0" smtClean="0"/>
            <a:t> Demonstrate the effect of eyelid cleanser based on Tea Tree oil, in resolution of inflammatory signs of </a:t>
          </a:r>
          <a:r>
            <a:rPr lang="en-US" sz="1200" kern="1200" dirty="0" err="1" smtClean="0"/>
            <a:t>Meibomian</a:t>
          </a:r>
          <a:r>
            <a:rPr lang="en-US" sz="1200" kern="1200" dirty="0" smtClean="0"/>
            <a:t> gland dysfunction in contact lens wearers. </a:t>
          </a:r>
        </a:p>
        <a:p>
          <a:pPr lvl="0" algn="just" defTabSz="533400" rtl="0">
            <a:lnSpc>
              <a:spcPct val="90000"/>
            </a:lnSpc>
            <a:spcBef>
              <a:spcPct val="0"/>
            </a:spcBef>
            <a:spcAft>
              <a:spcPct val="35000"/>
            </a:spcAft>
          </a:pPr>
          <a:endParaRPr lang="en-US" sz="1200" kern="1200" dirty="0" smtClean="0"/>
        </a:p>
        <a:p>
          <a:pPr lvl="0" algn="just" defTabSz="533400" rtl="0">
            <a:lnSpc>
              <a:spcPct val="90000"/>
            </a:lnSpc>
            <a:spcBef>
              <a:spcPct val="0"/>
            </a:spcBef>
            <a:spcAft>
              <a:spcPct val="35000"/>
            </a:spcAft>
          </a:pPr>
          <a:r>
            <a:rPr lang="en-US" sz="1200" kern="1200" dirty="0" smtClean="0"/>
            <a:t> </a:t>
          </a:r>
          <a:r>
            <a:rPr lang="es-CO" sz="1200" b="0" i="0" kern="1200" dirty="0" smtClean="0"/>
            <a:t>.</a:t>
          </a:r>
          <a:endParaRPr lang="en-US" sz="1200" kern="1200" dirty="0" smtClean="0"/>
        </a:p>
        <a:p>
          <a:pPr lvl="0" algn="just" defTabSz="533400" rtl="0">
            <a:lnSpc>
              <a:spcPct val="90000"/>
            </a:lnSpc>
            <a:spcBef>
              <a:spcPct val="0"/>
            </a:spcBef>
            <a:spcAft>
              <a:spcPct val="35000"/>
            </a:spcAft>
          </a:pPr>
          <a:r>
            <a:rPr lang="en-US" sz="1200" kern="1200" dirty="0" smtClean="0"/>
            <a:t/>
          </a:r>
          <a:br>
            <a:rPr lang="en-US" sz="1200" kern="1200" dirty="0" smtClean="0"/>
          </a:br>
          <a:endParaRPr lang="es-CO" sz="1200" kern="1200" dirty="0"/>
        </a:p>
      </dsp:txBody>
      <dsp:txXfrm>
        <a:off x="0" y="0"/>
        <a:ext cx="2781978" cy="48298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37531-9E7F-4550-9CF8-906E1D4941C9}">
      <dsp:nvSpPr>
        <dsp:cNvPr id="0" name=""/>
        <dsp:cNvSpPr/>
      </dsp:nvSpPr>
      <dsp:spPr>
        <a:xfrm>
          <a:off x="0" y="142120"/>
          <a:ext cx="3418432" cy="2176502"/>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0" kern="1200" dirty="0" smtClean="0">
              <a:solidFill>
                <a:srgbClr val="C00000"/>
              </a:solidFill>
            </a:rPr>
            <a:t>MDG </a:t>
          </a:r>
          <a:r>
            <a:rPr lang="es-CO" sz="1400" b="0" kern="1200" dirty="0" err="1" smtClean="0">
              <a:solidFill>
                <a:srgbClr val="C00000"/>
              </a:solidFill>
            </a:rPr>
            <a:t>is</a:t>
          </a:r>
          <a:r>
            <a:rPr lang="es-CO" sz="1400" b="0" kern="1200" dirty="0" smtClean="0">
              <a:solidFill>
                <a:srgbClr val="C00000"/>
              </a:solidFill>
            </a:rPr>
            <a:t> </a:t>
          </a:r>
          <a:r>
            <a:rPr lang="es-CO" sz="1400" b="0" kern="1200" dirty="0" err="1" smtClean="0">
              <a:solidFill>
                <a:srgbClr val="C00000"/>
              </a:solidFill>
            </a:rPr>
            <a:t>defined</a:t>
          </a:r>
          <a:r>
            <a:rPr lang="es-CO" sz="1400" b="0" kern="1200" dirty="0" smtClean="0">
              <a:solidFill>
                <a:srgbClr val="C00000"/>
              </a:solidFill>
            </a:rPr>
            <a:t> </a:t>
          </a:r>
          <a:r>
            <a:rPr lang="es-CO" sz="1400" b="0" kern="1200" dirty="0" smtClean="0">
              <a:solidFill>
                <a:schemeClr val="tx1"/>
              </a:solidFill>
            </a:rPr>
            <a:t>as </a:t>
          </a:r>
          <a:r>
            <a:rPr lang="es-CO" sz="1400" b="0" kern="1200" dirty="0" err="1" smtClean="0">
              <a:solidFill>
                <a:schemeClr val="tx1"/>
              </a:solidFill>
            </a:rPr>
            <a:t>chronic</a:t>
          </a:r>
          <a:r>
            <a:rPr lang="es-CO" sz="1400" b="0" kern="1200" dirty="0" smtClean="0">
              <a:solidFill>
                <a:schemeClr val="tx1"/>
              </a:solidFill>
            </a:rPr>
            <a:t>, </a:t>
          </a:r>
          <a:r>
            <a:rPr lang="es-CO" sz="1400" b="0" kern="1200" dirty="0" err="1" smtClean="0">
              <a:solidFill>
                <a:schemeClr val="tx1"/>
              </a:solidFill>
            </a:rPr>
            <a:t>diffuse</a:t>
          </a:r>
          <a:r>
            <a:rPr lang="es-CO" sz="1400" b="0" kern="1200" dirty="0" smtClean="0">
              <a:solidFill>
                <a:schemeClr val="tx1"/>
              </a:solidFill>
            </a:rPr>
            <a:t> </a:t>
          </a:r>
          <a:r>
            <a:rPr lang="es-CO" sz="1400" b="0" kern="1200" dirty="0" err="1" smtClean="0">
              <a:solidFill>
                <a:schemeClr val="tx1"/>
              </a:solidFill>
            </a:rPr>
            <a:t>abnormality</a:t>
          </a:r>
          <a:r>
            <a:rPr lang="es-CO" sz="1400" b="0" kern="1200" dirty="0" smtClean="0">
              <a:solidFill>
                <a:schemeClr val="tx1"/>
              </a:solidFill>
            </a:rPr>
            <a:t> of </a:t>
          </a:r>
          <a:r>
            <a:rPr lang="es-CO" sz="1400" b="0" kern="1200" dirty="0" err="1" smtClean="0">
              <a:solidFill>
                <a:schemeClr val="tx1"/>
              </a:solidFill>
            </a:rPr>
            <a:t>the</a:t>
          </a:r>
          <a:r>
            <a:rPr lang="es-CO" sz="1400" b="0" kern="1200" dirty="0" smtClean="0">
              <a:solidFill>
                <a:schemeClr val="tx1"/>
              </a:solidFill>
            </a:rPr>
            <a:t> </a:t>
          </a:r>
          <a:r>
            <a:rPr lang="es-CO" sz="1400" b="0" kern="1200" dirty="0" err="1" smtClean="0">
              <a:solidFill>
                <a:schemeClr val="tx1"/>
              </a:solidFill>
            </a:rPr>
            <a:t>meibomian</a:t>
          </a:r>
          <a:r>
            <a:rPr lang="es-CO" sz="1400" b="0" kern="1200" dirty="0" smtClean="0">
              <a:solidFill>
                <a:schemeClr val="tx1"/>
              </a:solidFill>
            </a:rPr>
            <a:t> </a:t>
          </a:r>
          <a:r>
            <a:rPr lang="es-CO" sz="1400" b="0" kern="1200" dirty="0" err="1" smtClean="0">
              <a:solidFill>
                <a:schemeClr val="tx1"/>
              </a:solidFill>
            </a:rPr>
            <a:t>glands</a:t>
          </a:r>
          <a:r>
            <a:rPr lang="es-CO" sz="1400" b="0" kern="1200" dirty="0" smtClean="0">
              <a:solidFill>
                <a:schemeClr val="tx1"/>
              </a:solidFill>
            </a:rPr>
            <a:t>, </a:t>
          </a:r>
          <a:r>
            <a:rPr lang="es-CO" sz="1400" b="0" kern="1200" dirty="0" err="1" smtClean="0">
              <a:solidFill>
                <a:schemeClr val="tx1"/>
              </a:solidFill>
            </a:rPr>
            <a:t>characterized</a:t>
          </a:r>
          <a:r>
            <a:rPr lang="es-CO" sz="1400" b="0" kern="1200" dirty="0" smtClean="0">
              <a:solidFill>
                <a:schemeClr val="tx1"/>
              </a:solidFill>
            </a:rPr>
            <a:t> </a:t>
          </a:r>
          <a:r>
            <a:rPr lang="es-CO" sz="1400" b="0" kern="1200" dirty="0" err="1" smtClean="0">
              <a:solidFill>
                <a:schemeClr val="tx1"/>
              </a:solidFill>
            </a:rPr>
            <a:t>by</a:t>
          </a:r>
          <a:r>
            <a:rPr lang="es-CO" sz="1400" b="0" kern="1200" dirty="0" smtClean="0">
              <a:solidFill>
                <a:schemeClr val="tx1"/>
              </a:solidFill>
            </a:rPr>
            <a:t> terminal ducto </a:t>
          </a:r>
          <a:r>
            <a:rPr lang="es-CO" sz="1400" b="0" kern="1200" dirty="0" err="1" smtClean="0">
              <a:solidFill>
                <a:schemeClr val="tx1"/>
              </a:solidFill>
            </a:rPr>
            <a:t>obstruction</a:t>
          </a:r>
          <a:r>
            <a:rPr lang="es-CO" sz="1400" b="0" kern="1200" dirty="0" smtClean="0">
              <a:solidFill>
                <a:schemeClr val="tx1"/>
              </a:solidFill>
            </a:rPr>
            <a:t> and </a:t>
          </a:r>
          <a:r>
            <a:rPr lang="es-CO" sz="1400" b="0" kern="1200" dirty="0" err="1" smtClean="0">
              <a:solidFill>
                <a:schemeClr val="tx1"/>
              </a:solidFill>
            </a:rPr>
            <a:t>or</a:t>
          </a:r>
          <a:r>
            <a:rPr lang="es-CO" sz="1400" b="0" kern="1200" dirty="0" smtClean="0">
              <a:solidFill>
                <a:schemeClr val="tx1"/>
              </a:solidFill>
            </a:rPr>
            <a:t> </a:t>
          </a:r>
          <a:r>
            <a:rPr lang="es-CO" sz="1400" b="0" kern="1200" dirty="0" err="1" smtClean="0">
              <a:solidFill>
                <a:schemeClr val="tx1"/>
              </a:solidFill>
            </a:rPr>
            <a:t>qualitative</a:t>
          </a:r>
          <a:r>
            <a:rPr lang="es-CO" sz="1400" b="0" kern="1200" dirty="0" smtClean="0">
              <a:solidFill>
                <a:schemeClr val="tx1"/>
              </a:solidFill>
            </a:rPr>
            <a:t> </a:t>
          </a:r>
          <a:r>
            <a:rPr lang="es-CO" sz="1400" b="0" kern="1200" dirty="0" err="1" smtClean="0">
              <a:solidFill>
                <a:schemeClr val="tx1"/>
              </a:solidFill>
            </a:rPr>
            <a:t>auantitative</a:t>
          </a:r>
          <a:r>
            <a:rPr lang="es-CO" sz="1400" b="0" kern="1200" dirty="0" smtClean="0">
              <a:solidFill>
                <a:schemeClr val="tx1"/>
              </a:solidFill>
            </a:rPr>
            <a:t> </a:t>
          </a:r>
          <a:r>
            <a:rPr lang="es-CO" sz="1400" b="0" kern="1200" dirty="0" err="1" smtClean="0">
              <a:solidFill>
                <a:schemeClr val="tx1"/>
              </a:solidFill>
            </a:rPr>
            <a:t>changes</a:t>
          </a:r>
          <a:r>
            <a:rPr lang="es-CO" sz="1400" b="0" kern="1200" dirty="0" smtClean="0">
              <a:solidFill>
                <a:schemeClr val="tx1"/>
              </a:solidFill>
            </a:rPr>
            <a:t> in </a:t>
          </a:r>
          <a:r>
            <a:rPr lang="es-CO" sz="1400" b="0" kern="1200" dirty="0" err="1" smtClean="0">
              <a:solidFill>
                <a:schemeClr val="tx1"/>
              </a:solidFill>
            </a:rPr>
            <a:t>the</a:t>
          </a:r>
          <a:r>
            <a:rPr lang="es-CO" sz="1400" b="0" kern="1200" dirty="0" smtClean="0">
              <a:solidFill>
                <a:schemeClr val="tx1"/>
              </a:solidFill>
            </a:rPr>
            <a:t> glandular </a:t>
          </a:r>
          <a:r>
            <a:rPr lang="es-CO" sz="1400" b="0" kern="1200" dirty="0" err="1" smtClean="0">
              <a:solidFill>
                <a:schemeClr val="tx1"/>
              </a:solidFill>
            </a:rPr>
            <a:t>secretion</a:t>
          </a:r>
          <a:r>
            <a:rPr lang="es-CO" sz="1400" b="0" kern="1200" dirty="0" smtClean="0">
              <a:solidFill>
                <a:schemeClr val="tx1"/>
              </a:solidFill>
            </a:rPr>
            <a:t>: </a:t>
          </a:r>
          <a:r>
            <a:rPr lang="es-CO" sz="1400" b="0" kern="1200" dirty="0" err="1" smtClean="0">
              <a:solidFill>
                <a:schemeClr val="tx1"/>
              </a:solidFill>
            </a:rPr>
            <a:t>inflammation</a:t>
          </a:r>
          <a:r>
            <a:rPr lang="es-CO" sz="1400" b="0" kern="1200" dirty="0" smtClean="0">
              <a:solidFill>
                <a:schemeClr val="tx1"/>
              </a:solidFill>
            </a:rPr>
            <a:t>, and ocular </a:t>
          </a:r>
          <a:r>
            <a:rPr lang="es-CO" sz="1400" b="0" kern="1200" dirty="0" err="1" smtClean="0">
              <a:solidFill>
                <a:schemeClr val="tx1"/>
              </a:solidFill>
            </a:rPr>
            <a:t>surface</a:t>
          </a:r>
          <a:r>
            <a:rPr lang="es-CO" sz="1400" b="0" kern="1200" dirty="0" smtClean="0">
              <a:solidFill>
                <a:schemeClr val="tx1"/>
              </a:solidFill>
            </a:rPr>
            <a:t> </a:t>
          </a:r>
          <a:r>
            <a:rPr lang="es-CO" sz="1400" b="0" kern="1200" dirty="0" err="1" smtClean="0">
              <a:solidFill>
                <a:schemeClr val="tx1"/>
              </a:solidFill>
            </a:rPr>
            <a:t>disease</a:t>
          </a:r>
          <a:r>
            <a:rPr lang="es-CO" sz="1400" b="0" kern="1200" dirty="0" smtClean="0">
              <a:solidFill>
                <a:schemeClr val="tx1"/>
              </a:solidFill>
            </a:rPr>
            <a:t> (</a:t>
          </a:r>
          <a:r>
            <a:rPr lang="es-CO" sz="1400" b="0" kern="1200" dirty="0" err="1" smtClean="0">
              <a:solidFill>
                <a:schemeClr val="tx1"/>
              </a:solidFill>
            </a:rPr>
            <a:t>Workshop</a:t>
          </a:r>
          <a:r>
            <a:rPr lang="es-CO" sz="1400" b="0" kern="1200" dirty="0" smtClean="0">
              <a:solidFill>
                <a:schemeClr val="tx1"/>
              </a:solidFill>
            </a:rPr>
            <a:t>, 2013).</a:t>
          </a:r>
          <a:endParaRPr lang="es-CO" sz="1400" b="0" kern="1200" dirty="0">
            <a:solidFill>
              <a:schemeClr val="tx1"/>
            </a:solidFill>
          </a:endParaRPr>
        </a:p>
      </dsp:txBody>
      <dsp:txXfrm>
        <a:off x="826578" y="142120"/>
        <a:ext cx="2591854" cy="2176502"/>
      </dsp:txXfrm>
    </dsp:sp>
    <dsp:sp modelId="{F2544117-FE73-46DE-A0FE-2F367A9CAAB7}">
      <dsp:nvSpPr>
        <dsp:cNvPr id="0" name=""/>
        <dsp:cNvSpPr/>
      </dsp:nvSpPr>
      <dsp:spPr>
        <a:xfrm>
          <a:off x="142892" y="516683"/>
          <a:ext cx="683686" cy="1143136"/>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70000" r="-70000"/>
          </a:stretch>
        </a:blip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A0299EE-6632-45B3-A3B2-EF1BAAD57978}">
      <dsp:nvSpPr>
        <dsp:cNvPr id="0" name=""/>
        <dsp:cNvSpPr/>
      </dsp:nvSpPr>
      <dsp:spPr>
        <a:xfrm>
          <a:off x="0" y="2319394"/>
          <a:ext cx="3418432" cy="1428920"/>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0" kern="1200" dirty="0" err="1" smtClean="0">
              <a:solidFill>
                <a:srgbClr val="C00000"/>
              </a:solidFill>
            </a:rPr>
            <a:t>Symptoms</a:t>
          </a:r>
          <a:r>
            <a:rPr lang="es-CO" sz="1400" b="0" kern="1200" dirty="0" smtClean="0">
              <a:solidFill>
                <a:srgbClr val="C00000"/>
              </a:solidFill>
            </a:rPr>
            <a:t> </a:t>
          </a:r>
          <a:r>
            <a:rPr lang="es-CO" sz="1400" b="0" kern="1200" dirty="0" smtClean="0"/>
            <a:t>: </a:t>
          </a:r>
          <a:r>
            <a:rPr lang="es-CO" sz="1400" b="0" kern="1200" dirty="0" err="1" smtClean="0"/>
            <a:t>Eye</a:t>
          </a:r>
          <a:r>
            <a:rPr lang="es-CO" sz="1400" b="0" kern="1200" dirty="0" smtClean="0"/>
            <a:t> </a:t>
          </a:r>
          <a:r>
            <a:rPr lang="es-CO" sz="1400" b="0" kern="1200" dirty="0" err="1" smtClean="0"/>
            <a:t>dryness</a:t>
          </a:r>
          <a:r>
            <a:rPr lang="es-CO" sz="1400" b="0" kern="1200" dirty="0" smtClean="0"/>
            <a:t>, </a:t>
          </a:r>
          <a:r>
            <a:rPr lang="es-CO" sz="1400" b="0" kern="1200" dirty="0" err="1" smtClean="0"/>
            <a:t>burning</a:t>
          </a:r>
          <a:r>
            <a:rPr lang="es-CO" sz="1400" b="0" kern="1200" dirty="0" smtClean="0"/>
            <a:t>, </a:t>
          </a:r>
          <a:r>
            <a:rPr lang="es-CO" sz="1400" b="0" kern="1200" dirty="0" err="1" smtClean="0"/>
            <a:t>sticky</a:t>
          </a:r>
          <a:r>
            <a:rPr lang="es-CO" sz="1400" b="0" kern="1200" dirty="0" smtClean="0"/>
            <a:t>, </a:t>
          </a:r>
          <a:r>
            <a:rPr lang="es-CO" sz="1400" b="0" kern="1200" dirty="0" err="1" smtClean="0"/>
            <a:t>tearing</a:t>
          </a:r>
          <a:r>
            <a:rPr lang="es-CO" sz="1400" b="0" kern="1200" dirty="0" smtClean="0"/>
            <a:t>, </a:t>
          </a:r>
          <a:r>
            <a:rPr lang="es-CO" sz="1400" b="0" kern="1200" dirty="0" err="1" smtClean="0"/>
            <a:t>redness</a:t>
          </a:r>
          <a:r>
            <a:rPr lang="es-CO" sz="1400" b="0" kern="1200" dirty="0" smtClean="0"/>
            <a:t>, </a:t>
          </a:r>
          <a:r>
            <a:rPr lang="es-CO" sz="1400" b="0" kern="1200" dirty="0" err="1" smtClean="0"/>
            <a:t>lash</a:t>
          </a:r>
          <a:r>
            <a:rPr lang="es-CO" sz="1400" b="0" kern="1200" dirty="0" smtClean="0"/>
            <a:t> </a:t>
          </a:r>
          <a:r>
            <a:rPr lang="es-CO" sz="1400" b="0" kern="1200" dirty="0" err="1" smtClean="0"/>
            <a:t>crusting</a:t>
          </a:r>
          <a:r>
            <a:rPr lang="es-CO" sz="1400" b="0" kern="1200" dirty="0" smtClean="0"/>
            <a:t>. </a:t>
          </a:r>
        </a:p>
        <a:p>
          <a:pPr lvl="0" algn="l" defTabSz="622300">
            <a:lnSpc>
              <a:spcPct val="90000"/>
            </a:lnSpc>
            <a:spcBef>
              <a:spcPct val="0"/>
            </a:spcBef>
            <a:spcAft>
              <a:spcPct val="35000"/>
            </a:spcAft>
          </a:pPr>
          <a:r>
            <a:rPr lang="es-CO" sz="1400" b="0" kern="1200" dirty="0" err="1" smtClean="0">
              <a:solidFill>
                <a:srgbClr val="C00000"/>
              </a:solidFill>
            </a:rPr>
            <a:t>Signs</a:t>
          </a:r>
          <a:r>
            <a:rPr lang="es-CO" sz="1400" b="0" kern="1200" dirty="0" smtClean="0"/>
            <a:t>: </a:t>
          </a:r>
          <a:r>
            <a:rPr lang="es-CO" sz="1400" b="0" kern="1200" dirty="0" err="1" smtClean="0"/>
            <a:t>Telangiectasis</a:t>
          </a:r>
          <a:r>
            <a:rPr lang="es-CO" sz="1400" b="0" kern="1200" dirty="0" smtClean="0"/>
            <a:t>, </a:t>
          </a:r>
          <a:r>
            <a:rPr lang="es-CO" sz="1400" b="0" kern="1200" dirty="0" err="1" smtClean="0"/>
            <a:t>collarettes</a:t>
          </a:r>
          <a:r>
            <a:rPr lang="es-CO" sz="1400" b="0" kern="1200" dirty="0" smtClean="0"/>
            <a:t>, </a:t>
          </a:r>
          <a:r>
            <a:rPr lang="es-CO" sz="1400" b="0" kern="1200" dirty="0" err="1" smtClean="0"/>
            <a:t>gland</a:t>
          </a:r>
          <a:r>
            <a:rPr lang="es-CO" sz="1400" b="0" kern="1200" dirty="0" smtClean="0"/>
            <a:t> </a:t>
          </a:r>
          <a:r>
            <a:rPr lang="es-CO" sz="1400" b="0" kern="1200" dirty="0" err="1" smtClean="0"/>
            <a:t>plugging</a:t>
          </a:r>
          <a:r>
            <a:rPr lang="es-CO" sz="1400" b="0" kern="1200" dirty="0" smtClean="0"/>
            <a:t> (3).</a:t>
          </a:r>
          <a:endParaRPr lang="es-CO" sz="1400" b="0" kern="1200" dirty="0"/>
        </a:p>
      </dsp:txBody>
      <dsp:txXfrm>
        <a:off x="826578" y="2319394"/>
        <a:ext cx="2591854" cy="1428920"/>
      </dsp:txXfrm>
    </dsp:sp>
    <dsp:sp modelId="{DFD806CC-01D8-45E3-A1BA-1A4EF39A1710}">
      <dsp:nvSpPr>
        <dsp:cNvPr id="0" name=""/>
        <dsp:cNvSpPr/>
      </dsp:nvSpPr>
      <dsp:spPr>
        <a:xfrm>
          <a:off x="142892" y="2462286"/>
          <a:ext cx="683686" cy="1143136"/>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70000" r="-70000"/>
          </a:stretch>
        </a:blip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D162732-ED73-49EC-93D9-C8E7FD670005}">
      <dsp:nvSpPr>
        <dsp:cNvPr id="0" name=""/>
        <dsp:cNvSpPr/>
      </dsp:nvSpPr>
      <dsp:spPr>
        <a:xfrm>
          <a:off x="0" y="3891206"/>
          <a:ext cx="3418432" cy="1428920"/>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CO" sz="1400" b="0" kern="1200" dirty="0" err="1" smtClean="0">
              <a:solidFill>
                <a:srgbClr val="C00000"/>
              </a:solidFill>
            </a:rPr>
            <a:t>Testing</a:t>
          </a:r>
          <a:r>
            <a:rPr lang="es-CO" sz="1400" b="0" kern="1200" dirty="0" smtClean="0">
              <a:solidFill>
                <a:srgbClr val="C00000"/>
              </a:solidFill>
            </a:rPr>
            <a:t> </a:t>
          </a:r>
          <a:r>
            <a:rPr lang="es-CO" sz="1400" b="0" kern="1200" dirty="0" err="1" smtClean="0">
              <a:solidFill>
                <a:srgbClr val="C00000"/>
              </a:solidFill>
            </a:rPr>
            <a:t>includes</a:t>
          </a:r>
          <a:r>
            <a:rPr lang="es-CO" sz="1400" b="0" kern="1200" dirty="0" smtClean="0"/>
            <a:t>: </a:t>
          </a:r>
          <a:r>
            <a:rPr lang="es-CO" sz="1400" b="0" kern="1200" dirty="0" err="1" smtClean="0"/>
            <a:t>expression</a:t>
          </a:r>
          <a:r>
            <a:rPr lang="es-CO" sz="1400" b="0" kern="1200" dirty="0" smtClean="0"/>
            <a:t>, lid </a:t>
          </a:r>
          <a:r>
            <a:rPr lang="es-CO" sz="1400" b="0" kern="1200" dirty="0" err="1" smtClean="0"/>
            <a:t>assessment</a:t>
          </a:r>
          <a:r>
            <a:rPr lang="es-CO" sz="1400" b="0" kern="1200" dirty="0" smtClean="0"/>
            <a:t>: </a:t>
          </a:r>
          <a:r>
            <a:rPr lang="es-CO" sz="1400" b="0" kern="1200" dirty="0" err="1" smtClean="0"/>
            <a:t>redness</a:t>
          </a:r>
          <a:r>
            <a:rPr lang="es-CO" sz="1400" b="0" kern="1200" dirty="0" smtClean="0"/>
            <a:t>, </a:t>
          </a:r>
          <a:r>
            <a:rPr lang="es-CO" sz="1400" b="0" kern="1200" dirty="0" err="1" smtClean="0"/>
            <a:t>irregularity</a:t>
          </a:r>
          <a:r>
            <a:rPr lang="es-CO" sz="1400" b="0" kern="1200" dirty="0" smtClean="0"/>
            <a:t>, MG </a:t>
          </a:r>
          <a:r>
            <a:rPr lang="es-CO" sz="1400" b="0" kern="1200" dirty="0" err="1" smtClean="0"/>
            <a:t>location</a:t>
          </a:r>
          <a:r>
            <a:rPr lang="es-CO" sz="1400" b="0" kern="1200" dirty="0" smtClean="0"/>
            <a:t>, </a:t>
          </a:r>
          <a:r>
            <a:rPr lang="es-CO" sz="1400" b="0" kern="1200" dirty="0" err="1" smtClean="0"/>
            <a:t>staining</a:t>
          </a:r>
          <a:r>
            <a:rPr lang="es-CO" sz="1400" b="0" kern="1200" dirty="0" smtClean="0"/>
            <a:t>. (4)</a:t>
          </a:r>
          <a:endParaRPr lang="es-CO" sz="1400" b="0" kern="1200" dirty="0"/>
        </a:p>
      </dsp:txBody>
      <dsp:txXfrm>
        <a:off x="826578" y="3891206"/>
        <a:ext cx="2591854" cy="1428920"/>
      </dsp:txXfrm>
    </dsp:sp>
    <dsp:sp modelId="{DEA7F7D2-9E77-4135-A8BA-90BFDF849E0F}">
      <dsp:nvSpPr>
        <dsp:cNvPr id="0" name=""/>
        <dsp:cNvSpPr/>
      </dsp:nvSpPr>
      <dsp:spPr>
        <a:xfrm>
          <a:off x="142892" y="4034098"/>
          <a:ext cx="683686" cy="1143136"/>
        </a:xfrm>
        <a:prstGeom prst="roundRect">
          <a:avLst>
            <a:gd name="adj" fmla="val 10000"/>
          </a:avLst>
        </a:prstGeom>
        <a:blipFill rotWithShape="1">
          <a:blip xmlns:r="http://schemas.openxmlformats.org/officeDocument/2006/relationships" r:embed="rId3"/>
          <a:stretch>
            <a:fillRect/>
          </a:stretch>
        </a:blip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D9AD4-4B9E-4CF8-9321-48E9BAAFB307}">
      <dsp:nvSpPr>
        <dsp:cNvPr id="0" name=""/>
        <dsp:cNvSpPr/>
      </dsp:nvSpPr>
      <dsp:spPr>
        <a:xfrm>
          <a:off x="-1274377" y="-217120"/>
          <a:ext cx="1665172" cy="1665172"/>
        </a:xfrm>
        <a:prstGeom prst="blockArc">
          <a:avLst>
            <a:gd name="adj1" fmla="val 18900000"/>
            <a:gd name="adj2" fmla="val 2700000"/>
            <a:gd name="adj3" fmla="val 1297"/>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2B0AA1-29C4-46B0-A783-13DD89FA6839}">
      <dsp:nvSpPr>
        <dsp:cNvPr id="0" name=""/>
        <dsp:cNvSpPr/>
      </dsp:nvSpPr>
      <dsp:spPr>
        <a:xfrm>
          <a:off x="380203" y="311303"/>
          <a:ext cx="8763795" cy="608325"/>
        </a:xfrm>
        <a:prstGeom prst="rect">
          <a:avLst/>
        </a:prstGeom>
        <a:solidFill>
          <a:srgbClr val="00206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8526" tIns="81280" rIns="81280" bIns="81280" numCol="1" spcCol="1270" anchor="ctr" anchorCtr="0">
          <a:noAutofit/>
        </a:bodyPr>
        <a:lstStyle/>
        <a:p>
          <a:pPr lvl="0" algn="l" defTabSz="1422400">
            <a:lnSpc>
              <a:spcPct val="90000"/>
            </a:lnSpc>
            <a:spcBef>
              <a:spcPct val="0"/>
            </a:spcBef>
            <a:spcAft>
              <a:spcPct val="35000"/>
            </a:spcAft>
          </a:pPr>
          <a:r>
            <a:rPr lang="en-US" sz="3200" b="0" kern="1200" dirty="0" smtClean="0">
              <a:latin typeface="+mn-lt"/>
              <a:cs typeface="Calibri" pitchFamily="34" charset="0"/>
            </a:rPr>
            <a:t>Methodology </a:t>
          </a:r>
          <a:endParaRPr lang="en-US" sz="3200" b="0" kern="1200" dirty="0">
            <a:latin typeface="+mn-lt"/>
            <a:cs typeface="Calibri" pitchFamily="34" charset="0"/>
          </a:endParaRPr>
        </a:p>
      </dsp:txBody>
      <dsp:txXfrm>
        <a:off x="380203" y="311303"/>
        <a:ext cx="8763795" cy="608325"/>
      </dsp:txXfrm>
    </dsp:sp>
    <dsp:sp modelId="{12C5C8D5-90A7-44DA-A047-B32C23830D30}">
      <dsp:nvSpPr>
        <dsp:cNvPr id="0" name=""/>
        <dsp:cNvSpPr/>
      </dsp:nvSpPr>
      <dsp:spPr>
        <a:xfrm>
          <a:off x="0" y="235262"/>
          <a:ext cx="760406" cy="76040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D9AD4-4B9E-4CF8-9321-48E9BAAFB307}">
      <dsp:nvSpPr>
        <dsp:cNvPr id="0" name=""/>
        <dsp:cNvSpPr/>
      </dsp:nvSpPr>
      <dsp:spPr>
        <a:xfrm>
          <a:off x="-1274377" y="-217120"/>
          <a:ext cx="1665172" cy="1665172"/>
        </a:xfrm>
        <a:prstGeom prst="blockArc">
          <a:avLst>
            <a:gd name="adj1" fmla="val 18900000"/>
            <a:gd name="adj2" fmla="val 2700000"/>
            <a:gd name="adj3" fmla="val 1297"/>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2B0AA1-29C4-46B0-A783-13DD89FA6839}">
      <dsp:nvSpPr>
        <dsp:cNvPr id="0" name=""/>
        <dsp:cNvSpPr/>
      </dsp:nvSpPr>
      <dsp:spPr>
        <a:xfrm>
          <a:off x="380203" y="311303"/>
          <a:ext cx="8763795" cy="608325"/>
        </a:xfrm>
        <a:prstGeom prst="rect">
          <a:avLst/>
        </a:prstGeom>
        <a:solidFill>
          <a:srgbClr val="00206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8526" tIns="81280" rIns="81280" bIns="81280" numCol="1" spcCol="1270" anchor="ctr" anchorCtr="0">
          <a:noAutofit/>
        </a:bodyPr>
        <a:lstStyle/>
        <a:p>
          <a:pPr lvl="0" algn="l" defTabSz="1422400">
            <a:lnSpc>
              <a:spcPct val="90000"/>
            </a:lnSpc>
            <a:spcBef>
              <a:spcPct val="0"/>
            </a:spcBef>
            <a:spcAft>
              <a:spcPct val="35000"/>
            </a:spcAft>
          </a:pPr>
          <a:r>
            <a:rPr lang="en-US" sz="3200" b="0" kern="1200" dirty="0" smtClean="0">
              <a:latin typeface="+mn-lt"/>
              <a:cs typeface="Calibri" pitchFamily="34" charset="0"/>
            </a:rPr>
            <a:t>Results </a:t>
          </a:r>
          <a:endParaRPr lang="en-US" sz="3200" b="0" kern="1200" dirty="0">
            <a:latin typeface="+mn-lt"/>
            <a:cs typeface="Calibri" pitchFamily="34" charset="0"/>
          </a:endParaRPr>
        </a:p>
      </dsp:txBody>
      <dsp:txXfrm>
        <a:off x="380203" y="311303"/>
        <a:ext cx="8763795" cy="608325"/>
      </dsp:txXfrm>
    </dsp:sp>
    <dsp:sp modelId="{12C5C8D5-90A7-44DA-A047-B32C23830D30}">
      <dsp:nvSpPr>
        <dsp:cNvPr id="0" name=""/>
        <dsp:cNvSpPr/>
      </dsp:nvSpPr>
      <dsp:spPr>
        <a:xfrm>
          <a:off x="0" y="235262"/>
          <a:ext cx="760406" cy="76040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55A8C-E790-4885-938E-4B09C51AD4BB}">
      <dsp:nvSpPr>
        <dsp:cNvPr id="0" name=""/>
        <dsp:cNvSpPr/>
      </dsp:nvSpPr>
      <dsp:spPr>
        <a:xfrm>
          <a:off x="-464285" y="-58543"/>
          <a:ext cx="585146" cy="585146"/>
        </a:xfrm>
        <a:prstGeom prst="blockArc">
          <a:avLst>
            <a:gd name="adj1" fmla="val 18900000"/>
            <a:gd name="adj2" fmla="val 2700000"/>
            <a:gd name="adj3" fmla="val 615"/>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E2205-A280-41AC-9A43-BDD2D6E6834E}">
      <dsp:nvSpPr>
        <dsp:cNvPr id="0" name=""/>
        <dsp:cNvSpPr/>
      </dsp:nvSpPr>
      <dsp:spPr>
        <a:xfrm>
          <a:off x="76637" y="4177"/>
          <a:ext cx="4842713" cy="463881"/>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761" tIns="81280" rIns="81280" bIns="81280" numCol="1" spcCol="1270" anchor="ctr" anchorCtr="0">
          <a:noAutofit/>
        </a:bodyPr>
        <a:lstStyle/>
        <a:p>
          <a:pPr lvl="0" algn="ctr" defTabSz="1422400" rtl="0">
            <a:lnSpc>
              <a:spcPct val="90000"/>
            </a:lnSpc>
            <a:spcBef>
              <a:spcPct val="0"/>
            </a:spcBef>
            <a:spcAft>
              <a:spcPct val="35000"/>
            </a:spcAft>
          </a:pPr>
          <a:r>
            <a:rPr lang="fr-FR" sz="3200" b="0" kern="1200" dirty="0" smtClean="0"/>
            <a:t>     </a:t>
          </a:r>
          <a:r>
            <a:rPr lang="fr-FR" sz="3200" b="0" kern="1200" dirty="0" smtClean="0"/>
            <a:t>Conclusions</a:t>
          </a:r>
          <a:endParaRPr lang="es-CO" sz="3200" kern="1200" dirty="0"/>
        </a:p>
      </dsp:txBody>
      <dsp:txXfrm>
        <a:off x="76637" y="4177"/>
        <a:ext cx="4842713" cy="463881"/>
      </dsp:txXfrm>
    </dsp:sp>
    <dsp:sp modelId="{DB124104-7645-4072-AFB1-4F1174F1DB25}">
      <dsp:nvSpPr>
        <dsp:cNvPr id="0" name=""/>
        <dsp:cNvSpPr/>
      </dsp:nvSpPr>
      <dsp:spPr>
        <a:xfrm>
          <a:off x="-22807" y="63570"/>
          <a:ext cx="290118" cy="29011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3CFD9-75FE-41F6-A9EE-0B526C5959CD}">
      <dsp:nvSpPr>
        <dsp:cNvPr id="0" name=""/>
        <dsp:cNvSpPr/>
      </dsp:nvSpPr>
      <dsp:spPr>
        <a:xfrm>
          <a:off x="-380113" y="-44860"/>
          <a:ext cx="522972" cy="522972"/>
        </a:xfrm>
        <a:prstGeom prst="blockArc">
          <a:avLst>
            <a:gd name="adj1" fmla="val 18900000"/>
            <a:gd name="adj2" fmla="val 2700000"/>
            <a:gd name="adj3" fmla="val 688"/>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181493-2308-4106-9580-4911B41E8894}">
      <dsp:nvSpPr>
        <dsp:cNvPr id="0" name=""/>
        <dsp:cNvSpPr/>
      </dsp:nvSpPr>
      <dsp:spPr>
        <a:xfrm>
          <a:off x="145542" y="-371"/>
          <a:ext cx="4834005" cy="433993"/>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946" tIns="81280" rIns="81280" bIns="81280" numCol="1" spcCol="1270" anchor="ctr" anchorCtr="0">
          <a:noAutofit/>
        </a:bodyPr>
        <a:lstStyle/>
        <a:p>
          <a:pPr lvl="0" algn="ctr" defTabSz="1422400" rtl="0">
            <a:lnSpc>
              <a:spcPct val="90000"/>
            </a:lnSpc>
            <a:spcBef>
              <a:spcPct val="0"/>
            </a:spcBef>
            <a:spcAft>
              <a:spcPct val="35000"/>
            </a:spcAft>
          </a:pPr>
          <a:r>
            <a:rPr lang="es-CO" sz="3200" kern="1200" dirty="0" smtClean="0"/>
            <a:t>    </a:t>
          </a:r>
          <a:r>
            <a:rPr lang="es-CO" sz="3200" kern="1200" dirty="0" err="1" smtClean="0"/>
            <a:t>D</a:t>
          </a:r>
          <a:r>
            <a:rPr lang="es-CO" sz="3200" kern="1200" dirty="0" err="1" smtClean="0">
              <a:latin typeface="+mj-lt"/>
            </a:rPr>
            <a:t>iscussion</a:t>
          </a:r>
          <a:endParaRPr lang="es-CO" sz="3200" kern="1200" dirty="0"/>
        </a:p>
      </dsp:txBody>
      <dsp:txXfrm>
        <a:off x="145542" y="-371"/>
        <a:ext cx="4834005" cy="433993"/>
      </dsp:txXfrm>
    </dsp:sp>
    <dsp:sp modelId="{F9A0A26E-1057-4B37-ADD2-938FDE45B9F9}">
      <dsp:nvSpPr>
        <dsp:cNvPr id="0" name=""/>
        <dsp:cNvSpPr/>
      </dsp:nvSpPr>
      <dsp:spPr>
        <a:xfrm>
          <a:off x="-11173" y="55379"/>
          <a:ext cx="313432" cy="322491"/>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5C1BE02-A0FE-4FE2-B90A-BEB970BFE0D5}" type="datetimeFigureOut">
              <a:rPr lang="es-CO"/>
              <a:pPr>
                <a:defRPr/>
              </a:pPr>
              <a:t>14/09/2015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A890E8E8-9794-49DF-BF06-99E8670C169C}" type="slidenum">
              <a:rPr lang="es-CO" altLang="es-CO"/>
              <a:pPr/>
              <a:t>‹Nº›</a:t>
            </a:fld>
            <a:endParaRPr lang="es-CO" altLang="es-CO"/>
          </a:p>
        </p:txBody>
      </p:sp>
    </p:spTree>
    <p:extLst>
      <p:ext uri="{BB962C8B-B14F-4D97-AF65-F5344CB8AC3E}">
        <p14:creationId xmlns:p14="http://schemas.microsoft.com/office/powerpoint/2010/main" val="3615053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CO" altLang="es-CO" smtClean="0"/>
          </a:p>
        </p:txBody>
      </p:sp>
      <p:sp>
        <p:nvSpPr>
          <p:cNvPr id="61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77F39E7-DCBD-43B6-A9A4-A6B97EE36E84}" type="slidenum">
              <a:rPr lang="es-CO" altLang="es-CO"/>
              <a:pPr>
                <a:spcBef>
                  <a:spcPct val="0"/>
                </a:spcBef>
              </a:pPr>
              <a:t>2</a:t>
            </a:fld>
            <a:endParaRPr lang="es-CO"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CO" altLang="es-CO" smtClean="0"/>
          </a:p>
        </p:txBody>
      </p:sp>
      <p:sp>
        <p:nvSpPr>
          <p:cNvPr id="81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56CEA66-1653-47D7-B72D-3FDD372E0405}" type="slidenum">
              <a:rPr lang="es-CO" altLang="es-CO"/>
              <a:pPr>
                <a:spcBef>
                  <a:spcPct val="0"/>
                </a:spcBef>
              </a:pPr>
              <a:t>3</a:t>
            </a:fld>
            <a:endParaRPr lang="es-CO" alt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A0203E6E-B6EB-435C-A70D-AEAD7BBE1DAA}" type="datetimeFigureOut">
              <a:rPr lang="es-CO"/>
              <a:pPr>
                <a:defRPr/>
              </a:pPr>
              <a:t>14/09/2015</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fld id="{09A35A97-84FA-49D3-AA6E-3F4A57FDA324}" type="slidenum">
              <a:rPr lang="es-CO" altLang="es-CO"/>
              <a:pPr/>
              <a:t>‹Nº›</a:t>
            </a:fld>
            <a:endParaRPr lang="es-CO" altLang="es-CO"/>
          </a:p>
        </p:txBody>
      </p:sp>
    </p:spTree>
    <p:extLst>
      <p:ext uri="{BB962C8B-B14F-4D97-AF65-F5344CB8AC3E}">
        <p14:creationId xmlns:p14="http://schemas.microsoft.com/office/powerpoint/2010/main" val="74293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BEE6F3D8-8E3B-4B6F-8ED9-7FDB04485D00}" type="datetimeFigureOut">
              <a:rPr lang="es-CO"/>
              <a:pPr>
                <a:defRPr/>
              </a:pPr>
              <a:t>14/09/2015</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fld id="{002E7710-D03E-4B71-A63E-C3085C02270C}" type="slidenum">
              <a:rPr lang="es-CO" altLang="es-CO"/>
              <a:pPr/>
              <a:t>‹Nº›</a:t>
            </a:fld>
            <a:endParaRPr lang="es-CO" altLang="es-CO"/>
          </a:p>
        </p:txBody>
      </p:sp>
    </p:spTree>
    <p:extLst>
      <p:ext uri="{BB962C8B-B14F-4D97-AF65-F5344CB8AC3E}">
        <p14:creationId xmlns:p14="http://schemas.microsoft.com/office/powerpoint/2010/main" val="347110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1F53554B-F887-4327-AE80-49471E2DA0F6}" type="datetimeFigureOut">
              <a:rPr lang="es-CO"/>
              <a:pPr>
                <a:defRPr/>
              </a:pPr>
              <a:t>14/09/2015</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fld id="{CC85B19F-2096-40E4-A3F2-B30A318B90E3}" type="slidenum">
              <a:rPr lang="es-CO" altLang="es-CO"/>
              <a:pPr/>
              <a:t>‹Nº›</a:t>
            </a:fld>
            <a:endParaRPr lang="es-CO" altLang="es-CO"/>
          </a:p>
        </p:txBody>
      </p:sp>
    </p:spTree>
    <p:extLst>
      <p:ext uri="{BB962C8B-B14F-4D97-AF65-F5344CB8AC3E}">
        <p14:creationId xmlns:p14="http://schemas.microsoft.com/office/powerpoint/2010/main" val="312455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9729899D-FAD4-4191-A5D9-99D9B33D19A9}" type="datetimeFigureOut">
              <a:rPr lang="es-CO"/>
              <a:pPr>
                <a:defRPr/>
              </a:pPr>
              <a:t>14/09/2015</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fld id="{7F280085-EC89-48E7-8B99-E0AC0CD3A60D}" type="slidenum">
              <a:rPr lang="es-CO" altLang="es-CO"/>
              <a:pPr/>
              <a:t>‹Nº›</a:t>
            </a:fld>
            <a:endParaRPr lang="es-CO" altLang="es-CO"/>
          </a:p>
        </p:txBody>
      </p:sp>
    </p:spTree>
    <p:extLst>
      <p:ext uri="{BB962C8B-B14F-4D97-AF65-F5344CB8AC3E}">
        <p14:creationId xmlns:p14="http://schemas.microsoft.com/office/powerpoint/2010/main" val="119465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BCEAFCB1-648C-4A74-9211-80B27B6A31C3}" type="datetimeFigureOut">
              <a:rPr lang="es-CO"/>
              <a:pPr>
                <a:defRPr/>
              </a:pPr>
              <a:t>14/09/2015</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fld id="{51006FC8-DECD-4B05-9E96-6B5C21D43BA3}" type="slidenum">
              <a:rPr lang="es-CO" altLang="es-CO"/>
              <a:pPr/>
              <a:t>‹Nº›</a:t>
            </a:fld>
            <a:endParaRPr lang="es-CO" altLang="es-CO"/>
          </a:p>
        </p:txBody>
      </p:sp>
    </p:spTree>
    <p:extLst>
      <p:ext uri="{BB962C8B-B14F-4D97-AF65-F5344CB8AC3E}">
        <p14:creationId xmlns:p14="http://schemas.microsoft.com/office/powerpoint/2010/main" val="213031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4C97C261-08A2-4B47-BF61-47252B069DAD}" type="datetimeFigureOut">
              <a:rPr lang="es-CO"/>
              <a:pPr>
                <a:defRPr/>
              </a:pPr>
              <a:t>14/09/2015</a:t>
            </a:fld>
            <a:endParaRPr lang="es-CO"/>
          </a:p>
        </p:txBody>
      </p:sp>
      <p:sp>
        <p:nvSpPr>
          <p:cNvPr id="6" name="4 Marcador de pie de página"/>
          <p:cNvSpPr>
            <a:spLocks noGrp="1"/>
          </p:cNvSpPr>
          <p:nvPr>
            <p:ph type="ftr" sz="quarter" idx="11"/>
          </p:nvPr>
        </p:nvSpPr>
        <p:spPr/>
        <p:txBody>
          <a:bodyPr/>
          <a:lstStyle>
            <a:lvl1pPr>
              <a:defRPr/>
            </a:lvl1pPr>
          </a:lstStyle>
          <a:p>
            <a:pPr>
              <a:defRPr/>
            </a:pPr>
            <a:endParaRPr lang="es-CO"/>
          </a:p>
        </p:txBody>
      </p:sp>
      <p:sp>
        <p:nvSpPr>
          <p:cNvPr id="7" name="5 Marcador de número de diapositiva"/>
          <p:cNvSpPr>
            <a:spLocks noGrp="1"/>
          </p:cNvSpPr>
          <p:nvPr>
            <p:ph type="sldNum" sz="quarter" idx="12"/>
          </p:nvPr>
        </p:nvSpPr>
        <p:spPr/>
        <p:txBody>
          <a:bodyPr/>
          <a:lstStyle>
            <a:lvl1pPr>
              <a:defRPr/>
            </a:lvl1pPr>
          </a:lstStyle>
          <a:p>
            <a:fld id="{6FDD8389-22F4-4DDA-A7D8-EFED3067AD71}" type="slidenum">
              <a:rPr lang="es-CO" altLang="es-CO"/>
              <a:pPr/>
              <a:t>‹Nº›</a:t>
            </a:fld>
            <a:endParaRPr lang="es-CO" altLang="es-CO"/>
          </a:p>
        </p:txBody>
      </p:sp>
    </p:spTree>
    <p:extLst>
      <p:ext uri="{BB962C8B-B14F-4D97-AF65-F5344CB8AC3E}">
        <p14:creationId xmlns:p14="http://schemas.microsoft.com/office/powerpoint/2010/main" val="183691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463E8834-FD18-438C-AABE-561D719EE4FC}" type="datetimeFigureOut">
              <a:rPr lang="es-CO"/>
              <a:pPr>
                <a:defRPr/>
              </a:pPr>
              <a:t>14/09/2015</a:t>
            </a:fld>
            <a:endParaRPr lang="es-CO"/>
          </a:p>
        </p:txBody>
      </p:sp>
      <p:sp>
        <p:nvSpPr>
          <p:cNvPr id="8" name="4 Marcador de pie de página"/>
          <p:cNvSpPr>
            <a:spLocks noGrp="1"/>
          </p:cNvSpPr>
          <p:nvPr>
            <p:ph type="ftr" sz="quarter" idx="11"/>
          </p:nvPr>
        </p:nvSpPr>
        <p:spPr/>
        <p:txBody>
          <a:bodyPr/>
          <a:lstStyle>
            <a:lvl1pPr>
              <a:defRPr/>
            </a:lvl1pPr>
          </a:lstStyle>
          <a:p>
            <a:pPr>
              <a:defRPr/>
            </a:pPr>
            <a:endParaRPr lang="es-CO"/>
          </a:p>
        </p:txBody>
      </p:sp>
      <p:sp>
        <p:nvSpPr>
          <p:cNvPr id="9" name="5 Marcador de número de diapositiva"/>
          <p:cNvSpPr>
            <a:spLocks noGrp="1"/>
          </p:cNvSpPr>
          <p:nvPr>
            <p:ph type="sldNum" sz="quarter" idx="12"/>
          </p:nvPr>
        </p:nvSpPr>
        <p:spPr/>
        <p:txBody>
          <a:bodyPr/>
          <a:lstStyle>
            <a:lvl1pPr>
              <a:defRPr/>
            </a:lvl1pPr>
          </a:lstStyle>
          <a:p>
            <a:fld id="{6F9A96F9-6F42-47F6-8EF5-9EE0442A7E24}" type="slidenum">
              <a:rPr lang="es-CO" altLang="es-CO"/>
              <a:pPr/>
              <a:t>‹Nº›</a:t>
            </a:fld>
            <a:endParaRPr lang="es-CO" altLang="es-CO"/>
          </a:p>
        </p:txBody>
      </p:sp>
    </p:spTree>
    <p:extLst>
      <p:ext uri="{BB962C8B-B14F-4D97-AF65-F5344CB8AC3E}">
        <p14:creationId xmlns:p14="http://schemas.microsoft.com/office/powerpoint/2010/main" val="8664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7714791E-F14F-45CE-919E-138FB9E64333}" type="datetimeFigureOut">
              <a:rPr lang="es-CO"/>
              <a:pPr>
                <a:defRPr/>
              </a:pPr>
              <a:t>14/09/2015</a:t>
            </a:fld>
            <a:endParaRPr lang="es-CO"/>
          </a:p>
        </p:txBody>
      </p:sp>
      <p:sp>
        <p:nvSpPr>
          <p:cNvPr id="4" name="4 Marcador de pie de página"/>
          <p:cNvSpPr>
            <a:spLocks noGrp="1"/>
          </p:cNvSpPr>
          <p:nvPr>
            <p:ph type="ftr" sz="quarter" idx="11"/>
          </p:nvPr>
        </p:nvSpPr>
        <p:spPr/>
        <p:txBody>
          <a:bodyPr/>
          <a:lstStyle>
            <a:lvl1pPr>
              <a:defRPr/>
            </a:lvl1pPr>
          </a:lstStyle>
          <a:p>
            <a:pPr>
              <a:defRPr/>
            </a:pPr>
            <a:endParaRPr lang="es-CO"/>
          </a:p>
        </p:txBody>
      </p:sp>
      <p:sp>
        <p:nvSpPr>
          <p:cNvPr id="5" name="5 Marcador de número de diapositiva"/>
          <p:cNvSpPr>
            <a:spLocks noGrp="1"/>
          </p:cNvSpPr>
          <p:nvPr>
            <p:ph type="sldNum" sz="quarter" idx="12"/>
          </p:nvPr>
        </p:nvSpPr>
        <p:spPr/>
        <p:txBody>
          <a:bodyPr/>
          <a:lstStyle>
            <a:lvl1pPr>
              <a:defRPr/>
            </a:lvl1pPr>
          </a:lstStyle>
          <a:p>
            <a:fld id="{6FB15D33-7E7A-4786-9D19-8AD8C695201A}" type="slidenum">
              <a:rPr lang="es-CO" altLang="es-CO"/>
              <a:pPr/>
              <a:t>‹Nº›</a:t>
            </a:fld>
            <a:endParaRPr lang="es-CO" altLang="es-CO"/>
          </a:p>
        </p:txBody>
      </p:sp>
    </p:spTree>
    <p:extLst>
      <p:ext uri="{BB962C8B-B14F-4D97-AF65-F5344CB8AC3E}">
        <p14:creationId xmlns:p14="http://schemas.microsoft.com/office/powerpoint/2010/main" val="81120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248C30D0-269D-4E41-B455-B2A7B8842ECA}" type="datetimeFigureOut">
              <a:rPr lang="es-CO"/>
              <a:pPr>
                <a:defRPr/>
              </a:pPr>
              <a:t>14/09/2015</a:t>
            </a:fld>
            <a:endParaRPr lang="es-CO"/>
          </a:p>
        </p:txBody>
      </p:sp>
      <p:sp>
        <p:nvSpPr>
          <p:cNvPr id="3" name="4 Marcador de pie de página"/>
          <p:cNvSpPr>
            <a:spLocks noGrp="1"/>
          </p:cNvSpPr>
          <p:nvPr>
            <p:ph type="ftr" sz="quarter" idx="11"/>
          </p:nvPr>
        </p:nvSpPr>
        <p:spPr/>
        <p:txBody>
          <a:bodyPr/>
          <a:lstStyle>
            <a:lvl1pPr>
              <a:defRPr/>
            </a:lvl1pPr>
          </a:lstStyle>
          <a:p>
            <a:pPr>
              <a:defRPr/>
            </a:pPr>
            <a:endParaRPr lang="es-CO"/>
          </a:p>
        </p:txBody>
      </p:sp>
      <p:sp>
        <p:nvSpPr>
          <p:cNvPr id="4" name="5 Marcador de número de diapositiva"/>
          <p:cNvSpPr>
            <a:spLocks noGrp="1"/>
          </p:cNvSpPr>
          <p:nvPr>
            <p:ph type="sldNum" sz="quarter" idx="12"/>
          </p:nvPr>
        </p:nvSpPr>
        <p:spPr/>
        <p:txBody>
          <a:bodyPr/>
          <a:lstStyle>
            <a:lvl1pPr>
              <a:defRPr/>
            </a:lvl1pPr>
          </a:lstStyle>
          <a:p>
            <a:fld id="{96E32DAE-90E7-4E46-B8B5-360DF78A1B86}" type="slidenum">
              <a:rPr lang="es-CO" altLang="es-CO"/>
              <a:pPr/>
              <a:t>‹Nº›</a:t>
            </a:fld>
            <a:endParaRPr lang="es-CO" altLang="es-CO"/>
          </a:p>
        </p:txBody>
      </p:sp>
    </p:spTree>
    <p:extLst>
      <p:ext uri="{BB962C8B-B14F-4D97-AF65-F5344CB8AC3E}">
        <p14:creationId xmlns:p14="http://schemas.microsoft.com/office/powerpoint/2010/main" val="419254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E511B95-C120-4180-BF94-7264B232EEDA}" type="datetimeFigureOut">
              <a:rPr lang="es-CO"/>
              <a:pPr>
                <a:defRPr/>
              </a:pPr>
              <a:t>14/09/2015</a:t>
            </a:fld>
            <a:endParaRPr lang="es-CO"/>
          </a:p>
        </p:txBody>
      </p:sp>
      <p:sp>
        <p:nvSpPr>
          <p:cNvPr id="6" name="4 Marcador de pie de página"/>
          <p:cNvSpPr>
            <a:spLocks noGrp="1"/>
          </p:cNvSpPr>
          <p:nvPr>
            <p:ph type="ftr" sz="quarter" idx="11"/>
          </p:nvPr>
        </p:nvSpPr>
        <p:spPr/>
        <p:txBody>
          <a:bodyPr/>
          <a:lstStyle>
            <a:lvl1pPr>
              <a:defRPr/>
            </a:lvl1pPr>
          </a:lstStyle>
          <a:p>
            <a:pPr>
              <a:defRPr/>
            </a:pPr>
            <a:endParaRPr lang="es-CO"/>
          </a:p>
        </p:txBody>
      </p:sp>
      <p:sp>
        <p:nvSpPr>
          <p:cNvPr id="7" name="5 Marcador de número de diapositiva"/>
          <p:cNvSpPr>
            <a:spLocks noGrp="1"/>
          </p:cNvSpPr>
          <p:nvPr>
            <p:ph type="sldNum" sz="quarter" idx="12"/>
          </p:nvPr>
        </p:nvSpPr>
        <p:spPr/>
        <p:txBody>
          <a:bodyPr/>
          <a:lstStyle>
            <a:lvl1pPr>
              <a:defRPr/>
            </a:lvl1pPr>
          </a:lstStyle>
          <a:p>
            <a:fld id="{D89662DE-E959-40B8-88FD-7827769F4351}" type="slidenum">
              <a:rPr lang="es-CO" altLang="es-CO"/>
              <a:pPr/>
              <a:t>‹Nº›</a:t>
            </a:fld>
            <a:endParaRPr lang="es-CO" altLang="es-CO"/>
          </a:p>
        </p:txBody>
      </p:sp>
    </p:spTree>
    <p:extLst>
      <p:ext uri="{BB962C8B-B14F-4D97-AF65-F5344CB8AC3E}">
        <p14:creationId xmlns:p14="http://schemas.microsoft.com/office/powerpoint/2010/main" val="357264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B014C6E5-C632-4F9A-B70F-6B5CB90D3BE0}" type="datetimeFigureOut">
              <a:rPr lang="es-CO"/>
              <a:pPr>
                <a:defRPr/>
              </a:pPr>
              <a:t>14/09/2015</a:t>
            </a:fld>
            <a:endParaRPr lang="es-CO"/>
          </a:p>
        </p:txBody>
      </p:sp>
      <p:sp>
        <p:nvSpPr>
          <p:cNvPr id="6" name="4 Marcador de pie de página"/>
          <p:cNvSpPr>
            <a:spLocks noGrp="1"/>
          </p:cNvSpPr>
          <p:nvPr>
            <p:ph type="ftr" sz="quarter" idx="11"/>
          </p:nvPr>
        </p:nvSpPr>
        <p:spPr/>
        <p:txBody>
          <a:bodyPr/>
          <a:lstStyle>
            <a:lvl1pPr>
              <a:defRPr/>
            </a:lvl1pPr>
          </a:lstStyle>
          <a:p>
            <a:pPr>
              <a:defRPr/>
            </a:pPr>
            <a:endParaRPr lang="es-CO"/>
          </a:p>
        </p:txBody>
      </p:sp>
      <p:sp>
        <p:nvSpPr>
          <p:cNvPr id="7" name="5 Marcador de número de diapositiva"/>
          <p:cNvSpPr>
            <a:spLocks noGrp="1"/>
          </p:cNvSpPr>
          <p:nvPr>
            <p:ph type="sldNum" sz="quarter" idx="12"/>
          </p:nvPr>
        </p:nvSpPr>
        <p:spPr/>
        <p:txBody>
          <a:bodyPr/>
          <a:lstStyle>
            <a:lvl1pPr>
              <a:defRPr/>
            </a:lvl1pPr>
          </a:lstStyle>
          <a:p>
            <a:fld id="{2F14CAA5-C1EF-4D2E-A1FE-414EE72215D6}" type="slidenum">
              <a:rPr lang="es-CO" altLang="es-CO"/>
              <a:pPr/>
              <a:t>‹Nº›</a:t>
            </a:fld>
            <a:endParaRPr lang="es-CO" altLang="es-CO"/>
          </a:p>
        </p:txBody>
      </p:sp>
    </p:spTree>
    <p:extLst>
      <p:ext uri="{BB962C8B-B14F-4D97-AF65-F5344CB8AC3E}">
        <p14:creationId xmlns:p14="http://schemas.microsoft.com/office/powerpoint/2010/main" val="401108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smtClean="0"/>
              <a:t>Haga clic para modificar el estilo de título del patrón</a:t>
            </a:r>
            <a:endParaRPr lang="es-CO" alt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endParaRPr lang="es-CO" alt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792D04E-85C6-463E-9856-129647827600}" type="datetimeFigureOut">
              <a:rPr lang="es-CO"/>
              <a:pPr>
                <a:defRPr/>
              </a:pPr>
              <a:t>14/09/2015</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Impact" pitchFamily="34" charset="0"/>
              </a:defRPr>
            </a:lvl1pPr>
          </a:lstStyle>
          <a:p>
            <a:fld id="{2A6E587C-8FE1-4C70-B307-89667102566E}" type="slidenum">
              <a:rPr lang="es-CO" altLang="es-CO"/>
              <a:pPr/>
              <a:t>‹Nº›</a:t>
            </a:fld>
            <a:endParaRPr lang="es-CO" alt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Impact" pitchFamily="34" charset="0"/>
        </a:defRPr>
      </a:lvl2pPr>
      <a:lvl3pPr algn="ctr" rtl="0" eaLnBrk="0" fontAlgn="base" hangingPunct="0">
        <a:spcBef>
          <a:spcPct val="0"/>
        </a:spcBef>
        <a:spcAft>
          <a:spcPct val="0"/>
        </a:spcAft>
        <a:defRPr sz="4400">
          <a:solidFill>
            <a:schemeClr val="tx1"/>
          </a:solidFill>
          <a:latin typeface="Impact" pitchFamily="34" charset="0"/>
        </a:defRPr>
      </a:lvl3pPr>
      <a:lvl4pPr algn="ctr" rtl="0" eaLnBrk="0" fontAlgn="base" hangingPunct="0">
        <a:spcBef>
          <a:spcPct val="0"/>
        </a:spcBef>
        <a:spcAft>
          <a:spcPct val="0"/>
        </a:spcAft>
        <a:defRPr sz="4400">
          <a:solidFill>
            <a:schemeClr val="tx1"/>
          </a:solidFill>
          <a:latin typeface="Impact" pitchFamily="34" charset="0"/>
        </a:defRPr>
      </a:lvl4pPr>
      <a:lvl5pPr algn="ctr" rtl="0" eaLnBrk="0" fontAlgn="base" hangingPunct="0">
        <a:spcBef>
          <a:spcPct val="0"/>
        </a:spcBef>
        <a:spcAft>
          <a:spcPct val="0"/>
        </a:spcAft>
        <a:defRPr sz="4400">
          <a:solidFill>
            <a:schemeClr val="tx1"/>
          </a:solidFill>
          <a:latin typeface="Impact" pitchFamily="34" charset="0"/>
        </a:defRPr>
      </a:lvl5pPr>
      <a:lvl6pPr marL="457200" algn="ctr" rtl="0" fontAlgn="base">
        <a:spcBef>
          <a:spcPct val="0"/>
        </a:spcBef>
        <a:spcAft>
          <a:spcPct val="0"/>
        </a:spcAft>
        <a:defRPr sz="4400">
          <a:solidFill>
            <a:schemeClr val="tx1"/>
          </a:solidFill>
          <a:latin typeface="Impact" pitchFamily="34" charset="0"/>
        </a:defRPr>
      </a:lvl6pPr>
      <a:lvl7pPr marL="914400" algn="ctr" rtl="0" fontAlgn="base">
        <a:spcBef>
          <a:spcPct val="0"/>
        </a:spcBef>
        <a:spcAft>
          <a:spcPct val="0"/>
        </a:spcAft>
        <a:defRPr sz="4400">
          <a:solidFill>
            <a:schemeClr val="tx1"/>
          </a:solidFill>
          <a:latin typeface="Impact" pitchFamily="34" charset="0"/>
        </a:defRPr>
      </a:lvl7pPr>
      <a:lvl8pPr marL="1371600" algn="ctr" rtl="0" fontAlgn="base">
        <a:spcBef>
          <a:spcPct val="0"/>
        </a:spcBef>
        <a:spcAft>
          <a:spcPct val="0"/>
        </a:spcAft>
        <a:defRPr sz="4400">
          <a:solidFill>
            <a:schemeClr val="tx1"/>
          </a:solidFill>
          <a:latin typeface="Impact" pitchFamily="34" charset="0"/>
        </a:defRPr>
      </a:lvl8pPr>
      <a:lvl9pPr marL="1828800" algn="ctr" rtl="0" fontAlgn="base">
        <a:spcBef>
          <a:spcPct val="0"/>
        </a:spcBef>
        <a:spcAft>
          <a:spcPct val="0"/>
        </a:spcAft>
        <a:defRPr sz="4400">
          <a:solidFill>
            <a:schemeClr val="tx1"/>
          </a:solidFill>
          <a:latin typeface="Impact"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7.jp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jpeg"/><Relationship Id="rId7" Type="http://schemas.openxmlformats.org/officeDocument/2006/relationships/diagramColors" Target="../diagrams/colors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2.jpeg"/><Relationship Id="rId5" Type="http://schemas.openxmlformats.org/officeDocument/2006/relationships/diagramLayout" Target="../diagrams/layout4.xml"/><Relationship Id="rId10" Type="http://schemas.openxmlformats.org/officeDocument/2006/relationships/image" Target="../media/image10.jpeg"/><Relationship Id="rId4" Type="http://schemas.openxmlformats.org/officeDocument/2006/relationships/diagramData" Target="../diagrams/data4.xml"/><Relationship Id="rId9"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chart" Target="../charts/chart2.xml"/><Relationship Id="rId7" Type="http://schemas.openxmlformats.org/officeDocument/2006/relationships/diagramData" Target="../diagrams/data5.xml"/><Relationship Id="rId2" Type="http://schemas.openxmlformats.org/officeDocument/2006/relationships/chart" Target="../charts/chart1.xml"/><Relationship Id="rId1" Type="http://schemas.openxmlformats.org/officeDocument/2006/relationships/slideLayout" Target="../slideLayouts/slideLayout8.xml"/><Relationship Id="rId6" Type="http://schemas.openxmlformats.org/officeDocument/2006/relationships/image" Target="../media/image5.jpeg"/><Relationship Id="rId11" Type="http://schemas.microsoft.com/office/2007/relationships/diagramDrawing" Target="../diagrams/drawing5.xml"/><Relationship Id="rId5" Type="http://schemas.openxmlformats.org/officeDocument/2006/relationships/image" Target="../media/image12.jpeg"/><Relationship Id="rId10" Type="http://schemas.openxmlformats.org/officeDocument/2006/relationships/diagramColors" Target="../diagrams/colors5.xml"/><Relationship Id="rId4" Type="http://schemas.openxmlformats.org/officeDocument/2006/relationships/image" Target="../media/image11.jpeg"/><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microsoft.com/office/2007/relationships/hdphoto" Target="../media/hdphoto1.wdp"/><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image" Target="../media/image13.jpeg"/><Relationship Id="rId1" Type="http://schemas.openxmlformats.org/officeDocument/2006/relationships/slideLayout" Target="../slideLayouts/slideLayout8.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5" name="Picture 10" descr="http://cedb.uah.es/images/logosMiembros/UValen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0" y="26988"/>
            <a:ext cx="2159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Rectángulo"/>
          <p:cNvSpPr/>
          <p:nvPr/>
        </p:nvSpPr>
        <p:spPr>
          <a:xfrm>
            <a:off x="107504" y="554556"/>
            <a:ext cx="9036496" cy="1846659"/>
          </a:xfrm>
          <a:prstGeom prst="rect">
            <a:avLst/>
          </a:prstGeom>
        </p:spPr>
        <p:txBody>
          <a:bodyPr wrap="square">
            <a:spAutoFit/>
          </a:bodyPr>
          <a:lstStyle/>
          <a:p>
            <a:pPr algn="ctr"/>
            <a:r>
              <a:rPr lang="en-US" sz="3200" dirty="0">
                <a:solidFill>
                  <a:srgbClr val="00B0F0"/>
                </a:solidFill>
                <a:latin typeface="Impact"/>
                <a:ea typeface="+mj-ea"/>
                <a:cs typeface="+mj-cs"/>
              </a:rPr>
              <a:t>TREATMENT OF MEIBOMIAN GLAND DYSFUNCTION IN CONTACT LENSES USERS WITH </a:t>
            </a:r>
            <a:r>
              <a:rPr lang="en-US" sz="3200" dirty="0" smtClean="0">
                <a:solidFill>
                  <a:srgbClr val="00B0F0"/>
                </a:solidFill>
                <a:latin typeface="Impact"/>
                <a:ea typeface="+mj-ea"/>
                <a:cs typeface="+mj-cs"/>
              </a:rPr>
              <a:t>TEA TREE OIL</a:t>
            </a:r>
          </a:p>
          <a:p>
            <a:pPr algn="ctr"/>
            <a:endParaRPr lang="es-CO" sz="1400" u="sng" dirty="0" smtClean="0">
              <a:solidFill>
                <a:srgbClr val="00B0F0"/>
              </a:solidFill>
              <a:latin typeface="+mj-lt"/>
            </a:endParaRPr>
          </a:p>
          <a:p>
            <a:pPr algn="ctr"/>
            <a:r>
              <a:rPr lang="es-CO" sz="1400" u="sng" dirty="0" smtClean="0">
                <a:solidFill>
                  <a:srgbClr val="0070C0"/>
                </a:solidFill>
                <a:latin typeface="+mj-lt"/>
              </a:rPr>
              <a:t>Garzón P., Johanna *</a:t>
            </a:r>
            <a:r>
              <a:rPr lang="es-CO" sz="1400" dirty="0" smtClean="0">
                <a:solidFill>
                  <a:srgbClr val="0070C0"/>
                </a:solidFill>
                <a:latin typeface="+mj-lt"/>
              </a:rPr>
              <a:t>; López-</a:t>
            </a:r>
            <a:r>
              <a:rPr lang="es-CO" sz="1400" dirty="0" err="1" smtClean="0">
                <a:solidFill>
                  <a:srgbClr val="0070C0"/>
                </a:solidFill>
                <a:latin typeface="+mj-lt"/>
              </a:rPr>
              <a:t>Alemany</a:t>
            </a:r>
            <a:r>
              <a:rPr lang="es-CO" sz="1400" dirty="0" smtClean="0">
                <a:solidFill>
                  <a:srgbClr val="0070C0"/>
                </a:solidFill>
                <a:latin typeface="+mj-lt"/>
              </a:rPr>
              <a:t>, Antonio**</a:t>
            </a:r>
            <a:r>
              <a:rPr lang="es-CO" sz="1600" dirty="0" smtClean="0">
                <a:solidFill>
                  <a:srgbClr val="0070C0"/>
                </a:solidFill>
                <a:latin typeface="+mj-lt"/>
              </a:rPr>
              <a:t/>
            </a:r>
            <a:br>
              <a:rPr lang="es-CO" sz="1600" dirty="0" smtClean="0">
                <a:solidFill>
                  <a:srgbClr val="0070C0"/>
                </a:solidFill>
                <a:latin typeface="+mj-lt"/>
              </a:rPr>
            </a:br>
            <a:r>
              <a:rPr lang="es-CO" sz="1200" dirty="0" smtClean="0">
                <a:solidFill>
                  <a:schemeClr val="tx2">
                    <a:lumMod val="50000"/>
                  </a:schemeClr>
                </a:solidFill>
                <a:latin typeface="+mj-lt"/>
              </a:rPr>
              <a:t>* </a:t>
            </a:r>
            <a:r>
              <a:rPr lang="es-CO" sz="1000" dirty="0" smtClean="0">
                <a:solidFill>
                  <a:schemeClr val="tx2">
                    <a:lumMod val="50000"/>
                  </a:schemeClr>
                </a:solidFill>
                <a:latin typeface="+mj-lt"/>
              </a:rPr>
              <a:t>O.D., </a:t>
            </a:r>
            <a:r>
              <a:rPr lang="es-CO" sz="1000" dirty="0" err="1" smtClean="0">
                <a:solidFill>
                  <a:schemeClr val="tx2">
                    <a:lumMod val="50000"/>
                  </a:schemeClr>
                </a:solidFill>
                <a:latin typeface="+mj-lt"/>
              </a:rPr>
              <a:t>MSc</a:t>
            </a:r>
            <a:r>
              <a:rPr lang="es-CO" sz="1000" dirty="0" smtClean="0">
                <a:solidFill>
                  <a:schemeClr val="tx2">
                    <a:lumMod val="50000"/>
                  </a:schemeClr>
                </a:solidFill>
                <a:latin typeface="+mj-lt"/>
              </a:rPr>
              <a:t>. </a:t>
            </a:r>
            <a:r>
              <a:rPr lang="es-CO" sz="1000" dirty="0" err="1" smtClean="0">
                <a:solidFill>
                  <a:schemeClr val="tx2">
                    <a:lumMod val="50000"/>
                  </a:schemeClr>
                </a:solidFill>
                <a:latin typeface="+mj-lt"/>
              </a:rPr>
              <a:t>Pharm</a:t>
            </a:r>
            <a:r>
              <a:rPr lang="es-CO" sz="1000" dirty="0" smtClean="0">
                <a:solidFill>
                  <a:schemeClr val="tx2">
                    <a:lumMod val="50000"/>
                  </a:schemeClr>
                </a:solidFill>
                <a:latin typeface="+mj-lt"/>
              </a:rPr>
              <a:t>., </a:t>
            </a:r>
            <a:r>
              <a:rPr lang="es-CO" sz="1000" dirty="0" err="1" smtClean="0">
                <a:solidFill>
                  <a:schemeClr val="tx2">
                    <a:lumMod val="50000"/>
                  </a:schemeClr>
                </a:solidFill>
                <a:latin typeface="+mj-lt"/>
              </a:rPr>
              <a:t>Ph.D</a:t>
            </a:r>
            <a:r>
              <a:rPr lang="es-CO" sz="1000" dirty="0" smtClean="0">
                <a:solidFill>
                  <a:schemeClr val="tx2">
                    <a:lumMod val="50000"/>
                  </a:schemeClr>
                </a:solidFill>
                <a:latin typeface="+mj-lt"/>
              </a:rPr>
              <a:t> (c),. </a:t>
            </a:r>
            <a:r>
              <a:rPr lang="es-CO" sz="1000" dirty="0" err="1" smtClean="0">
                <a:solidFill>
                  <a:schemeClr val="tx2">
                    <a:lumMod val="50000"/>
                  </a:schemeClr>
                </a:solidFill>
                <a:latin typeface="+mj-lt"/>
              </a:rPr>
              <a:t>Assistant</a:t>
            </a:r>
            <a:r>
              <a:rPr lang="es-CO" sz="1000" dirty="0" smtClean="0">
                <a:solidFill>
                  <a:schemeClr val="tx2">
                    <a:lumMod val="50000"/>
                  </a:schemeClr>
                </a:solidFill>
                <a:latin typeface="+mj-lt"/>
              </a:rPr>
              <a:t> </a:t>
            </a:r>
            <a:r>
              <a:rPr lang="es-CO" sz="1000" dirty="0" err="1" smtClean="0">
                <a:solidFill>
                  <a:schemeClr val="tx2">
                    <a:lumMod val="50000"/>
                  </a:schemeClr>
                </a:solidFill>
                <a:latin typeface="+mj-lt"/>
              </a:rPr>
              <a:t>professor</a:t>
            </a:r>
            <a:r>
              <a:rPr lang="es-CO" sz="1000" dirty="0" smtClean="0">
                <a:solidFill>
                  <a:schemeClr val="tx2">
                    <a:lumMod val="50000"/>
                  </a:schemeClr>
                </a:solidFill>
                <a:latin typeface="+mj-lt"/>
              </a:rPr>
              <a:t> Universidad de la Salle, Bogotá, Colombia. </a:t>
            </a:r>
            <a:r>
              <a:rPr lang="es-CO" sz="1000" dirty="0" err="1" smtClean="0">
                <a:solidFill>
                  <a:schemeClr val="tx2">
                    <a:lumMod val="50000"/>
                  </a:schemeClr>
                </a:solidFill>
                <a:latin typeface="+mj-lt"/>
              </a:rPr>
              <a:t>Member</a:t>
            </a:r>
            <a:r>
              <a:rPr lang="es-CO" sz="1000" dirty="0" smtClean="0">
                <a:solidFill>
                  <a:schemeClr val="tx2">
                    <a:lumMod val="50000"/>
                  </a:schemeClr>
                </a:solidFill>
                <a:latin typeface="+mj-lt"/>
              </a:rPr>
              <a:t> </a:t>
            </a:r>
            <a:r>
              <a:rPr lang="es-CO" sz="1000" dirty="0" err="1" smtClean="0">
                <a:solidFill>
                  <a:schemeClr val="tx2">
                    <a:lumMod val="50000"/>
                  </a:schemeClr>
                </a:solidFill>
                <a:latin typeface="+mj-lt"/>
              </a:rPr>
              <a:t>research</a:t>
            </a:r>
            <a:r>
              <a:rPr lang="es-CO" sz="1000" dirty="0" smtClean="0">
                <a:solidFill>
                  <a:schemeClr val="tx2">
                    <a:lumMod val="50000"/>
                  </a:schemeClr>
                </a:solidFill>
                <a:latin typeface="+mj-lt"/>
              </a:rPr>
              <a:t> </a:t>
            </a:r>
            <a:r>
              <a:rPr lang="es-CO" sz="1000" i="1" dirty="0" smtClean="0">
                <a:solidFill>
                  <a:schemeClr val="tx2">
                    <a:lumMod val="50000"/>
                  </a:schemeClr>
                </a:solidFill>
                <a:latin typeface="+mj-lt"/>
              </a:rPr>
              <a:t>Cuidado primario visual y ocular</a:t>
            </a:r>
            <a:r>
              <a:rPr lang="es-CO" sz="1000" dirty="0" smtClean="0">
                <a:solidFill>
                  <a:schemeClr val="tx2">
                    <a:lumMod val="50000"/>
                  </a:schemeClr>
                </a:solidFill>
                <a:latin typeface="+mj-lt"/>
              </a:rPr>
              <a:t>  </a:t>
            </a:r>
          </a:p>
          <a:p>
            <a:pPr algn="ctr"/>
            <a:r>
              <a:rPr lang="es-CO" sz="1000" dirty="0" smtClean="0">
                <a:solidFill>
                  <a:schemeClr val="tx2">
                    <a:lumMod val="50000"/>
                  </a:schemeClr>
                </a:solidFill>
                <a:latin typeface="+mj-lt"/>
              </a:rPr>
              <a:t>** M.D. </a:t>
            </a:r>
            <a:r>
              <a:rPr lang="es-CO" sz="1000" dirty="0" err="1" smtClean="0">
                <a:solidFill>
                  <a:schemeClr val="tx2">
                    <a:lumMod val="50000"/>
                  </a:schemeClr>
                </a:solidFill>
                <a:latin typeface="+mj-lt"/>
              </a:rPr>
              <a:t>Ophtalmologist</a:t>
            </a:r>
            <a:r>
              <a:rPr lang="es-CO" sz="1000" dirty="0" smtClean="0">
                <a:solidFill>
                  <a:schemeClr val="tx2">
                    <a:lumMod val="50000"/>
                  </a:schemeClr>
                </a:solidFill>
                <a:latin typeface="+mj-lt"/>
              </a:rPr>
              <a:t>, </a:t>
            </a:r>
            <a:r>
              <a:rPr lang="es-CO" sz="1000" dirty="0" err="1" smtClean="0">
                <a:solidFill>
                  <a:schemeClr val="tx2">
                    <a:lumMod val="50000"/>
                  </a:schemeClr>
                </a:solidFill>
                <a:latin typeface="+mj-lt"/>
              </a:rPr>
              <a:t>Professor</a:t>
            </a:r>
            <a:r>
              <a:rPr lang="es-CO" sz="1000" dirty="0" smtClean="0">
                <a:solidFill>
                  <a:schemeClr val="tx2">
                    <a:lumMod val="50000"/>
                  </a:schemeClr>
                </a:solidFill>
                <a:latin typeface="+mj-lt"/>
              </a:rPr>
              <a:t> Universidad de Valencia, </a:t>
            </a:r>
            <a:r>
              <a:rPr lang="es-CO" sz="1000" dirty="0" err="1">
                <a:solidFill>
                  <a:schemeClr val="tx2">
                    <a:lumMod val="50000"/>
                  </a:schemeClr>
                </a:solidFill>
                <a:latin typeface="+mj-lt"/>
              </a:rPr>
              <a:t>Spain</a:t>
            </a:r>
            <a:r>
              <a:rPr lang="es-CO" sz="1000" dirty="0">
                <a:solidFill>
                  <a:schemeClr val="tx2">
                    <a:lumMod val="50000"/>
                  </a:schemeClr>
                </a:solidFill>
                <a:latin typeface="+mj-lt"/>
              </a:rPr>
              <a:t>, Ocular Surface, Cornea and </a:t>
            </a:r>
            <a:r>
              <a:rPr lang="es-CO" sz="1000" dirty="0" err="1">
                <a:solidFill>
                  <a:schemeClr val="tx2">
                    <a:lumMod val="50000"/>
                  </a:schemeClr>
                </a:solidFill>
                <a:latin typeface="+mj-lt"/>
              </a:rPr>
              <a:t>Contact</a:t>
            </a:r>
            <a:r>
              <a:rPr lang="es-CO" sz="1000" dirty="0">
                <a:solidFill>
                  <a:schemeClr val="tx2">
                    <a:lumMod val="50000"/>
                  </a:schemeClr>
                </a:solidFill>
                <a:latin typeface="+mj-lt"/>
              </a:rPr>
              <a:t> </a:t>
            </a:r>
            <a:r>
              <a:rPr lang="es-CO" sz="1000" dirty="0" err="1">
                <a:solidFill>
                  <a:schemeClr val="tx2">
                    <a:lumMod val="50000"/>
                  </a:schemeClr>
                </a:solidFill>
                <a:latin typeface="+mj-lt"/>
              </a:rPr>
              <a:t>Lenses</a:t>
            </a:r>
            <a:r>
              <a:rPr lang="es-CO" sz="1000" dirty="0">
                <a:solidFill>
                  <a:schemeClr val="tx2">
                    <a:lumMod val="50000"/>
                  </a:schemeClr>
                </a:solidFill>
                <a:latin typeface="+mj-lt"/>
              </a:rPr>
              <a:t>: Miguel F. </a:t>
            </a:r>
            <a:r>
              <a:rPr lang="es-CO" sz="1000" dirty="0" err="1">
                <a:solidFill>
                  <a:schemeClr val="tx2">
                    <a:lumMod val="50000"/>
                  </a:schemeClr>
                </a:solidFill>
                <a:latin typeface="+mj-lt"/>
              </a:rPr>
              <a:t>Refojo</a:t>
            </a:r>
            <a:r>
              <a:rPr lang="es-CO" sz="1000" dirty="0">
                <a:solidFill>
                  <a:schemeClr val="tx2">
                    <a:lumMod val="50000"/>
                  </a:schemeClr>
                </a:solidFill>
                <a:latin typeface="+mj-lt"/>
              </a:rPr>
              <a:t>, </a:t>
            </a:r>
            <a:endParaRPr lang="es-CO" dirty="0"/>
          </a:p>
        </p:txBody>
      </p:sp>
      <p:sp>
        <p:nvSpPr>
          <p:cNvPr id="9" name="8 Marcador de contenido"/>
          <p:cNvSpPr>
            <a:spLocks noGrp="1"/>
          </p:cNvSpPr>
          <p:nvPr>
            <p:ph sz="half" idx="1"/>
          </p:nvPr>
        </p:nvSpPr>
        <p:spPr>
          <a:xfrm>
            <a:off x="0" y="2837574"/>
            <a:ext cx="4248472" cy="4049291"/>
          </a:xfrm>
        </p:spPr>
        <p:txBody>
          <a:bodyPr/>
          <a:lstStyle/>
          <a:p>
            <a:pPr marL="0" indent="0" algn="ctr">
              <a:buNone/>
            </a:pPr>
            <a:r>
              <a:rPr lang="en-US" sz="1200" dirty="0" smtClean="0">
                <a:solidFill>
                  <a:srgbClr val="0070C0"/>
                </a:solidFill>
              </a:rPr>
              <a:t>INTRODUCTION</a:t>
            </a:r>
          </a:p>
          <a:p>
            <a:pPr marL="0" indent="0" algn="just">
              <a:buNone/>
            </a:pPr>
            <a:r>
              <a:rPr lang="en-US" sz="1200" dirty="0" err="1" smtClean="0"/>
              <a:t>Frecuently</a:t>
            </a:r>
            <a:r>
              <a:rPr lang="en-US" sz="1200" dirty="0" smtClean="0"/>
              <a:t> </a:t>
            </a:r>
            <a:r>
              <a:rPr lang="en-US" sz="1200" dirty="0"/>
              <a:t>is common in contact lenses user a chronic disorder of the eyelids with inflammation of lid margins, involving </a:t>
            </a:r>
            <a:r>
              <a:rPr lang="en-US" sz="1200" dirty="0" err="1"/>
              <a:t>meibomian</a:t>
            </a:r>
            <a:r>
              <a:rPr lang="en-US" sz="1200" dirty="0"/>
              <a:t> glands. The inflammatory etiology includes non-infection causes and bacterial agents such as </a:t>
            </a:r>
            <a:r>
              <a:rPr lang="en-US" sz="1200" dirty="0" err="1"/>
              <a:t>S.Epidermidis</a:t>
            </a:r>
            <a:r>
              <a:rPr lang="en-US" sz="1200" dirty="0"/>
              <a:t> and S. </a:t>
            </a:r>
            <a:r>
              <a:rPr lang="en-US" sz="1200" dirty="0" err="1"/>
              <a:t>Aureus</a:t>
            </a:r>
            <a:r>
              <a:rPr lang="en-US" sz="1200" dirty="0"/>
              <a:t>  and in the great majority of cases over infections which hide </a:t>
            </a:r>
            <a:r>
              <a:rPr lang="en-US" sz="1200" dirty="0" err="1"/>
              <a:t>parasitarian</a:t>
            </a:r>
            <a:r>
              <a:rPr lang="en-US" sz="1200" dirty="0"/>
              <a:t> causes such as </a:t>
            </a:r>
            <a:r>
              <a:rPr lang="en-US" sz="1200" dirty="0" err="1"/>
              <a:t>Demodex</a:t>
            </a:r>
            <a:r>
              <a:rPr lang="en-US" sz="1200" dirty="0"/>
              <a:t> </a:t>
            </a:r>
            <a:r>
              <a:rPr lang="en-US" sz="1200" dirty="0" err="1"/>
              <a:t>Folliculorum</a:t>
            </a:r>
            <a:r>
              <a:rPr lang="en-US" sz="1200" dirty="0"/>
              <a:t>. Soft contact lenses materials modify the lipid secretion from the </a:t>
            </a:r>
            <a:r>
              <a:rPr lang="en-US" sz="1200" dirty="0" err="1"/>
              <a:t>meibomian</a:t>
            </a:r>
            <a:r>
              <a:rPr lang="en-US" sz="1200" dirty="0"/>
              <a:t> glands and their imbalance disrupts the ability of tear evaporation and generate dry </a:t>
            </a:r>
            <a:r>
              <a:rPr lang="en-US" sz="1200" dirty="0" smtClean="0"/>
              <a:t>eye.</a:t>
            </a:r>
            <a:r>
              <a:rPr lang="en-US" sz="1200" dirty="0"/>
              <a:t/>
            </a:r>
            <a:br>
              <a:rPr lang="en-US" sz="1200" dirty="0"/>
            </a:br>
            <a:r>
              <a:rPr lang="en-US" sz="1200" dirty="0" smtClean="0">
                <a:solidFill>
                  <a:srgbClr val="0070C0"/>
                </a:solidFill>
              </a:rPr>
              <a:t>PURPOSE: </a:t>
            </a:r>
            <a:r>
              <a:rPr lang="en-US" sz="1200" dirty="0" smtClean="0"/>
              <a:t>Demonstrate </a:t>
            </a:r>
            <a:r>
              <a:rPr lang="en-US" sz="1200" dirty="0"/>
              <a:t>the effect of eyelid cleanser based on </a:t>
            </a:r>
            <a:r>
              <a:rPr lang="en-US" sz="1200" dirty="0" err="1"/>
              <a:t>Melaleuca</a:t>
            </a:r>
            <a:r>
              <a:rPr lang="en-US" sz="1200" dirty="0"/>
              <a:t> </a:t>
            </a:r>
            <a:r>
              <a:rPr lang="en-US" sz="1200" dirty="0" err="1"/>
              <a:t>Alternifolia</a:t>
            </a:r>
            <a:r>
              <a:rPr lang="en-US" sz="1200" dirty="0"/>
              <a:t> in resolution of inflammatory signs of </a:t>
            </a:r>
            <a:r>
              <a:rPr lang="en-US" sz="1200" dirty="0" err="1"/>
              <a:t>Meibomian</a:t>
            </a:r>
            <a:r>
              <a:rPr lang="en-US" sz="1200" dirty="0"/>
              <a:t> gland dysfunction in contact lens users</a:t>
            </a:r>
            <a:r>
              <a:rPr lang="en-US" sz="1200" dirty="0" smtClean="0"/>
              <a:t>.</a:t>
            </a:r>
          </a:p>
          <a:p>
            <a:pPr marL="0" indent="0" algn="just">
              <a:buNone/>
            </a:pPr>
            <a:r>
              <a:rPr lang="en-US" sz="1200" dirty="0">
                <a:solidFill>
                  <a:srgbClr val="0070C0"/>
                </a:solidFill>
              </a:rPr>
              <a:t>METHODOLOGY </a:t>
            </a:r>
            <a:r>
              <a:rPr lang="en-US" sz="1200" dirty="0"/>
              <a:t>:  Study prospective series of 10 cases during 30 days, before and after to use the cleaner foaming for eyelids with Tea Tree Oil/ TTO.</a:t>
            </a:r>
          </a:p>
          <a:p>
            <a:pPr marL="0" indent="0" algn="just">
              <a:buNone/>
            </a:pPr>
            <a:endParaRPr lang="es-CO" sz="1200" dirty="0"/>
          </a:p>
        </p:txBody>
      </p:sp>
      <p:sp>
        <p:nvSpPr>
          <p:cNvPr id="10" name="9 Marcador de contenido"/>
          <p:cNvSpPr>
            <a:spLocks noGrp="1"/>
          </p:cNvSpPr>
          <p:nvPr>
            <p:ph sz="half" idx="2"/>
          </p:nvPr>
        </p:nvSpPr>
        <p:spPr>
          <a:xfrm>
            <a:off x="4571999" y="2780928"/>
            <a:ext cx="4389891" cy="4325286"/>
          </a:xfrm>
        </p:spPr>
        <p:txBody>
          <a:bodyPr/>
          <a:lstStyle/>
          <a:p>
            <a:pPr marL="0" indent="0" algn="just">
              <a:buNone/>
            </a:pPr>
            <a:r>
              <a:rPr lang="en-US" sz="1200" dirty="0" smtClean="0">
                <a:solidFill>
                  <a:srgbClr val="0070C0"/>
                </a:solidFill>
              </a:rPr>
              <a:t>INCLUSION CRITERIA</a:t>
            </a:r>
            <a:r>
              <a:rPr lang="en-US" sz="1200" dirty="0" smtClean="0"/>
              <a:t>: </a:t>
            </a:r>
            <a:r>
              <a:rPr lang="en-US" sz="1200" dirty="0"/>
              <a:t>Soft contact lenses users longer than 30 days, no microbial or pathogens infections </a:t>
            </a:r>
            <a:r>
              <a:rPr lang="en-US" sz="1200" dirty="0" err="1"/>
              <a:t>previus</a:t>
            </a:r>
            <a:r>
              <a:rPr lang="en-US" sz="1200" dirty="0"/>
              <a:t> as conjunctivitis, </a:t>
            </a:r>
            <a:r>
              <a:rPr lang="en-US" sz="1200" dirty="0" err="1"/>
              <a:t>blepharitis</a:t>
            </a:r>
            <a:r>
              <a:rPr lang="en-US" sz="1200" dirty="0"/>
              <a:t> or keratitis, age over 18 were included in the study. All of patients were examined with green </a:t>
            </a:r>
            <a:r>
              <a:rPr lang="en-US" sz="1200" dirty="0" err="1"/>
              <a:t>lissamine</a:t>
            </a:r>
            <a:r>
              <a:rPr lang="en-US" sz="1200" dirty="0"/>
              <a:t> to study the Marx´s line and the Glands </a:t>
            </a:r>
            <a:r>
              <a:rPr lang="en-US" sz="1200" dirty="0" err="1"/>
              <a:t>Meibomian</a:t>
            </a:r>
            <a:r>
              <a:rPr lang="en-US" sz="1200" dirty="0"/>
              <a:t> external morphology. </a:t>
            </a:r>
            <a:endParaRPr lang="en-US" sz="1200" dirty="0" smtClean="0"/>
          </a:p>
          <a:p>
            <a:pPr marL="0" indent="0" algn="just">
              <a:buNone/>
            </a:pPr>
            <a:r>
              <a:rPr lang="en-US" sz="1200" dirty="0" smtClean="0">
                <a:solidFill>
                  <a:srgbClr val="0070C0"/>
                </a:solidFill>
              </a:rPr>
              <a:t>RESULTS </a:t>
            </a:r>
            <a:r>
              <a:rPr lang="en-US" sz="1200" dirty="0" smtClean="0"/>
              <a:t>The </a:t>
            </a:r>
            <a:r>
              <a:rPr lang="en-US" sz="1200" dirty="0"/>
              <a:t>contact lenses materials were </a:t>
            </a:r>
            <a:r>
              <a:rPr lang="en-US" sz="1200" dirty="0" err="1"/>
              <a:t>Galyfilcon</a:t>
            </a:r>
            <a:r>
              <a:rPr lang="en-US" sz="1200" dirty="0"/>
              <a:t> A  and </a:t>
            </a:r>
            <a:r>
              <a:rPr lang="en-US" sz="1200" dirty="0" err="1"/>
              <a:t>Comfilcon</a:t>
            </a:r>
            <a:r>
              <a:rPr lang="en-US" sz="1200" dirty="0"/>
              <a:t> A. The mean of basal </a:t>
            </a:r>
            <a:r>
              <a:rPr lang="en-US" sz="1200" dirty="0" err="1"/>
              <a:t>Meibomian</a:t>
            </a:r>
            <a:r>
              <a:rPr lang="en-US" sz="1200" dirty="0"/>
              <a:t> Gland Dysfunction was quantified through external morphology and Marx´s line state. </a:t>
            </a:r>
            <a:r>
              <a:rPr lang="en-US" sz="1200" dirty="0" smtClean="0"/>
              <a:t>After </a:t>
            </a:r>
            <a:r>
              <a:rPr lang="en-US" sz="1200" dirty="0"/>
              <a:t>30 days the grading decrease </a:t>
            </a:r>
            <a:r>
              <a:rPr lang="en-US" sz="1200" dirty="0" smtClean="0">
                <a:solidFill>
                  <a:srgbClr val="0070C0"/>
                </a:solidFill>
              </a:rPr>
              <a:t>CONCLUSIONS: </a:t>
            </a:r>
            <a:r>
              <a:rPr lang="en-US" sz="1200" dirty="0" smtClean="0"/>
              <a:t>External </a:t>
            </a:r>
            <a:r>
              <a:rPr lang="en-US" sz="1200" dirty="0"/>
              <a:t>morphology in </a:t>
            </a:r>
            <a:r>
              <a:rPr lang="en-US" sz="1200" dirty="0" err="1"/>
              <a:t>Meibomian</a:t>
            </a:r>
            <a:r>
              <a:rPr lang="en-US" sz="1200" dirty="0"/>
              <a:t> Glands dysfunction of contact lens users are modified with the clean of their eyelids using a cleaner system based in </a:t>
            </a:r>
            <a:r>
              <a:rPr lang="en-US" sz="1200" dirty="0" err="1"/>
              <a:t>melaleuca</a:t>
            </a:r>
            <a:r>
              <a:rPr lang="en-US" sz="1200" dirty="0"/>
              <a:t> </a:t>
            </a:r>
            <a:r>
              <a:rPr lang="en-US" sz="1200" dirty="0" err="1"/>
              <a:t>alternifolia</a:t>
            </a:r>
            <a:r>
              <a:rPr lang="en-US" sz="1200" dirty="0"/>
              <a:t> The goal to eliminate the secretions through the use of detergent agents which don’t produce toxicity contribute to the anti-inflammatory process and the elimination of the causative agents and contributes to </a:t>
            </a:r>
            <a:r>
              <a:rPr lang="en-US" sz="1200" dirty="0" smtClean="0"/>
              <a:t>lipids.</a:t>
            </a:r>
          </a:p>
          <a:p>
            <a:pPr marL="0" indent="0" algn="just">
              <a:buNone/>
            </a:pPr>
            <a:r>
              <a:rPr lang="en-US" sz="1200" dirty="0" smtClean="0">
                <a:solidFill>
                  <a:srgbClr val="0070C0"/>
                </a:solidFill>
              </a:rPr>
              <a:t>KEY WORDS: </a:t>
            </a:r>
            <a:r>
              <a:rPr lang="en-US" sz="1200" dirty="0" err="1" smtClean="0"/>
              <a:t>Meibomian</a:t>
            </a:r>
            <a:r>
              <a:rPr lang="en-US" sz="1200" dirty="0" smtClean="0"/>
              <a:t> gland dysfunction, Silicone hydrogel, cleanser, TTO.</a:t>
            </a:r>
            <a:endParaRPr lang="es-CO" sz="1200" dirty="0"/>
          </a:p>
        </p:txBody>
      </p:sp>
      <p:grpSp>
        <p:nvGrpSpPr>
          <p:cNvPr id="13" name="12 Grupo"/>
          <p:cNvGrpSpPr/>
          <p:nvPr/>
        </p:nvGrpSpPr>
        <p:grpSpPr>
          <a:xfrm>
            <a:off x="107504" y="2359548"/>
            <a:ext cx="8847047" cy="384281"/>
            <a:chOff x="480351" y="395714"/>
            <a:chExt cx="8663647" cy="768562"/>
          </a:xfrm>
        </p:grpSpPr>
        <p:sp>
          <p:nvSpPr>
            <p:cNvPr id="14" name="13 Rectángulo"/>
            <p:cNvSpPr/>
            <p:nvPr/>
          </p:nvSpPr>
          <p:spPr>
            <a:xfrm>
              <a:off x="480351" y="395714"/>
              <a:ext cx="8663647" cy="768562"/>
            </a:xfrm>
            <a:prstGeom prst="rect">
              <a:avLst/>
            </a:prstGeom>
            <a:solidFill>
              <a:srgbClr val="002060"/>
            </a:solidFill>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5" name="14 Rectángulo"/>
            <p:cNvSpPr/>
            <p:nvPr/>
          </p:nvSpPr>
          <p:spPr>
            <a:xfrm>
              <a:off x="480351" y="395714"/>
              <a:ext cx="8663647" cy="7685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19122" tIns="101600" rIns="101600" bIns="101600" numCol="1" spcCol="1270" anchor="ctr" anchorCtr="0">
              <a:noAutofit/>
            </a:bodyPr>
            <a:lstStyle/>
            <a:p>
              <a:pPr lvl="0" algn="ctr" defTabSz="1778000">
                <a:lnSpc>
                  <a:spcPct val="90000"/>
                </a:lnSpc>
                <a:spcBef>
                  <a:spcPct val="0"/>
                </a:spcBef>
                <a:spcAft>
                  <a:spcPct val="35000"/>
                </a:spcAft>
              </a:pPr>
              <a:r>
                <a:rPr lang="en-US" sz="2000" dirty="0" smtClean="0">
                  <a:cs typeface="Calibri" pitchFamily="34" charset="0"/>
                </a:rPr>
                <a:t>ABSTRACT</a:t>
              </a:r>
              <a:endParaRPr lang="en-US" sz="2000" b="0" kern="1200" dirty="0">
                <a:cs typeface="Calibri" pitchFamily="34" charset="0"/>
              </a:endParaRPr>
            </a:p>
          </p:txBody>
        </p:sp>
      </p:grpSp>
      <p:pic>
        <p:nvPicPr>
          <p:cNvPr id="16" name="Picture 4" descr="http://www.oculoplastics.co.uk/images/blepharitis_1_large.jpg"/>
          <p:cNvPicPr>
            <a:picLocks noChangeAspect="1" noChangeArrowheads="1"/>
          </p:cNvPicPr>
          <p:nvPr/>
        </p:nvPicPr>
        <p:blipFill rotWithShape="1">
          <a:blip r:embed="rId3">
            <a:extLst>
              <a:ext uri="{28A0092B-C50C-407E-A947-70E740481C1C}">
                <a14:useLocalDpi xmlns:a14="http://schemas.microsoft.com/office/drawing/2010/main" val="0"/>
              </a:ext>
            </a:extLst>
          </a:blip>
          <a:srcRect l="20992" t="74793" r="29295" b="14328"/>
          <a:stretch/>
        </p:blipFill>
        <p:spPr bwMode="auto">
          <a:xfrm rot="10800000">
            <a:off x="0" y="6306940"/>
            <a:ext cx="9144000" cy="551059"/>
          </a:xfrm>
          <a:prstGeom prst="rect">
            <a:avLst/>
          </a:prstGeom>
          <a:noFill/>
          <a:ln>
            <a:noFill/>
          </a:ln>
          <a:effectLst>
            <a:reflection stA="0" endPos="9000" dist="787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9" y="-17297"/>
            <a:ext cx="2456459" cy="542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4"/>
          <p:cNvGraphicFramePr/>
          <p:nvPr>
            <p:extLst>
              <p:ext uri="{D42A27DB-BD31-4B8C-83A1-F6EECF244321}">
                <p14:modId xmlns:p14="http://schemas.microsoft.com/office/powerpoint/2010/main" val="3598062528"/>
              </p:ext>
            </p:extLst>
          </p:nvPr>
        </p:nvGraphicFramePr>
        <p:xfrm>
          <a:off x="0" y="0"/>
          <a:ext cx="9143999" cy="1559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CuadroTexto"/>
          <p:cNvSpPr txBox="1"/>
          <p:nvPr/>
        </p:nvSpPr>
        <p:spPr>
          <a:xfrm>
            <a:off x="323850" y="333375"/>
            <a:ext cx="531813" cy="830263"/>
          </a:xfrm>
          <a:prstGeom prst="rect">
            <a:avLst/>
          </a:prstGeom>
          <a:noFill/>
        </p:spPr>
        <p:txBody>
          <a:bodyPr wrap="none">
            <a:spAutoFit/>
          </a:bodyPr>
          <a:lstStyle/>
          <a:p>
            <a:pPr eaLnBrk="1" hangingPunct="1">
              <a:defRPr/>
            </a:pPr>
            <a:r>
              <a:rPr lang="es-CO" sz="4800" b="1" dirty="0">
                <a:solidFill>
                  <a:schemeClr val="accent6"/>
                </a:solidFill>
              </a:rPr>
              <a:t>1.</a:t>
            </a:r>
          </a:p>
        </p:txBody>
      </p:sp>
      <p:graphicFrame>
        <p:nvGraphicFramePr>
          <p:cNvPr id="2" name="1 Marcador de contenido"/>
          <p:cNvGraphicFramePr>
            <a:graphicFrameLocks noGrp="1"/>
          </p:cNvGraphicFramePr>
          <p:nvPr>
            <p:ph idx="1"/>
            <p:extLst>
              <p:ext uri="{D42A27DB-BD31-4B8C-83A1-F6EECF244321}">
                <p14:modId xmlns:p14="http://schemas.microsoft.com/office/powerpoint/2010/main" val="200467398"/>
              </p:ext>
            </p:extLst>
          </p:nvPr>
        </p:nvGraphicFramePr>
        <p:xfrm>
          <a:off x="72205" y="1532970"/>
          <a:ext cx="2781978" cy="48298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16 CuadroTexto"/>
          <p:cNvSpPr txBox="1"/>
          <p:nvPr/>
        </p:nvSpPr>
        <p:spPr>
          <a:xfrm>
            <a:off x="2841625" y="1163638"/>
            <a:ext cx="184150" cy="369887"/>
          </a:xfrm>
          <a:prstGeom prst="rect">
            <a:avLst/>
          </a:prstGeom>
          <a:noFill/>
        </p:spPr>
        <p:txBody>
          <a:bodyPr wrap="none">
            <a:spAutoFit/>
          </a:bodyPr>
          <a:lstStyle/>
          <a:p>
            <a:pPr eaLnBrk="1" hangingPunct="1">
              <a:defRPr/>
            </a:pPr>
            <a:endParaRPr lang="es-CO" dirty="0">
              <a:solidFill>
                <a:srgbClr val="C00000"/>
              </a:solidFill>
              <a:latin typeface="+mj-lt"/>
            </a:endParaRPr>
          </a:p>
        </p:txBody>
      </p:sp>
      <p:graphicFrame>
        <p:nvGraphicFramePr>
          <p:cNvPr id="5" name="4 Diagrama"/>
          <p:cNvGraphicFramePr/>
          <p:nvPr>
            <p:extLst>
              <p:ext uri="{D42A27DB-BD31-4B8C-83A1-F6EECF244321}">
                <p14:modId xmlns:p14="http://schemas.microsoft.com/office/powerpoint/2010/main" val="1962138183"/>
              </p:ext>
            </p:extLst>
          </p:nvPr>
        </p:nvGraphicFramePr>
        <p:xfrm>
          <a:off x="3025775" y="1348581"/>
          <a:ext cx="3418433" cy="532077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2" name="Rectángulo redondeado 11"/>
          <p:cNvSpPr/>
          <p:nvPr/>
        </p:nvSpPr>
        <p:spPr>
          <a:xfrm>
            <a:off x="157587" y="5292554"/>
            <a:ext cx="2684038" cy="1376806"/>
          </a:xfrm>
          <a:prstGeom prst="roundRect">
            <a:avLst/>
          </a:prstGeom>
          <a:blipFill>
            <a:blip r:embed="rId18">
              <a:extLst>
                <a:ext uri="{28A0092B-C50C-407E-A947-70E740481C1C}">
                  <a14:useLocalDpi xmlns:a14="http://schemas.microsoft.com/office/drawing/2010/main" val="0"/>
                </a:ext>
              </a:extLst>
            </a:blip>
            <a:srcRect/>
            <a:stretch>
              <a:fillRect l="-17000" r="-17000"/>
            </a:stretch>
          </a:blipFill>
        </p:spPr>
        <p:style>
          <a:lnRef idx="3">
            <a:schemeClr val="dk1">
              <a:shade val="80000"/>
              <a:hueOff val="0"/>
              <a:satOff val="0"/>
              <a:lumOff val="0"/>
              <a:alphaOff val="0"/>
            </a:schemeClr>
          </a:lnRef>
          <a:fillRef idx="1">
            <a:scrgbClr r="0" g="0" b="0"/>
          </a:fillRef>
          <a:effectRef idx="1">
            <a:schemeClr val="lt1">
              <a:hueOff val="0"/>
              <a:satOff val="0"/>
              <a:lumOff val="0"/>
              <a:alphaOff val="0"/>
            </a:schemeClr>
          </a:effectRef>
          <a:fontRef idx="minor">
            <a:schemeClr val="dk1">
              <a:hueOff val="0"/>
              <a:satOff val="0"/>
              <a:lumOff val="0"/>
              <a:alphaOff val="0"/>
            </a:schemeClr>
          </a:fontRef>
        </p:style>
      </p:sp>
      <p:pic>
        <p:nvPicPr>
          <p:cNvPr id="5131" name="Imagen 7"/>
          <p:cNvPicPr>
            <a:picLocks noChangeAspect="1"/>
          </p:cNvPicPr>
          <p:nvPr/>
        </p:nvPicPr>
        <p:blipFill>
          <a:blip r:embed="rId19">
            <a:extLst>
              <a:ext uri="{28A0092B-C50C-407E-A947-70E740481C1C}">
                <a14:useLocalDpi xmlns:a14="http://schemas.microsoft.com/office/drawing/2010/main" val="0"/>
              </a:ext>
            </a:extLst>
          </a:blip>
          <a:srcRect l="38188" t="23959" r="34407" b="21440"/>
          <a:stretch>
            <a:fillRect/>
          </a:stretch>
        </p:blipFill>
        <p:spPr bwMode="auto">
          <a:xfrm>
            <a:off x="6551611" y="3748088"/>
            <a:ext cx="2447925" cy="292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uadroTexto 13"/>
          <p:cNvSpPr txBox="1"/>
          <p:nvPr/>
        </p:nvSpPr>
        <p:spPr>
          <a:xfrm>
            <a:off x="6605587" y="1500188"/>
            <a:ext cx="2339975" cy="2247900"/>
          </a:xfrm>
          <a:prstGeom prst="rect">
            <a:avLst/>
          </a:prstGeom>
          <a:noFill/>
        </p:spPr>
        <p:txBody>
          <a:bodyPr>
            <a:spAutoFit/>
          </a:bodyPr>
          <a:lstStyle/>
          <a:p>
            <a:pPr algn="just" eaLnBrk="1" hangingPunct="1">
              <a:defRPr/>
            </a:pPr>
            <a:r>
              <a:rPr lang="es-CO" sz="1400" dirty="0" err="1">
                <a:latin typeface="+mj-lt"/>
                <a:cs typeface="Arial" panose="020B0604020202020204" pitchFamily="34" charset="0"/>
              </a:rPr>
              <a:t>Stage</a:t>
            </a:r>
            <a:r>
              <a:rPr lang="es-CO" sz="1400" dirty="0">
                <a:latin typeface="+mj-lt"/>
                <a:cs typeface="Arial" panose="020B0604020202020204" pitchFamily="34" charset="0"/>
              </a:rPr>
              <a:t> </a:t>
            </a:r>
            <a:r>
              <a:rPr lang="es-CO" sz="1400" dirty="0" err="1">
                <a:latin typeface="+mj-lt"/>
                <a:cs typeface="Arial" panose="020B0604020202020204" pitchFamily="34" charset="0"/>
              </a:rPr>
              <a:t>depends</a:t>
            </a:r>
            <a:r>
              <a:rPr lang="es-CO" sz="1400" dirty="0">
                <a:latin typeface="+mj-lt"/>
                <a:cs typeface="Arial" panose="020B0604020202020204" pitchFamily="34" charset="0"/>
              </a:rPr>
              <a:t> of </a:t>
            </a:r>
            <a:r>
              <a:rPr lang="es-CO" sz="1400" dirty="0" err="1">
                <a:latin typeface="+mj-lt"/>
                <a:cs typeface="Arial" panose="020B0604020202020204" pitchFamily="34" charset="0"/>
              </a:rPr>
              <a:t>symptoms</a:t>
            </a:r>
            <a:r>
              <a:rPr lang="es-CO" sz="1400" dirty="0">
                <a:latin typeface="+mj-lt"/>
                <a:cs typeface="Arial" panose="020B0604020202020204" pitchFamily="34" charset="0"/>
              </a:rPr>
              <a:t> and </a:t>
            </a:r>
            <a:r>
              <a:rPr lang="es-CO" sz="1400" dirty="0" err="1">
                <a:latin typeface="+mj-lt"/>
                <a:cs typeface="Arial" panose="020B0604020202020204" pitchFamily="34" charset="0"/>
              </a:rPr>
              <a:t>signs</a:t>
            </a:r>
            <a:r>
              <a:rPr lang="es-CO" sz="1400" dirty="0">
                <a:latin typeface="+mj-lt"/>
                <a:cs typeface="Arial" panose="020B0604020202020204" pitchFamily="34" charset="0"/>
              </a:rPr>
              <a:t> </a:t>
            </a:r>
            <a:r>
              <a:rPr lang="es-CO" sz="1400" dirty="0" err="1">
                <a:latin typeface="+mj-lt"/>
                <a:cs typeface="Arial" panose="020B0604020202020204" pitchFamily="34" charset="0"/>
              </a:rPr>
              <a:t>severity</a:t>
            </a:r>
            <a:r>
              <a:rPr lang="es-CO" sz="1400" dirty="0">
                <a:latin typeface="+mj-lt"/>
                <a:cs typeface="Arial" panose="020B0604020202020204" pitchFamily="34" charset="0"/>
              </a:rPr>
              <a:t>. </a:t>
            </a:r>
          </a:p>
          <a:p>
            <a:pPr algn="just" eaLnBrk="1" hangingPunct="1">
              <a:defRPr/>
            </a:pPr>
            <a:r>
              <a:rPr lang="es-CO" sz="1400" dirty="0">
                <a:solidFill>
                  <a:srgbClr val="0070C0"/>
                </a:solidFill>
                <a:latin typeface="+mj-lt"/>
                <a:cs typeface="Arial" panose="020B0604020202020204" pitchFamily="34" charset="0"/>
              </a:rPr>
              <a:t>In </a:t>
            </a:r>
            <a:r>
              <a:rPr lang="es-CO" sz="1400" dirty="0" err="1">
                <a:solidFill>
                  <a:srgbClr val="0070C0"/>
                </a:solidFill>
                <a:latin typeface="+mj-lt"/>
                <a:cs typeface="Arial" panose="020B0604020202020204" pitchFamily="34" charset="0"/>
              </a:rPr>
              <a:t>Stage</a:t>
            </a:r>
            <a:r>
              <a:rPr lang="es-CO" sz="1400" dirty="0">
                <a:solidFill>
                  <a:srgbClr val="0070C0"/>
                </a:solidFill>
                <a:latin typeface="+mj-lt"/>
                <a:cs typeface="Arial" panose="020B0604020202020204" pitchFamily="34" charset="0"/>
              </a:rPr>
              <a:t> 1</a:t>
            </a:r>
            <a:r>
              <a:rPr lang="es-CO" sz="1400" dirty="0">
                <a:latin typeface="+mj-lt"/>
                <a:cs typeface="Arial" panose="020B0604020202020204" pitchFamily="34" charset="0"/>
              </a:rPr>
              <a:t>, no </a:t>
            </a:r>
            <a:r>
              <a:rPr lang="es-CO" sz="1400" dirty="0" err="1">
                <a:latin typeface="+mj-lt"/>
                <a:cs typeface="Arial" panose="020B0604020202020204" pitchFamily="34" charset="0"/>
              </a:rPr>
              <a:t>symptoms</a:t>
            </a:r>
            <a:r>
              <a:rPr lang="es-CO" sz="1400" dirty="0">
                <a:latin typeface="+mj-lt"/>
                <a:cs typeface="Arial" panose="020B0604020202020204" pitchFamily="34" charset="0"/>
              </a:rPr>
              <a:t> </a:t>
            </a:r>
            <a:r>
              <a:rPr lang="es-CO" sz="1400" dirty="0" err="1">
                <a:latin typeface="+mj-lt"/>
                <a:cs typeface="Arial" panose="020B0604020202020204" pitchFamily="34" charset="0"/>
              </a:rPr>
              <a:t>presents</a:t>
            </a:r>
            <a:r>
              <a:rPr lang="es-CO" sz="1400" dirty="0">
                <a:latin typeface="+mj-lt"/>
                <a:cs typeface="Arial" panose="020B0604020202020204" pitchFamily="34" charset="0"/>
              </a:rPr>
              <a:t>, </a:t>
            </a:r>
            <a:r>
              <a:rPr lang="es-CO" sz="1400" dirty="0" err="1">
                <a:latin typeface="+mj-lt"/>
                <a:cs typeface="Arial" panose="020B0604020202020204" pitchFamily="34" charset="0"/>
              </a:rPr>
              <a:t>but</a:t>
            </a:r>
            <a:r>
              <a:rPr lang="es-CO" sz="1400" dirty="0">
                <a:latin typeface="+mj-lt"/>
                <a:cs typeface="Arial" panose="020B0604020202020204" pitchFamily="34" charset="0"/>
              </a:rPr>
              <a:t> </a:t>
            </a:r>
            <a:r>
              <a:rPr lang="es-CO" sz="1400" dirty="0">
                <a:solidFill>
                  <a:srgbClr val="0070C0"/>
                </a:solidFill>
                <a:latin typeface="+mj-lt"/>
                <a:cs typeface="Arial" panose="020B0604020202020204" pitchFamily="34" charset="0"/>
              </a:rPr>
              <a:t>in </a:t>
            </a:r>
            <a:r>
              <a:rPr lang="es-CO" sz="1400" dirty="0" err="1">
                <a:solidFill>
                  <a:srgbClr val="0070C0"/>
                </a:solidFill>
                <a:latin typeface="+mj-lt"/>
                <a:cs typeface="Arial" panose="020B0604020202020204" pitchFamily="34" charset="0"/>
              </a:rPr>
              <a:t>Stage</a:t>
            </a:r>
            <a:r>
              <a:rPr lang="es-CO" sz="1400" dirty="0">
                <a:solidFill>
                  <a:srgbClr val="0070C0"/>
                </a:solidFill>
                <a:latin typeface="+mj-lt"/>
                <a:cs typeface="Arial" panose="020B0604020202020204" pitchFamily="34" charset="0"/>
              </a:rPr>
              <a:t> 2</a:t>
            </a:r>
            <a:r>
              <a:rPr lang="es-CO" sz="1400" dirty="0">
                <a:latin typeface="+mj-lt"/>
                <a:cs typeface="Arial" panose="020B0604020202020204" pitchFamily="34" charset="0"/>
              </a:rPr>
              <a:t>, </a:t>
            </a:r>
            <a:r>
              <a:rPr lang="es-CO" sz="1400" dirty="0" err="1">
                <a:latin typeface="+mj-lt"/>
                <a:cs typeface="Arial" panose="020B0604020202020204" pitchFamily="34" charset="0"/>
              </a:rPr>
              <a:t>the</a:t>
            </a:r>
            <a:r>
              <a:rPr lang="es-CO" sz="1400" dirty="0">
                <a:latin typeface="+mj-lt"/>
                <a:cs typeface="Arial" panose="020B0604020202020204" pitchFamily="34" charset="0"/>
              </a:rPr>
              <a:t> </a:t>
            </a:r>
            <a:r>
              <a:rPr lang="es-CO" sz="1400" dirty="0" err="1">
                <a:latin typeface="+mj-lt"/>
                <a:cs typeface="Arial" panose="020B0604020202020204" pitchFamily="34" charset="0"/>
              </a:rPr>
              <a:t>expression</a:t>
            </a:r>
            <a:r>
              <a:rPr lang="es-CO" sz="1400" dirty="0">
                <a:latin typeface="+mj-lt"/>
                <a:cs typeface="Arial" panose="020B0604020202020204" pitchFamily="34" charset="0"/>
              </a:rPr>
              <a:t> </a:t>
            </a:r>
            <a:r>
              <a:rPr lang="es-CO" sz="1400" dirty="0" err="1">
                <a:latin typeface="+mj-lt"/>
                <a:cs typeface="Arial" panose="020B0604020202020204" pitchFamily="34" charset="0"/>
              </a:rPr>
              <a:t>is</a:t>
            </a:r>
            <a:r>
              <a:rPr lang="es-CO" sz="1400" dirty="0">
                <a:latin typeface="+mj-lt"/>
                <a:cs typeface="Arial" panose="020B0604020202020204" pitchFamily="34" charset="0"/>
              </a:rPr>
              <a:t> </a:t>
            </a:r>
            <a:r>
              <a:rPr lang="es-CO" sz="1400" dirty="0" err="1">
                <a:latin typeface="+mj-lt"/>
                <a:cs typeface="Arial" panose="020B0604020202020204" pitchFamily="34" charset="0"/>
              </a:rPr>
              <a:t>limited</a:t>
            </a:r>
            <a:r>
              <a:rPr lang="es-CO" sz="1400" dirty="0">
                <a:latin typeface="+mj-lt"/>
                <a:cs typeface="Arial" panose="020B0604020202020204" pitchFamily="34" charset="0"/>
              </a:rPr>
              <a:t> and </a:t>
            </a:r>
            <a:r>
              <a:rPr lang="es-CO" sz="1400" dirty="0" err="1">
                <a:latin typeface="+mj-lt"/>
                <a:cs typeface="Arial" panose="020B0604020202020204" pitchFamily="34" charset="0"/>
              </a:rPr>
              <a:t>the</a:t>
            </a:r>
            <a:r>
              <a:rPr lang="es-CO" sz="1400" dirty="0">
                <a:latin typeface="+mj-lt"/>
                <a:cs typeface="Arial" panose="020B0604020202020204" pitchFamily="34" charset="0"/>
              </a:rPr>
              <a:t> lid </a:t>
            </a:r>
            <a:r>
              <a:rPr lang="es-CO" sz="1400" dirty="0" err="1">
                <a:latin typeface="+mj-lt"/>
                <a:cs typeface="Arial" panose="020B0604020202020204" pitchFamily="34" charset="0"/>
              </a:rPr>
              <a:t>is</a:t>
            </a:r>
            <a:r>
              <a:rPr lang="es-CO" sz="1400" dirty="0">
                <a:latin typeface="+mj-lt"/>
                <a:cs typeface="Arial" panose="020B0604020202020204" pitchFamily="34" charset="0"/>
              </a:rPr>
              <a:t> </a:t>
            </a:r>
            <a:r>
              <a:rPr lang="es-CO" sz="1400" dirty="0" err="1">
                <a:latin typeface="+mj-lt"/>
                <a:cs typeface="Arial" panose="020B0604020202020204" pitchFamily="34" charset="0"/>
              </a:rPr>
              <a:t>redness</a:t>
            </a:r>
            <a:r>
              <a:rPr lang="es-CO" sz="1400" dirty="0">
                <a:latin typeface="+mj-lt"/>
                <a:cs typeface="Arial" panose="020B0604020202020204" pitchFamily="34" charset="0"/>
              </a:rPr>
              <a:t> and </a:t>
            </a:r>
            <a:r>
              <a:rPr lang="es-CO" sz="1400" dirty="0" err="1">
                <a:latin typeface="+mj-lt"/>
                <a:cs typeface="Arial" panose="020B0604020202020204" pitchFamily="34" charset="0"/>
              </a:rPr>
              <a:t>gland</a:t>
            </a:r>
            <a:r>
              <a:rPr lang="es-CO" sz="1400" dirty="0">
                <a:latin typeface="+mj-lt"/>
                <a:cs typeface="Arial" panose="020B0604020202020204" pitchFamily="34" charset="0"/>
              </a:rPr>
              <a:t> are </a:t>
            </a:r>
            <a:r>
              <a:rPr lang="es-CO" sz="1400" dirty="0" err="1">
                <a:latin typeface="+mj-lt"/>
                <a:cs typeface="Arial" panose="020B0604020202020204" pitchFamily="34" charset="0"/>
              </a:rPr>
              <a:t>inflammated</a:t>
            </a:r>
            <a:r>
              <a:rPr lang="es-CO" sz="1400" dirty="0">
                <a:latin typeface="+mj-lt"/>
                <a:cs typeface="Arial" panose="020B0604020202020204" pitchFamily="34" charset="0"/>
              </a:rPr>
              <a:t>.</a:t>
            </a:r>
          </a:p>
          <a:p>
            <a:pPr algn="just" eaLnBrk="1" hangingPunct="1">
              <a:defRPr/>
            </a:pPr>
            <a:r>
              <a:rPr lang="es-CO" sz="1400" dirty="0">
                <a:latin typeface="+mj-lt"/>
                <a:cs typeface="Arial" panose="020B0604020202020204" pitchFamily="34" charset="0"/>
              </a:rPr>
              <a:t> </a:t>
            </a:r>
            <a:r>
              <a:rPr lang="es-CO" sz="1400" dirty="0">
                <a:solidFill>
                  <a:srgbClr val="0070C0"/>
                </a:solidFill>
                <a:latin typeface="+mj-lt"/>
                <a:cs typeface="Arial" panose="020B0604020202020204" pitchFamily="34" charset="0"/>
              </a:rPr>
              <a:t>In </a:t>
            </a:r>
            <a:r>
              <a:rPr lang="es-CO" sz="1400" dirty="0" err="1">
                <a:solidFill>
                  <a:srgbClr val="0070C0"/>
                </a:solidFill>
                <a:latin typeface="+mj-lt"/>
                <a:cs typeface="Arial" panose="020B0604020202020204" pitchFamily="34" charset="0"/>
              </a:rPr>
              <a:t>Stage</a:t>
            </a:r>
            <a:r>
              <a:rPr lang="es-CO" sz="1400" dirty="0">
                <a:solidFill>
                  <a:srgbClr val="0070C0"/>
                </a:solidFill>
                <a:latin typeface="+mj-lt"/>
                <a:cs typeface="Arial" panose="020B0604020202020204" pitchFamily="34" charset="0"/>
              </a:rPr>
              <a:t> 3 and 4</a:t>
            </a:r>
            <a:r>
              <a:rPr lang="es-CO" sz="1400" dirty="0">
                <a:latin typeface="+mj-lt"/>
                <a:cs typeface="Arial" panose="020B0604020202020204" pitchFamily="34" charset="0"/>
              </a:rPr>
              <a:t>, </a:t>
            </a:r>
            <a:r>
              <a:rPr lang="es-CO" sz="1400" dirty="0" err="1">
                <a:latin typeface="+mj-lt"/>
                <a:cs typeface="Arial" panose="020B0604020202020204" pitchFamily="34" charset="0"/>
              </a:rPr>
              <a:t>secretion</a:t>
            </a:r>
            <a:r>
              <a:rPr lang="es-CO" sz="1400" dirty="0">
                <a:latin typeface="+mj-lt"/>
                <a:cs typeface="Arial" panose="020B0604020202020204" pitchFamily="34" charset="0"/>
              </a:rPr>
              <a:t> </a:t>
            </a:r>
            <a:r>
              <a:rPr lang="es-CO" sz="1400" dirty="0" err="1">
                <a:latin typeface="+mj-lt"/>
                <a:cs typeface="Arial" panose="020B0604020202020204" pitchFamily="34" charset="0"/>
              </a:rPr>
              <a:t>is</a:t>
            </a:r>
            <a:r>
              <a:rPr lang="es-CO" sz="1400" dirty="0">
                <a:latin typeface="+mj-lt"/>
                <a:cs typeface="Arial" panose="020B0604020202020204" pitchFamily="34" charset="0"/>
              </a:rPr>
              <a:t> </a:t>
            </a:r>
            <a:r>
              <a:rPr lang="es-CO" sz="1400" dirty="0" err="1">
                <a:latin typeface="+mj-lt"/>
                <a:cs typeface="Arial" panose="020B0604020202020204" pitchFamily="34" charset="0"/>
              </a:rPr>
              <a:t>altered</a:t>
            </a:r>
            <a:r>
              <a:rPr lang="es-CO" sz="1400" dirty="0">
                <a:latin typeface="+mj-lt"/>
                <a:cs typeface="Arial" panose="020B0604020202020204" pitchFamily="34" charset="0"/>
              </a:rPr>
              <a:t>, and </a:t>
            </a:r>
            <a:r>
              <a:rPr lang="es-CO" sz="1400" dirty="0" err="1">
                <a:latin typeface="+mj-lt"/>
                <a:cs typeface="Arial" panose="020B0604020202020204" pitchFamily="34" charset="0"/>
              </a:rPr>
              <a:t>exists</a:t>
            </a:r>
            <a:r>
              <a:rPr lang="es-CO" sz="1400" dirty="0">
                <a:latin typeface="+mj-lt"/>
                <a:cs typeface="Arial" panose="020B0604020202020204" pitchFamily="34" charset="0"/>
              </a:rPr>
              <a:t> </a:t>
            </a:r>
            <a:r>
              <a:rPr lang="es-CO" sz="1400" dirty="0" err="1">
                <a:latin typeface="+mj-lt"/>
                <a:cs typeface="Arial" panose="020B0604020202020204" pitchFamily="34" charset="0"/>
              </a:rPr>
              <a:t>staining</a:t>
            </a:r>
            <a:r>
              <a:rPr lang="es-CO" sz="1400" dirty="0">
                <a:latin typeface="+mj-lt"/>
                <a:cs typeface="Arial" panose="020B0604020202020204" pitchFamily="34" charset="0"/>
              </a:rPr>
              <a:t>, </a:t>
            </a:r>
            <a:r>
              <a:rPr lang="es-CO" sz="1400" dirty="0" err="1">
                <a:latin typeface="+mj-lt"/>
                <a:cs typeface="Arial" panose="020B0604020202020204" pitchFamily="34" charset="0"/>
              </a:rPr>
              <a:t>with</a:t>
            </a:r>
            <a:r>
              <a:rPr lang="es-CO" sz="1400" dirty="0">
                <a:latin typeface="+mj-lt"/>
                <a:cs typeface="Arial" panose="020B0604020202020204" pitchFamily="34" charset="0"/>
              </a:rPr>
              <a:t> more </a:t>
            </a:r>
            <a:r>
              <a:rPr lang="es-CO" sz="1400" dirty="0" err="1">
                <a:latin typeface="+mj-lt"/>
                <a:cs typeface="Arial" panose="020B0604020202020204" pitchFamily="34" charset="0"/>
              </a:rPr>
              <a:t>symptoms</a:t>
            </a:r>
            <a:r>
              <a:rPr lang="es-CO" sz="1400" dirty="0">
                <a:latin typeface="+mj-lt"/>
                <a:cs typeface="Arial" panose="020B0604020202020204" pitchFamily="34" charset="0"/>
              </a:rPr>
              <a:t>.</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9919" y="1122915"/>
            <a:ext cx="1547664" cy="1160748"/>
          </a:xfrm>
          <a:prstGeom prst="rect">
            <a:avLst/>
          </a:prstGeom>
        </p:spPr>
      </p:pic>
      <p:graphicFrame>
        <p:nvGraphicFramePr>
          <p:cNvPr id="3" name="Diagram 4"/>
          <p:cNvGraphicFramePr/>
          <p:nvPr>
            <p:extLst>
              <p:ext uri="{D42A27DB-BD31-4B8C-83A1-F6EECF244321}">
                <p14:modId xmlns:p14="http://schemas.microsoft.com/office/powerpoint/2010/main" val="176106025"/>
              </p:ext>
            </p:extLst>
          </p:nvPr>
        </p:nvGraphicFramePr>
        <p:xfrm>
          <a:off x="1" y="7938"/>
          <a:ext cx="9143999" cy="12309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3 CuadroTexto"/>
          <p:cNvSpPr txBox="1"/>
          <p:nvPr/>
        </p:nvSpPr>
        <p:spPr>
          <a:xfrm>
            <a:off x="111125" y="292652"/>
            <a:ext cx="698500" cy="830263"/>
          </a:xfrm>
          <a:prstGeom prst="rect">
            <a:avLst/>
          </a:prstGeom>
          <a:noFill/>
        </p:spPr>
        <p:txBody>
          <a:bodyPr wrap="none">
            <a:spAutoFit/>
          </a:bodyPr>
          <a:lstStyle/>
          <a:p>
            <a:pPr eaLnBrk="1" hangingPunct="1">
              <a:defRPr/>
            </a:pPr>
            <a:r>
              <a:rPr lang="es-CO" sz="4800" b="1" dirty="0">
                <a:solidFill>
                  <a:schemeClr val="accent6"/>
                </a:solidFill>
              </a:rPr>
              <a:t>2.</a:t>
            </a:r>
          </a:p>
        </p:txBody>
      </p:sp>
      <p:pic>
        <p:nvPicPr>
          <p:cNvPr id="7172" name="Picture 10" descr="http://cedb.uah.es/images/logosMiembros/UValencia.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003" y="6447187"/>
            <a:ext cx="1540685" cy="37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AutoShape 2" descr="data:image/jpeg;base64,/9j/4AAQSkZJRgABAQAAAQABAAD/2wCEAAkGBxQSEhQUEhQUFhUWFBQVGBcYGBcbFxUVFxkYGhcaFxYYHSghGBwlHBQUITEhJSkrLi4uFyIzODMsNygtLisBCgoKDg0OGxAQGzIkHCQsLCwsLCwsLCwsLCwsLywsLCwsLCwsLCw0LCwsLCwsLCwsLC8sLCwsLCwsLCwsLCwsLP/AABEIAPIA0AMBIgACEQEDEQH/xAAcAAABBQEBAQAAAAAAAAAAAAAAAgMEBQYBBwj/xAA+EAACAQIEAwUECAUEAgMAAAABAhEAAwQSITEFIkETUWFxgQYykbEUFSNCUqHB8DNygtHhYpKi8QcWJFOy/8QAGgEBAAMBAQEAAAAAAAAAAAAAAAECAwUEBv/EAC8RAAICAQMDAgMIAwEAAAAAAAABAhEDEhMhBDFRQXEUkfAiQmGBobHR4TLB8VL/2gAMAwEAAhEDEQA/APZeK44WLZcx3AEkAnukKfHpSOE47tu0PRXUL35WtWrgnxHakelTWI2NJRVWYAEmT4naT6AD0oByikG4KSb4qLRNMdopj6SO+lduKWhpY7RTfbCu9qKWhTF1n+Ie0fZXHRkEKzqpzRnKYY4hhtoYy98jMfumr3tBSZXuG8+sRPw0pZFFLd4463BbKoxDwzKTlj7DX/TH0jUmRyj8WiLftN7uZACDc7QBpyoEuPaKiJYuE271YaxreJbQCAqgaiABEHfSukL3D4D99T8aWKIPCuKG6crKFYLzAE6OHZGAkAleWQSBIYGKijjblEYC2M9p7wzMRlVAvI56Nzb9MraGNbcqkhsq5hsYEiRBg+WlcNlPwr72bYe9+Lz8aWKKVvaC5z5bMw6AKSVZlNzI0aQzASY2nKCRM0vDe0BdXdQpQKMhkkOzsVtiRqATl6HerqF7h8PX9BSRZSc2VZiJgTEzv51IE4DE9rbV4iRqPwsNGU+IYEelSK4ABt+53omgO0Vya7QBRRRQBRRRQBRRRQFPxPFlLkeAqG3Eq5x8HtdPwiqlprw5MjUmjo4sUXFMtvpbNsCaZuYhxuppOH4h+IT40u5xQDZSfyqmpv1Glp1pOLxAUocRqvxGJz/cUeIma7huz2cMJ6zoPgKrrZo8aq2iceJmlrxLxqvuYUDZ0PxmmCtTrkhtQfYtzxLuJrn1oaq1Q04vjTckQ8UCyXi1OJxOarlC052S1O5Io4Q8FkMZ40sYuqjsT0NBdhutNxldlPsXIxVOLjPGqL6QdgKXbJ61Kysh4PJffTRSfpnnVctwV3tavusz20Wa4unUxEkedVOancMedf5hVlldlXBF3RRRXrPOFFFFAFFFFAZrj7xd/pFVmarD2hjttfwj9aqyBXNy/wCbOrhS0IUQK4RTZB6VzWszavxHDSZrgHfS80UAkNFLVzSS1JoKsfD0oMKjqpO0mu3LDDeR51NlHFeR5mWuC53UixhmbYT49PjUg8Of/SfAHWnJD0rhsZ+kU7bxVMPaI0YEHxrikjb49aFtKa4LAIx1EeVMviCphgRUa3iXXYmrHDY9W0uAfCR/irLkylFx5atEYYgHaaeQOfdU+oq1slI5cvpFdN1RuVHmRWm0/Ji83hEK1hnO5qVhcMQ6knqOlIucTtr96fKTUezxbPcVEDCWALkDr+EHc+O3nV4winyyj1tdjQX72VXKjOyqTlESTEgeBPj31X2OOKSqlTLZYjVczdrK8wDAr2FycyiIjfSrEWFylYGUggg6zO8zvPWd6bt4G2pBFtAV2IUSPe2P9b/7z3mvYeQhH2gtcoh5aIGU7E2gp8JOItD+rWMrRIwnE7dxgqkyUFwfykKdRuph00Mb0u3w60sRatiNRCrpqp0077dv/YvcKXZwdtDmREUxEhQDAAESOkKo/pHdQD9FFFAZnjw+1PkKr4qH7dtfGI+zzBMiSQwEGSOp8RWfNjEj3rlzUgfxV3OnR65+SDc2drBhTxxbmlwayiKziYa8IzOTJjS8vdOpzaeZ0qQth9OZpJj+MDqPJvCq7cjTZh/7RdG2KQbAqhuWcRMI1wmAYFwEwduvhUS4nEAYUXjpOkMY28etRtsssHia+ZqDY7jS7aEdAfA1j2xXEFMEXZETNoaefL4Uq3xnFr75j+ZFH6VGlot8LN/eXzNo2MOwtgDw/wAUscRA0ynyO1Zmzxi8RPKfQfoaBx26D7ifA/oammZvopfTNDcxbPpsO4U1lqutce70Hxj+9S7fGFO6keRU/wBqUyjwTj2iSQT3kjx1rnZ91JHErPVo8x/anUxlttriH+oT8Kiiuma9BJ8qSVJ6VLy0ioKaiIbVI7I1NmhWHdQnW0QuzPcamcLtntben3l+dO9pUnAvzp/MPnVor7SKzyPSzSUUUA10zlBRRRQBRXGYDfTYep0FdoCl45bCulwqGn7M9/UiP+VV1pj2h7MZJWSGG58B++lXnG7c2WI3XnHmP8E1R4kMcjOQFnVlOsEfKspdz3YHcP0EpbUM4umGJkEGBG2nwruFukKVCZlBIBEbfvT0riMq3OX7XMvgSI/7peGzlnyEIJ91h3jz0qps+3I1Zwxa1IYbHlgQPDXu/SmXs4c2v4a5oEcomekEjU04i28rB2IbmmCYnwpd243ZQbcCAM3QeJG4oP59v+iblkqmtq2sgAsoEjx2rl/AqgzLcuScoI7R+YDpoZ76exSEKuZ8yyAR1I9KSQpZexXmBkgggR4yKBJDd1FOiBw79WJYaDf7SR6Co+I4UEYZxbIZhJ7O3pA6cumw2/WrC6S7hbkJAkR1O2/73pqQLhzZrgUd05SfId0fs0Yi2u31+ZBxHCLI0RUcsQYCsIGkwVcaeffTA4OC2XJBJJHOVhRGkEPP+auMOpZy9oBR7uvUg93SNaSjLcYm68EEgAGI/vNRpRdZZr7z+bKTGezyrActqdMjKxjyYLJqB/62GMLccGdBlDad5yvI8oNanCtlZmys42DHu9TtTlpGc9qpVBGg308ajRF+houqyx+9+38GLf2bvIeVwpkgSLyE+MhYj1pFvCYxJAvA6xrf+QuESPGtlZuo8teaSCQB0gaSB40qypVi6ocsaTuO8wdunwqNuJf4vJ96n7ozOFbGdc7CSJUKwkb6qDTxxt0DWe7VOo36VoDhRe52CL1HKpPrIpjDhAxzM4UHTKWVT3nkgd9V2kR8Qn3gvyKJuMuOqeun61I4Pxy69+0gVDLqJ1A+Mn5Vbvgi+ttSEBJ5oOYmZPOrd5qRwTgfOLmVVCvmByrmY78pAWFqY4uSuTPi0O40XuOwjXLF22WGa5bdAYhVzKQNJJ699V68HuBiyvkVmZjbtuVVCVRdDkOachOwguSNd7XiGfsrnZR2mR8k7Z4OWZ6TFVVy1iwDlcmWbXLaLBQ1wKVHKCSOxJk9DEHSvWcQUeG3ypBuGTkgi44gLllNiNcpPaRJzEQBQOEXdSL75tYYu5A5jBKSFPIYiAJE1Gx+FxrreUPoyXlUDIILDEBIYCREYUgz95pno5dGNyuVJJyQgPYyGzXiC+kEwLAIBA1J1IoB2xwhxnzMzFrQQTdYlHVnZSrFYnnBDZZXKN+lthEYIocgsFAJEwTGup1PrVPdTGc0NoXMcttsqZrwWASsjL9HJkz72tXtAJdZBHeIrIG2oVgc2ZCdpKyNdtvStjWdxy5Lza5FbUQJBPWR0qk0enppctEe6W5GICD8Smd+/Skwpc5ibnKNV6fCm1AySFYlT708hg7kToPSn7jEOpJCSCJTWfMVmesTYzZGCqpWW94w3rpTLsOzAFzNsCmknvHfTiqDnMM+p5lMdO6aLs9mk5AJXmX3h5Cg9TuQZkCJkbU82giu3mm59owQhdCp3nx9KG5nGrXQBOmhB/LxruHkZyoWJ2c82njQgRaIliytdGwbTYfvpXcOXS2zpkCmWAO4nxptHi3yucza5AOp1gUt7AlVVCp35jykDwnWhI3y5OV2zt0HVj/p6U5c90W+zyk6AmI8ToaVdeXhyFy6yuupnr0ri6yzK1xR7pMbd8frQHb7smVC4KnfKNQKaeyrQLWZgPeEnLHcZ+VOW5tqXXJB1y9fAA1zocjt2jawBGvkRoNqAW5NzkgJESevhHwpD3Tmys5KDfKDv3SK61se4bcOfvMQfMzQbjW4t5liNSokjz86D6/sS1gOQbSSoOsmAfCP8U5nN6UOVAOU9SdOnxpAtEwLJuMs6xAEdwJ6zV9guGosMUUN8j59/jUpWZ5MiiufyGcDwwjV2JXoun5/2q1oorVKjxTm5O2FFFFSUCiiigCiiigCqXj65WRxA+6T96O4DrvV1ULi9gvbIEz4AE92x8/yqJdjTFKpooMss45zIB05dxGqmJ23pCvGQjIpmDk1bbYr5j8qlpgLjFCUPukHM0x+oOldHDbuWMvutIAyjSejTI076ypnu1x8kZdTc0dttV5enVTFIgRbICAyOZdWGn4anfVdwliVBkADM+vXYr0pQ4XchNtN4gMNO/rSmRuR8kQHM5PO0ACU5Y66jrTLD7PZDmPvTLiT1HU+FT34VcOcxJOxLw23+nTvrp4VcGTQHL1UKrAx4mIpTG5HyRXJZlWS4XU5RDDuk/GkrrmYgOo0GduYRvp51Jbh12WYoWJ0BzhWgd+XTeaQ/DXARcsgallXmka9TrJpTJU4+Ri2xCwjAljOULqJOsT3eNK7KSEQNpBZXaAR3U69i5JdkuMFHL91vHQb1Ha0YghWZiZMMWUevdt0oSmmdVlLTyWyumgmTSi881wPm2WBA8PjpvQATyjMyLv7qmRECkZ55tHEcqMxLfDvNQSdfkA7RUJY+8WmPOl4ZGkJaYMCeYqvug9Z2pzA4VmJ7MgExmlCAo8CflV/g8IttYXqZJO5PeatGNmWTKo8epGwvB7SDVQxO5YAnv0J2Ekmn/oS/wCseAdwPgGipNFanhbbdsjHCnpduD/YfzZSa6bVwbXAf5kk/wDErUiihBFxGINq1cuXIYIjOcoglVBJABJ1076Y+ubY0clWy5oys2nPHMogki28KNdNqnXrQdWVgCrAqQdiCIIPpUZuGWjus6RLMxaIcDmJna4/X71ARvr60FLHOINwRkeTkL6be8Vts2XeK4vtDZhi7FMruhzK33GurIMag9i502jWpP1TZ/B0Ybt97NmO/vHO/NvzHXWlfVtrosGc0gkGSXYnMDOpuXJ78xoBrC8XtvM8pGbTU6KwUnQd7L8aVhOLWrpARmJIkSjqCIDaMygHRgfKlHhdr8A3zaSNd9Y3EgGNpA7hTlnBW0jKoGWIjpChR/xAFASKKh8YD9i/Zzn0jLv7wmNROk6TUXhF261x+0n+GsSI07W+EMdGa2EJGkaaDagLaiiigCiiigCiiigCiiq7H4x1vWkQAhkuuxiSBbNsD7wj+IdYbYaUBY0VmLPtC5shy1kHsDdAI/itDclvLcOq5VnVjzjQVMXizdm7ZrUC6tsXoPZZWVCWIzbAsU96JG41AAtnwyNuinzApq9gLbEEiCNiCRHwNUuL49cVXKm05VbkIoOYZLRdbp5/4bEKANP4q83ehfaG6HCsiQTYQkTKvcxNyyQQCQOW0epAbSWBBqKLKTXZmltoFEClVm+G+0TOmHY5D2gRruQEi2LmVUHKzAc7HVjsjaTWkqSoUUUUAUUUUAUUUUAUUUUAUUUUAnNrXZqm4jiil0jwHyricTrLdSdM22W1aLqaJquXEselBxLDpTdiV22WM0Zqqm4mKZbigo8sSywyLua7VKnFB3059aCp3YkPDItqKqhxYUv6zFNyJG1LwWVE1WHiYpP1kKbkRtSLWiq1eIA9aeXFiiyRIcGiZRUf6SK59LXvq2tEaWSaKZW+DS+0FTaIpi6KaN4VxL4JApqQpj1FFFSQFFFFAFFFFAZnjq/anXoPlVWQasuPPF4+S/Kq03BXNyf5s6uK9C9iTZ4gw0OvnvS7nFH6AfOoc1wjuqupk7cL7C7uLdtyPgKVYxC7Ogg9Rv8AnTBaub1FmmlVRIdU+67eo/6pqCaRJFKDeNLIpoULZFOK0bzSA9KFwUKOx9b4pzPNQ2vCk5+6psjbJjJ3GKJuDuNQu3PWnbN4kwP+qWW0NLkkdu5paORvXRYLDQ6/lUe4zqYKn9PjU2zPh8IsFxNOLiiarLedtkNPrhLh8PWp1Mo8cV3ZNN405gXm4vr8jTFnAd5NSsHhwrg6/sVpBSbRjJxSdFtRTeJcqjFVzMFJCyBmIGgzHQSdJqrs8dBZUyMS2UArEZib2YEMQy5fo7zI8BPX3HlLiiqX/wBjTlAt3SWiAMmzdiFPv9TiLf5zFS8DxZLrBVDAm2LgmNiEJBgmGAuJIPfQE+iiigMtx6O2OnRflVcRPQ1Ye0GLRbxDHWF0g91VX1pZ6vHmD/aubkT1M62JS0Kl6HTbNc7M09bxNtvddD5MJ+FPdnWdF9bREAiul6fYAbwPOkEL3j4ig1J9xrPXD5U6bHdXbRdDK/v0oTa9BNvDM3SPE6ClXMCw6HzGopx8ZcO8fAV36wcbAD9+NTSKXk9BNrAGJblHef7Us4Nel1Z8RH50y9wtqxJrgNOB9ryduWSu/wARqPjSIMabU6sUEChZPyMoWB0JFWOF4nGjj1H6iooJ8KDbJ7qlNorOKl3LpeIWyPeHrSTxO2PvT5A1SNZpPYGtN1+DL4eHktrnG16KT8BSMDxd3uqiqok6kzC6E+GY+A+Iqt+jN3VP4NYPbISOp+RqY5ZOSE8ONRdGmTDgAg82b3s2uadDPSPDahMMgiEUZRAgAQNdB3DU/GnaK95zRlMKg2RRrOijeQZ+Kg+gpVvDqplVUGAJAAMDQCe7QfCnKKAKKKKA899sR/8AKb+VPlWdxREeNa72ow04liTAKrBMQYEaEsKzuI4dKyXg93Kfk9eScXbPoemyxWOKb9F6Mz916ctYlwNGYeRIFJ4t2dlgLl5RI3gkA9ByyfWoy3J22PjvWD4OnCMci4/b+Sct/v376m2b201VYFlZwmdQx0AOaTHdANaAcLdSo/FMGGyiPxMVhfWKtFNmOWUIOmxj6WUMqSD4fvWlXeP3YgFQe+P2KL+AuAxCE9yuhPwDTVccK7+6rGNdAT8vI0aZmliny6ZIt+0F8HVkbzUfpFWVn2hJHNbB8jH5EH51nLmGdfeVh01UifiK4LhFVpGnw2OfZGrTjCn7hH9X+KV9Zr+E/wC7/FZm1fNWWGapUUzGfTqJb/WiD7jfEH9aXa4vaPePMf2mqcrrtTd6z1qdCMtqLNKnErR++o89PnUu3eB90g+RB+VYtk0qLdqriR8IpdmehZqAawFvHuuzuP6jHzqXa4ndOhuP8TTSUfRSXqbcNUzhjfaL6/I1isNjLn42Pmau+BY1u3TM4y80zH4T1q8IPUjzZencYv2ZuGYAEkwBqSegpNq6rgMpDA7EEEH1FRsZbGIs3bamA6PbzQY5lIkTGYa9DUFuCsXZzdIzszMqyokqiiCGzDS2J11k7bV7zkl1RVKeD3MpBu6nJrliAuWUgGMpyk7bsemlH1G2sXnDaw0sSOYmdW1OU5ZoC4e4BuQNQNTGrGAPUkAUqqfD8Fy5yWBL2uznUFSC5BUg8o+0O20VZ4W2VRVY5iFAJiJIG8DagKn2jwjMbToASpIOvQjTp31SYwnMgdVUZuh3PSR51reIWi1tgDlO4PdGtZJUJd1Zc7nrMDKe7u2rKa5Oh00rj7GX9vuEpiGXYLqC3RW0iT0rzC9gcdZumyi5xPKRqI6EGR+de7X0ZU7JgjZtABv+Q/OoJ4TbS2Ea0c0gKx05jp7w2rFx5s6Mcy0KLbVeqfNGF9iPZs2rpfFsxYr0J5dfD96V6IbSwFsm4x3PM2g6zrvvSsLh/owJdc2b7w3J2AI/Wqb2i9pLWDXtbtxwzkAKiz5DmFSlXcpOe4/s9l8iZxnB2b6CzcQqCZafeGh1za67VW8D9lLdm4wt3rl1nABLxyJ4AjcwPhV/gMUyWRcNoQyhsxOuvVp/SaHBLK6szNqGyAwFP4TEaR86ml3K65JOJQe0+EuQyWnYZIYEQII2iNiK8tPtHi1d+2W5d0gMSWMjQcx6V7deFsvlUlARDluvgcw1aqe/wNFLLbP2ZMM8e76/e/TrVWjbHkVJXTXqv9lD/wCPVv4lDca2gExDBfUwynurXWeHjtWHJJAmYKrH4VUL6607huE27YCYeTEScxC+Os71IZlJyOFVV6qJ1/mjSpSoyyZNTtf37kK7w9nDdmtsQYDQ8ab6F/MUxcwbZGYIsdD2hgnyySRVhjbShJQMEBXVmOokTCztE70/iST2eqtrpbWYjvJ8N9v0qaKKb8lJd4eOUMGQlZ3QjpMSR31X4jhwABZspjXkZgPVJ+VavtjbunOuZ2HIAZEd2u3XWo3ELNxJOZC7xywTHhvsPKocUaQzTTSv6+R5/cx1snKtxC3VdQy/zAj5TUjDXpJ1URB1ZQddNATr6VF9oPYs4i52tl3F8HmY5UQeAG+1RfZ72auWcSLtx+1YnLmVc2SN8siD/TJ1rLSj3b0qql7/AIe3e/09TbWMOw3Rp8BM/Cp3AcNGLskqZzHcHTlbadvSnsLbtlhbCHbMRlm45/1DdfXvrTcI4KEbtHEP0QHlSZ6DQtqZP/dbxhycvP1CUWn6oseIB+yudlAuZHyE7Z4OWZ6TFVd2xiwDlukyza5bRYLmuBcohQTBtEyehjuN5RXoOOZvH4LGOl5Rc0dLyqOQRmGICahZEf8Axddfvb05et43K5VtSsID2Uq2a8QXhYJjsAYMe8dSNdBRQFFds4zmi5obhjltkqma9lAByzynDkyZ0b1vaKKAS6yCDsQR8awqrBd2FzKDl0bos7mZOs1vKyXEki49pjCElpCyYbWD3b1nkR7Okly0RbmQRCFGiczPEjzEzSL91mAQ3C0zssgDrrGvpS1u5jOdB2cwTpmEdddN/wAqyPFfb1RfkHIFBAYQZ7yJGo0rJySOhjxSm6SNndS2VCm7e6RK9RtHL4UxjEW8vZYi3bgQZdc0joQvQ+ulUHAfa5cUWNwMwX3DmVI033GvjWjsuBz9o2dgAFCyY3AGYSd96JplZY5Y3z3GrohVtJcLJpOZTyqPERvtUw3cy5e3Oo0FtdSPzNM4e6wFy2cq3Gkl2PQ7QBuRtGm1dL5ktnJyWiQ2o1gEaTEj4VJR8/SF9q1tMrIkHRQdGY+CifiYqoxl65Zslc1oCGME6qNSBPgIFWIRXY3UVFtqCozaZpIkx6Deo+IsI8M6hWnlGQBeu5bfSoZbG0nbMl7I+1K35tmy2ddMwIC6dSSa2CYl1TsgqkkbqQYHeZj/ADUA8HW2XbLZZm5jCzH6AVPbCoFTl5SRLQMzeQ3iqxTXc2zSxydxR3E8iaJbGkAs0tUG3jrIEGVud8wfy6VB43ijZLkKVJ91QI0768p437QOGJYGZjUnSocndI1x4I7eubpeT2VeJ2yoQQXkS082YdZqU2KA0tOzkkZoAJjrLRvE1417N4+5euaaKNWYmAB5nqa9S4VlKkzdMDZMxLafiHKB4zSMm3TRGXFjhFOLtFlfsWrhUKrae8crEnwIjX1p6xw7PcVVFwMBozCAo8FUR8a7w3D3ruVbRyjdiWJVF6KAvvH+oelajCcOKCM5HflAGbzLZm+BraMLOfl6jRwnyJwXB0Qc3OxMl2jNPgRtHhR24X+Hdzx92Dcj1TmHmZqR9Bt9VzfzkvHlmJj0qSK2So5spOTtkJ8W4tXH7Js6KxVZB7QhZGWNdTpqAfCq/D8f1ymHm52YcAKjGbA5YZ8w+3J3B+zYEaE1e0UIM9Y9oWyK1xLYJFo5VczzqS267gqwA6lSNxVnwvHm8GJTLDR7yk/1Aaow6qdqnUUAUUUUAVR+0qgQSzqpBBygfmY03q8qNxDCC6mUmB6betRJWjTFJRmmzAcexJGGuL9mRGUDKC+ukchj868H45duK8MT4b/M19TYj2eR7Yts7ZQQZ0nQgjWPCs5xH/xZhrzZmu3Y/CcpE+orB43dnSh1mNRcbqzxP2NOdwMsEkc2ukdQBvXtj32YIrMjBQGLZWWNOo1p7g//AI1w+HbMty4T02EDuEVef+vDKV7RoJJOgk+EmkcbRbL1mOVc3X4FFeEiA1s9Si22EjxadKj4l8xUIlpGUgnn5IHRhEEx8NDWnHAucMXBhcsFNPnTaez5UHLdILGTyLGvcDtp41bQzFdRj8/ueWcV9q7yY8WzbzJyljaEgdJzQII8ehrc9qFOc5WGWMruC3pEjXuq0PsuJ9+AYJAGrEdSWJ+VLXgdzMTnQiIWQZXeTAAE7VVQkjSfUYmuCnw6iDPZiSTHaEAT0yrvSEAX3kfN93IYH9KmD+XrVr9RXQFnIwUkxJBeZ1JjQ6nSkNwS6JYJbLNAywCFA8SRPXpU6WRuw8lVjcPNodqvNpmfMpbxgT3TpWV4x7DpcOYLnTckgKY8CSCa3X1TcBbkdZ0MBWzeREZR60ycGwLZ7UZQMvIY27lEMfWquNmuPPp4TMvwP2WS0Qy28qjb3B6nNtWx4Rwo3QZLok6gEEP367HboBSuG8Adsrv2agahcrFiTuWIYfAVoBYfrcI/lVQP+QNXhjPN1PVt8IetWwoAUQB0pdRvop63Lh9VH/5UUDBL33PW5cPzatjnEmmruIRfeZV8yB86b+gWuttD5qCfiadtWFX3VVfIAfKgGruPtrbe5mDLbVmbKQYCiTt1gU0nFrRjMwU5c2UspIXmgkqSNQjka/dPcYk4mwtxGRxKurKw1EqwgiRtoajXOE2294MTAElmnQXANZ3Auvr4juFAIHGrOUsWgDPoQZ5C4MAT/wDW5A3gHTQ12zxmywYlwuV3QhtCCjOpPl9lcM9ymYgxw8Es66Nrnnnfdw4Zt/ei44nfXwED8EsndJ5i+5PMWuMTqepvXP8Ad4CAHMNxO286xE6EieU5ToCepHxFLw3EbVwwjqxiYB6QD8iD60z9TWpkKRqTozCZIJB11Eqpjwp3DcOt28uVYyxGpMQgQbn8IAoCXRRRQBRRRQBRRRQBRRRQBRRRQBRRRQBRRRQBRRRQBRRRQBRRRQBRRRQBRRRQBRRRQH//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Impact" pitchFamily="34" charset="0"/>
              </a:defRPr>
            </a:lvl1pPr>
            <a:lvl2pPr marL="742950" indent="-285750">
              <a:spcBef>
                <a:spcPct val="20000"/>
              </a:spcBef>
              <a:buFont typeface="Arial" charset="0"/>
              <a:buChar char="–"/>
              <a:defRPr sz="2800">
                <a:solidFill>
                  <a:schemeClr val="tx1"/>
                </a:solidFill>
                <a:latin typeface="Impact" pitchFamily="34" charset="0"/>
              </a:defRPr>
            </a:lvl2pPr>
            <a:lvl3pPr marL="1143000" indent="-228600">
              <a:spcBef>
                <a:spcPct val="20000"/>
              </a:spcBef>
              <a:buFont typeface="Arial" charset="0"/>
              <a:buChar char="•"/>
              <a:defRPr sz="2400">
                <a:solidFill>
                  <a:schemeClr val="tx1"/>
                </a:solidFill>
                <a:latin typeface="Impact" pitchFamily="34" charset="0"/>
              </a:defRPr>
            </a:lvl3pPr>
            <a:lvl4pPr marL="1600200" indent="-228600">
              <a:spcBef>
                <a:spcPct val="20000"/>
              </a:spcBef>
              <a:buFont typeface="Arial" charset="0"/>
              <a:buChar char="–"/>
              <a:defRPr sz="2000">
                <a:solidFill>
                  <a:schemeClr val="tx1"/>
                </a:solidFill>
                <a:latin typeface="Impact" pitchFamily="34" charset="0"/>
              </a:defRPr>
            </a:lvl4pPr>
            <a:lvl5pPr marL="2057400" indent="-228600">
              <a:spcBef>
                <a:spcPct val="20000"/>
              </a:spcBef>
              <a:buFont typeface="Arial" charset="0"/>
              <a:buChar char="»"/>
              <a:defRPr sz="2000">
                <a:solidFill>
                  <a:schemeClr val="tx1"/>
                </a:solidFill>
                <a:latin typeface="Impact"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Impact"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Impact"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Impact"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Impact" pitchFamily="34" charset="0"/>
              </a:defRPr>
            </a:lvl9pPr>
          </a:lstStyle>
          <a:p>
            <a:pPr eaLnBrk="1" hangingPunct="1">
              <a:spcBef>
                <a:spcPct val="0"/>
              </a:spcBef>
              <a:buFontTx/>
              <a:buNone/>
            </a:pPr>
            <a:endParaRPr lang="es-CO" altLang="es-CO" sz="1800">
              <a:latin typeface="Arial" charset="0"/>
            </a:endParaRPr>
          </a:p>
        </p:txBody>
      </p:sp>
      <p:sp>
        <p:nvSpPr>
          <p:cNvPr id="7176" name="AutoShape 4" descr="data:image/jpeg;base64,/9j/4AAQSkZJRgABAQAAAQABAAD/2wCEAAkGBxQSEhQUEhQUFhUWFBQVGBcYGBcbFxUVFxkYGhcaFxYYHSghGBwlHBQUITEhJSkrLi4uFyIzODMsNygtLisBCgoKDg0OGxAQGzIkHCQsLCwsLCwsLCwsLCwsLywsLCwsLCwsLCw0LCwsLCwsLCwsLC8sLCwsLCwsLCwsLCwsLP/AABEIAPIA0AMBIgACEQEDEQH/xAAcAAABBQEBAQAAAAAAAAAAAAAAAgMEBQYBBwj/xAA+EAACAQIEAwUECAUEAgMAAAABAhEAAwQSITEFIkETUWFxgQYykbEUFSNCUqHB8DNygtHhYpKi8QcWJFOy/8QAGgEBAAMBAQEAAAAAAAAAAAAAAAECAwUEBv/EAC8RAAICAQMDAgMIAwEAAAAAAAABAhEDEhMhBDFRQXEUkfAiQmGBobHR4TLB8VL/2gAMAwEAAhEDEQA/APZeK44WLZcx3AEkAnukKfHpSOE47tu0PRXUL35WtWrgnxHakelTWI2NJRVWYAEmT4naT6AD0oByikG4KSb4qLRNMdopj6SO+lduKWhpY7RTfbCu9qKWhTF1n+Ie0fZXHRkEKzqpzRnKYY4hhtoYy98jMfumr3tBSZXuG8+sRPw0pZFFLd4463BbKoxDwzKTlj7DX/TH0jUmRyj8WiLftN7uZACDc7QBpyoEuPaKiJYuE271YaxreJbQCAqgaiABEHfSukL3D4D99T8aWKIPCuKG6crKFYLzAE6OHZGAkAleWQSBIYGKijjblEYC2M9p7wzMRlVAvI56Nzb9MraGNbcqkhsq5hsYEiRBg+WlcNlPwr72bYe9+Lz8aWKKVvaC5z5bMw6AKSVZlNzI0aQzASY2nKCRM0vDe0BdXdQpQKMhkkOzsVtiRqATl6HerqF7h8PX9BSRZSc2VZiJgTEzv51IE4DE9rbV4iRqPwsNGU+IYEelSK4ABt+53omgO0Vya7QBRRRQBRRRQBRRRQFPxPFlLkeAqG3Eq5x8HtdPwiqlprw5MjUmjo4sUXFMtvpbNsCaZuYhxuppOH4h+IT40u5xQDZSfyqmpv1Glp1pOLxAUocRqvxGJz/cUeIma7huz2cMJ6zoPgKrrZo8aq2iceJmlrxLxqvuYUDZ0PxmmCtTrkhtQfYtzxLuJrn1oaq1Q04vjTckQ8UCyXi1OJxOarlC052S1O5Io4Q8FkMZ40sYuqjsT0NBdhutNxldlPsXIxVOLjPGqL6QdgKXbJ61Kysh4PJffTRSfpnnVctwV3tavusz20Wa4unUxEkedVOancMedf5hVlldlXBF3RRRXrPOFFFFAFFFFAZrj7xd/pFVmarD2hjttfwj9aqyBXNy/wCbOrhS0IUQK4RTZB6VzWszavxHDSZrgHfS80UAkNFLVzSS1JoKsfD0oMKjqpO0mu3LDDeR51NlHFeR5mWuC53UixhmbYT49PjUg8Of/SfAHWnJD0rhsZ+kU7bxVMPaI0YEHxrikjb49aFtKa4LAIx1EeVMviCphgRUa3iXXYmrHDY9W0uAfCR/irLkylFx5atEYYgHaaeQOfdU+oq1slI5cvpFdN1RuVHmRWm0/Ji83hEK1hnO5qVhcMQ6knqOlIucTtr96fKTUezxbPcVEDCWALkDr+EHc+O3nV4winyyj1tdjQX72VXKjOyqTlESTEgeBPj31X2OOKSqlTLZYjVczdrK8wDAr2FycyiIjfSrEWFylYGUggg6zO8zvPWd6bt4G2pBFtAV2IUSPe2P9b/7z3mvYeQhH2gtcoh5aIGU7E2gp8JOItD+rWMrRIwnE7dxgqkyUFwfykKdRuph00Mb0u3w60sRatiNRCrpqp0077dv/YvcKXZwdtDmREUxEhQDAAESOkKo/pHdQD9FFFAZnjw+1PkKr4qH7dtfGI+zzBMiSQwEGSOp8RWfNjEj3rlzUgfxV3OnR65+SDc2drBhTxxbmlwayiKziYa8IzOTJjS8vdOpzaeZ0qQth9OZpJj+MDqPJvCq7cjTZh/7RdG2KQbAqhuWcRMI1wmAYFwEwduvhUS4nEAYUXjpOkMY28etRtsssHia+ZqDY7jS7aEdAfA1j2xXEFMEXZETNoaefL4Uq3xnFr75j+ZFH6VGlot8LN/eXzNo2MOwtgDw/wAUscRA0ynyO1Zmzxi8RPKfQfoaBx26D7ifA/oammZvopfTNDcxbPpsO4U1lqutce70Hxj+9S7fGFO6keRU/wBqUyjwTj2iSQT3kjx1rnZ91JHErPVo8x/anUxlttriH+oT8Kiiuma9BJ8qSVJ6VLy0ioKaiIbVI7I1NmhWHdQnW0QuzPcamcLtntben3l+dO9pUnAvzp/MPnVor7SKzyPSzSUUUA10zlBRRRQBRXGYDfTYep0FdoCl45bCulwqGn7M9/UiP+VV1pj2h7MZJWSGG58B++lXnG7c2WI3XnHmP8E1R4kMcjOQFnVlOsEfKspdz3YHcP0EpbUM4umGJkEGBG2nwruFukKVCZlBIBEbfvT0riMq3OX7XMvgSI/7peGzlnyEIJ91h3jz0qps+3I1Zwxa1IYbHlgQPDXu/SmXs4c2v4a5oEcomekEjU04i28rB2IbmmCYnwpd243ZQbcCAM3QeJG4oP59v+iblkqmtq2sgAsoEjx2rl/AqgzLcuScoI7R+YDpoZ76exSEKuZ8yyAR1I9KSQpZexXmBkgggR4yKBJDd1FOiBw79WJYaDf7SR6Co+I4UEYZxbIZhJ7O3pA6cumw2/WrC6S7hbkJAkR1O2/73pqQLhzZrgUd05SfId0fs0Yi2u31+ZBxHCLI0RUcsQYCsIGkwVcaeffTA4OC2XJBJJHOVhRGkEPP+auMOpZy9oBR7uvUg93SNaSjLcYm68EEgAGI/vNRpRdZZr7z+bKTGezyrActqdMjKxjyYLJqB/62GMLccGdBlDad5yvI8oNanCtlZmys42DHu9TtTlpGc9qpVBGg308ajRF+houqyx+9+38GLf2bvIeVwpkgSLyE+MhYj1pFvCYxJAvA6xrf+QuESPGtlZuo8teaSCQB0gaSB40qypVi6ocsaTuO8wdunwqNuJf4vJ96n7ozOFbGdc7CSJUKwkb6qDTxxt0DWe7VOo36VoDhRe52CL1HKpPrIpjDhAxzM4UHTKWVT3nkgd9V2kR8Qn3gvyKJuMuOqeun61I4Pxy69+0gVDLqJ1A+Mn5Vbvgi+ttSEBJ5oOYmZPOrd5qRwTgfOLmVVCvmByrmY78pAWFqY4uSuTPi0O40XuOwjXLF22WGa5bdAYhVzKQNJJ699V68HuBiyvkVmZjbtuVVCVRdDkOachOwguSNd7XiGfsrnZR2mR8k7Z4OWZ6TFVVy1iwDlcmWbXLaLBQ1wKVHKCSOxJk9DEHSvWcQUeG3ypBuGTkgi44gLllNiNcpPaRJzEQBQOEXdSL75tYYu5A5jBKSFPIYiAJE1Gx+FxrreUPoyXlUDIILDEBIYCREYUgz95pno5dGNyuVJJyQgPYyGzXiC+kEwLAIBA1J1IoB2xwhxnzMzFrQQTdYlHVnZSrFYnnBDZZXKN+lthEYIocgsFAJEwTGup1PrVPdTGc0NoXMcttsqZrwWASsjL9HJkz72tXtAJdZBHeIrIG2oVgc2ZCdpKyNdtvStjWdxy5Lza5FbUQJBPWR0qk0enppctEe6W5GICD8Smd+/Skwpc5ibnKNV6fCm1AySFYlT708hg7kToPSn7jEOpJCSCJTWfMVmesTYzZGCqpWW94w3rpTLsOzAFzNsCmknvHfTiqDnMM+p5lMdO6aLs9mk5AJXmX3h5Cg9TuQZkCJkbU82giu3mm59owQhdCp3nx9KG5nGrXQBOmhB/LxruHkZyoWJ2c82njQgRaIliytdGwbTYfvpXcOXS2zpkCmWAO4nxptHi3yucza5AOp1gUt7AlVVCp35jykDwnWhI3y5OV2zt0HVj/p6U5c90W+zyk6AmI8ToaVdeXhyFy6yuupnr0ri6yzK1xR7pMbd8frQHb7smVC4KnfKNQKaeyrQLWZgPeEnLHcZ+VOW5tqXXJB1y9fAA1zocjt2jawBGvkRoNqAW5NzkgJESevhHwpD3Tmys5KDfKDv3SK61se4bcOfvMQfMzQbjW4t5liNSokjz86D6/sS1gOQbSSoOsmAfCP8U5nN6UOVAOU9SdOnxpAtEwLJuMs6xAEdwJ6zV9guGosMUUN8j59/jUpWZ5MiiufyGcDwwjV2JXoun5/2q1oorVKjxTm5O2FFFFSUCiiigCiiigCqXj65WRxA+6T96O4DrvV1ULi9gvbIEz4AE92x8/yqJdjTFKpooMss45zIB05dxGqmJ23pCvGQjIpmDk1bbYr5j8qlpgLjFCUPukHM0x+oOldHDbuWMvutIAyjSejTI076ypnu1x8kZdTc0dttV5enVTFIgRbICAyOZdWGn4anfVdwliVBkADM+vXYr0pQ4XchNtN4gMNO/rSmRuR8kQHM5PO0ACU5Y66jrTLD7PZDmPvTLiT1HU+FT34VcOcxJOxLw23+nTvrp4VcGTQHL1UKrAx4mIpTG5HyRXJZlWS4XU5RDDuk/GkrrmYgOo0GduYRvp51Jbh12WYoWJ0BzhWgd+XTeaQ/DXARcsgallXmka9TrJpTJU4+Ri2xCwjAljOULqJOsT3eNK7KSEQNpBZXaAR3U69i5JdkuMFHL91vHQb1Ha0YghWZiZMMWUevdt0oSmmdVlLTyWyumgmTSi881wPm2WBA8PjpvQATyjMyLv7qmRECkZ55tHEcqMxLfDvNQSdfkA7RUJY+8WmPOl4ZGkJaYMCeYqvug9Z2pzA4VmJ7MgExmlCAo8CflV/g8IttYXqZJO5PeatGNmWTKo8epGwvB7SDVQxO5YAnv0J2Ekmn/oS/wCseAdwPgGipNFanhbbdsjHCnpduD/YfzZSa6bVwbXAf5kk/wDErUiihBFxGINq1cuXIYIjOcoglVBJABJ1076Y+ubY0clWy5oys2nPHMogki28KNdNqnXrQdWVgCrAqQdiCIIPpUZuGWjus6RLMxaIcDmJna4/X71ARvr60FLHOINwRkeTkL6be8Vts2XeK4vtDZhi7FMruhzK33GurIMag9i502jWpP1TZ/B0Ybt97NmO/vHO/NvzHXWlfVtrosGc0gkGSXYnMDOpuXJ78xoBrC8XtvM8pGbTU6KwUnQd7L8aVhOLWrpARmJIkSjqCIDaMygHRgfKlHhdr8A3zaSNd9Y3EgGNpA7hTlnBW0jKoGWIjpChR/xAFASKKh8YD9i/Zzn0jLv7wmNROk6TUXhF261x+0n+GsSI07W+EMdGa2EJGkaaDagLaiiigCiiigCiiigCiiq7H4x1vWkQAhkuuxiSBbNsD7wj+IdYbYaUBY0VmLPtC5shy1kHsDdAI/itDclvLcOq5VnVjzjQVMXizdm7ZrUC6tsXoPZZWVCWIzbAsU96JG41AAtnwyNuinzApq9gLbEEiCNiCRHwNUuL49cVXKm05VbkIoOYZLRdbp5/4bEKANP4q83ehfaG6HCsiQTYQkTKvcxNyyQQCQOW0epAbSWBBqKLKTXZmltoFEClVm+G+0TOmHY5D2gRruQEi2LmVUHKzAc7HVjsjaTWkqSoUUUUAUUUUAUUUUAUUUUAUUUUAnNrXZqm4jiil0jwHyricTrLdSdM22W1aLqaJquXEselBxLDpTdiV22WM0Zqqm4mKZbigo8sSywyLua7VKnFB3059aCp3YkPDItqKqhxYUv6zFNyJG1LwWVE1WHiYpP1kKbkRtSLWiq1eIA9aeXFiiyRIcGiZRUf6SK59LXvq2tEaWSaKZW+DS+0FTaIpi6KaN4VxL4JApqQpj1FFFSQFFFFAFFFFAZnjq/anXoPlVWQasuPPF4+S/Kq03BXNyf5s6uK9C9iTZ4gw0OvnvS7nFH6AfOoc1wjuqupk7cL7C7uLdtyPgKVYxC7Ogg9Rv8AnTBaub1FmmlVRIdU+67eo/6pqCaRJFKDeNLIpoULZFOK0bzSA9KFwUKOx9b4pzPNQ2vCk5+6psjbJjJ3GKJuDuNQu3PWnbN4kwP+qWW0NLkkdu5paORvXRYLDQ6/lUe4zqYKn9PjU2zPh8IsFxNOLiiarLedtkNPrhLh8PWp1Mo8cV3ZNN405gXm4vr8jTFnAd5NSsHhwrg6/sVpBSbRjJxSdFtRTeJcqjFVzMFJCyBmIGgzHQSdJqrs8dBZUyMS2UArEZib2YEMQy5fo7zI8BPX3HlLiiqX/wBjTlAt3SWiAMmzdiFPv9TiLf5zFS8DxZLrBVDAm2LgmNiEJBgmGAuJIPfQE+iiigMtx6O2OnRflVcRPQ1Ye0GLRbxDHWF0g91VX1pZ6vHmD/aubkT1M62JS0Kl6HTbNc7M09bxNtvddD5MJ+FPdnWdF9bREAiul6fYAbwPOkEL3j4ig1J9xrPXD5U6bHdXbRdDK/v0oTa9BNvDM3SPE6ClXMCw6HzGopx8ZcO8fAV36wcbAD9+NTSKXk9BNrAGJblHef7Us4Nel1Z8RH50y9wtqxJrgNOB9ryduWSu/wARqPjSIMabU6sUEChZPyMoWB0JFWOF4nGjj1H6iooJ8KDbJ7qlNorOKl3LpeIWyPeHrSTxO2PvT5A1SNZpPYGtN1+DL4eHktrnG16KT8BSMDxd3uqiqok6kzC6E+GY+A+Iqt+jN3VP4NYPbISOp+RqY5ZOSE8ONRdGmTDgAg82b3s2uadDPSPDahMMgiEUZRAgAQNdB3DU/GnaK95zRlMKg2RRrOijeQZ+Kg+gpVvDqplVUGAJAAMDQCe7QfCnKKAKKKKA899sR/8AKb+VPlWdxREeNa72ow04liTAKrBMQYEaEsKzuI4dKyXg93Kfk9eScXbPoemyxWOKb9F6Mz916ctYlwNGYeRIFJ4t2dlgLl5RI3gkA9ByyfWoy3J22PjvWD4OnCMci4/b+Sct/v376m2b201VYFlZwmdQx0AOaTHdANaAcLdSo/FMGGyiPxMVhfWKtFNmOWUIOmxj6WUMqSD4fvWlXeP3YgFQe+P2KL+AuAxCE9yuhPwDTVccK7+6rGNdAT8vI0aZmliny6ZIt+0F8HVkbzUfpFWVn2hJHNbB8jH5EH51nLmGdfeVh01UifiK4LhFVpGnw2OfZGrTjCn7hH9X+KV9Zr+E/wC7/FZm1fNWWGapUUzGfTqJb/WiD7jfEH9aXa4vaPePMf2mqcrrtTd6z1qdCMtqLNKnErR++o89PnUu3eB90g+RB+VYtk0qLdqriR8IpdmehZqAawFvHuuzuP6jHzqXa4ndOhuP8TTSUfRSXqbcNUzhjfaL6/I1isNjLn42Pmau+BY1u3TM4y80zH4T1q8IPUjzZencYv2ZuGYAEkwBqSegpNq6rgMpDA7EEEH1FRsZbGIs3bamA6PbzQY5lIkTGYa9DUFuCsXZzdIzszMqyokqiiCGzDS2J11k7bV7zkl1RVKeD3MpBu6nJrliAuWUgGMpyk7bsemlH1G2sXnDaw0sSOYmdW1OU5ZoC4e4BuQNQNTGrGAPUkAUqqfD8Fy5yWBL2uznUFSC5BUg8o+0O20VZ4W2VRVY5iFAJiJIG8DagKn2jwjMbToASpIOvQjTp31SYwnMgdVUZuh3PSR51reIWi1tgDlO4PdGtZJUJd1Zc7nrMDKe7u2rKa5Oh00rj7GX9vuEpiGXYLqC3RW0iT0rzC9gcdZumyi5xPKRqI6EGR+de7X0ZU7JgjZtABv+Q/OoJ4TbS2Ea0c0gKx05jp7w2rFx5s6Mcy0KLbVeqfNGF9iPZs2rpfFsxYr0J5dfD96V6IbSwFsm4x3PM2g6zrvvSsLh/owJdc2b7w3J2AI/Wqb2i9pLWDXtbtxwzkAKiz5DmFSlXcpOe4/s9l8iZxnB2b6CzcQqCZafeGh1za67VW8D9lLdm4wt3rl1nABLxyJ4AjcwPhV/gMUyWRcNoQyhsxOuvVp/SaHBLK6szNqGyAwFP4TEaR86ml3K65JOJQe0+EuQyWnYZIYEQII2iNiK8tPtHi1d+2W5d0gMSWMjQcx6V7deFsvlUlARDluvgcw1aqe/wNFLLbP2ZMM8e76/e/TrVWjbHkVJXTXqv9lD/wCPVv4lDca2gExDBfUwynurXWeHjtWHJJAmYKrH4VUL6607huE27YCYeTEScxC+Os71IZlJyOFVV6qJ1/mjSpSoyyZNTtf37kK7w9nDdmtsQYDQ8ab6F/MUxcwbZGYIsdD2hgnyySRVhjbShJQMEBXVmOokTCztE70/iST2eqtrpbWYjvJ8N9v0qaKKb8lJd4eOUMGQlZ3QjpMSR31X4jhwABZspjXkZgPVJ+VavtjbunOuZ2HIAZEd2u3XWo3ELNxJOZC7xywTHhvsPKocUaQzTTSv6+R5/cx1snKtxC3VdQy/zAj5TUjDXpJ1URB1ZQddNATr6VF9oPYs4i52tl3F8HmY5UQeAG+1RfZ72auWcSLtx+1YnLmVc2SN8siD/TJ1rLSj3b0qql7/AIe3e/09TbWMOw3Rp8BM/Cp3AcNGLskqZzHcHTlbadvSnsLbtlhbCHbMRlm45/1DdfXvrTcI4KEbtHEP0QHlSZ6DQtqZP/dbxhycvP1CUWn6oseIB+yudlAuZHyE7Z4OWZ6TFVd2xiwDlukyza5bRYLmuBcohQTBtEyehjuN5RXoOOZvH4LGOl5Rc0dLyqOQRmGICahZEf8Axddfvb05et43K5VtSsID2Uq2a8QXhYJjsAYMe8dSNdBRQFFds4zmi5obhjltkqma9lAByzynDkyZ0b1vaKKAS6yCDsQR8awqrBd2FzKDl0bos7mZOs1vKyXEki49pjCElpCyYbWD3b1nkR7Okly0RbmQRCFGiczPEjzEzSL91mAQ3C0zssgDrrGvpS1u5jOdB2cwTpmEdddN/wAqyPFfb1RfkHIFBAYQZ7yJGo0rJySOhjxSm6SNndS2VCm7e6RK9RtHL4UxjEW8vZYi3bgQZdc0joQvQ+ulUHAfa5cUWNwMwX3DmVI033GvjWjsuBz9o2dgAFCyY3AGYSd96JplZY5Y3z3GrohVtJcLJpOZTyqPERvtUw3cy5e3Oo0FtdSPzNM4e6wFy2cq3Gkl2PQ7QBuRtGm1dL5ktnJyWiQ2o1gEaTEj4VJR8/SF9q1tMrIkHRQdGY+CifiYqoxl65Zslc1oCGME6qNSBPgIFWIRXY3UVFtqCozaZpIkx6Deo+IsI8M6hWnlGQBeu5bfSoZbG0nbMl7I+1K35tmy2ddMwIC6dSSa2CYl1TsgqkkbqQYHeZj/ADUA8HW2XbLZZm5jCzH6AVPbCoFTl5SRLQMzeQ3iqxTXc2zSxydxR3E8iaJbGkAs0tUG3jrIEGVud8wfy6VB43ijZLkKVJ91QI0768p437QOGJYGZjUnSocndI1x4I7eubpeT2VeJ2yoQQXkS082YdZqU2KA0tOzkkZoAJjrLRvE1417N4+5euaaKNWYmAB5nqa9S4VlKkzdMDZMxLafiHKB4zSMm3TRGXFjhFOLtFlfsWrhUKrae8crEnwIjX1p6xw7PcVVFwMBozCAo8FUR8a7w3D3ruVbRyjdiWJVF6KAvvH+oelajCcOKCM5HflAGbzLZm+BraMLOfl6jRwnyJwXB0Qc3OxMl2jNPgRtHhR24X+Hdzx92Dcj1TmHmZqR9Bt9VzfzkvHlmJj0qSK2So5spOTtkJ8W4tXH7Js6KxVZB7QhZGWNdTpqAfCq/D8f1ymHm52YcAKjGbA5YZ8w+3J3B+zYEaE1e0UIM9Y9oWyK1xLYJFo5VczzqS267gqwA6lSNxVnwvHm8GJTLDR7yk/1Aaow6qdqnUUAUUUUAVR+0qgQSzqpBBygfmY03q8qNxDCC6mUmB6betRJWjTFJRmmzAcexJGGuL9mRGUDKC+ukchj868H45duK8MT4b/M19TYj2eR7Yts7ZQQZ0nQgjWPCs5xH/xZhrzZmu3Y/CcpE+orB43dnSh1mNRcbqzxP2NOdwMsEkc2ukdQBvXtj32YIrMjBQGLZWWNOo1p7g//AI1w+HbMty4T02EDuEVef+vDKV7RoJJOgk+EmkcbRbL1mOVc3X4FFeEiA1s9Si22EjxadKj4l8xUIlpGUgnn5IHRhEEx8NDWnHAucMXBhcsFNPnTaez5UHLdILGTyLGvcDtp41bQzFdRj8/ueWcV9q7yY8WzbzJyljaEgdJzQII8ehrc9qFOc5WGWMruC3pEjXuq0PsuJ9+AYJAGrEdSWJ+VLXgdzMTnQiIWQZXeTAAE7VVQkjSfUYmuCnw6iDPZiSTHaEAT0yrvSEAX3kfN93IYH9KmD+XrVr9RXQFnIwUkxJBeZ1JjQ6nSkNwS6JYJbLNAywCFA8SRPXpU6WRuw8lVjcPNodqvNpmfMpbxgT3TpWV4x7DpcOYLnTckgKY8CSCa3X1TcBbkdZ0MBWzeREZR60ycGwLZ7UZQMvIY27lEMfWquNmuPPp4TMvwP2WS0Qy28qjb3B6nNtWx4Rwo3QZLok6gEEP367HboBSuG8Adsrv2agahcrFiTuWIYfAVoBYfrcI/lVQP+QNXhjPN1PVt8IetWwoAUQB0pdRvop63Lh9VH/5UUDBL33PW5cPzatjnEmmruIRfeZV8yB86b+gWuttD5qCfiadtWFX3VVfIAfKgGruPtrbe5mDLbVmbKQYCiTt1gU0nFrRjMwU5c2UspIXmgkqSNQjka/dPcYk4mwtxGRxKurKw1EqwgiRtoajXOE2294MTAElmnQXANZ3Auvr4juFAIHGrOUsWgDPoQZ5C4MAT/wDW5A3gHTQ12zxmywYlwuV3QhtCCjOpPl9lcM9ymYgxw8Es66Nrnnnfdw4Zt/ei44nfXwED8EsndJ5i+5PMWuMTqepvXP8Ad4CAHMNxO286xE6EieU5ToCepHxFLw3EbVwwjqxiYB6QD8iD60z9TWpkKRqTozCZIJB11Eqpjwp3DcOt28uVYyxGpMQgQbn8IAoCXRRRQBRRRQBRRRQBRRRQBRRRQBRRRQBRRRQBRRRQBRRRQBRRRQBRRRQBRRRQBRRRQH//2Q=="/>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Impact" pitchFamily="34" charset="0"/>
              </a:defRPr>
            </a:lvl1pPr>
            <a:lvl2pPr marL="742950" indent="-285750">
              <a:spcBef>
                <a:spcPct val="20000"/>
              </a:spcBef>
              <a:buFont typeface="Arial" charset="0"/>
              <a:buChar char="–"/>
              <a:defRPr sz="2800">
                <a:solidFill>
                  <a:schemeClr val="tx1"/>
                </a:solidFill>
                <a:latin typeface="Impact" pitchFamily="34" charset="0"/>
              </a:defRPr>
            </a:lvl2pPr>
            <a:lvl3pPr marL="1143000" indent="-228600">
              <a:spcBef>
                <a:spcPct val="20000"/>
              </a:spcBef>
              <a:buFont typeface="Arial" charset="0"/>
              <a:buChar char="•"/>
              <a:defRPr sz="2400">
                <a:solidFill>
                  <a:schemeClr val="tx1"/>
                </a:solidFill>
                <a:latin typeface="Impact" pitchFamily="34" charset="0"/>
              </a:defRPr>
            </a:lvl3pPr>
            <a:lvl4pPr marL="1600200" indent="-228600">
              <a:spcBef>
                <a:spcPct val="20000"/>
              </a:spcBef>
              <a:buFont typeface="Arial" charset="0"/>
              <a:buChar char="–"/>
              <a:defRPr sz="2000">
                <a:solidFill>
                  <a:schemeClr val="tx1"/>
                </a:solidFill>
                <a:latin typeface="Impact" pitchFamily="34" charset="0"/>
              </a:defRPr>
            </a:lvl4pPr>
            <a:lvl5pPr marL="2057400" indent="-228600">
              <a:spcBef>
                <a:spcPct val="20000"/>
              </a:spcBef>
              <a:buFont typeface="Arial" charset="0"/>
              <a:buChar char="»"/>
              <a:defRPr sz="2000">
                <a:solidFill>
                  <a:schemeClr val="tx1"/>
                </a:solidFill>
                <a:latin typeface="Impact"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Impact"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Impact"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Impact"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Impact" pitchFamily="34" charset="0"/>
              </a:defRPr>
            </a:lvl9pPr>
          </a:lstStyle>
          <a:p>
            <a:pPr eaLnBrk="1" hangingPunct="1">
              <a:spcBef>
                <a:spcPct val="0"/>
              </a:spcBef>
              <a:buFontTx/>
              <a:buNone/>
            </a:pPr>
            <a:endParaRPr lang="es-CO" altLang="es-CO" sz="1800">
              <a:latin typeface="Arial" charset="0"/>
            </a:endParaRPr>
          </a:p>
        </p:txBody>
      </p:sp>
      <p:sp>
        <p:nvSpPr>
          <p:cNvPr id="2" name="Rectángulo 1"/>
          <p:cNvSpPr/>
          <p:nvPr/>
        </p:nvSpPr>
        <p:spPr>
          <a:xfrm>
            <a:off x="240739" y="1381787"/>
            <a:ext cx="4060278" cy="5232202"/>
          </a:xfrm>
          <a:prstGeom prst="rect">
            <a:avLst/>
          </a:prstGeom>
        </p:spPr>
        <p:txBody>
          <a:bodyPr wrap="square">
            <a:spAutoFit/>
          </a:bodyPr>
          <a:lstStyle/>
          <a:p>
            <a:pPr algn="just" eaLnBrk="1" hangingPunct="1">
              <a:defRPr/>
            </a:pPr>
            <a:r>
              <a:rPr lang="en-US" sz="1400" dirty="0" smtClean="0">
                <a:latin typeface="+mj-lt"/>
                <a:cs typeface="Arial" panose="020B0604020202020204" pitchFamily="34" charset="0"/>
              </a:rPr>
              <a:t>Study of 10 soft </a:t>
            </a:r>
            <a:r>
              <a:rPr lang="en-US" sz="1400" dirty="0">
                <a:latin typeface="+mj-lt"/>
                <a:cs typeface="Arial" panose="020B0604020202020204" pitchFamily="34" charset="0"/>
              </a:rPr>
              <a:t>contact lenses </a:t>
            </a:r>
            <a:r>
              <a:rPr lang="en-US" sz="1400" dirty="0" smtClean="0">
                <a:latin typeface="+mj-lt"/>
                <a:cs typeface="Arial" panose="020B0604020202020204" pitchFamily="34" charset="0"/>
              </a:rPr>
              <a:t>cases with </a:t>
            </a:r>
            <a:r>
              <a:rPr lang="en-US" sz="1400" dirty="0">
                <a:latin typeface="+mj-lt"/>
                <a:cs typeface="Arial" panose="020B0604020202020204" pitchFamily="34" charset="0"/>
              </a:rPr>
              <a:t>discomfort associated to </a:t>
            </a:r>
            <a:r>
              <a:rPr lang="en-US" sz="1400" dirty="0" err="1">
                <a:latin typeface="+mj-lt"/>
                <a:cs typeface="Arial" panose="020B0604020202020204" pitchFamily="34" charset="0"/>
              </a:rPr>
              <a:t>Meibomian</a:t>
            </a:r>
            <a:r>
              <a:rPr lang="en-US" sz="1400" dirty="0">
                <a:latin typeface="+mj-lt"/>
                <a:cs typeface="Arial" panose="020B0604020202020204" pitchFamily="34" charset="0"/>
              </a:rPr>
              <a:t> Gland </a:t>
            </a:r>
            <a:r>
              <a:rPr lang="en-US" sz="1400" dirty="0" smtClean="0">
                <a:latin typeface="+mj-lt"/>
                <a:cs typeface="Arial" panose="020B0604020202020204" pitchFamily="34" charset="0"/>
              </a:rPr>
              <a:t>Dysfunction/MGD were evaluated  after 30 days to treatment by lid hygiene with Tea Tree Oil/ TTO.</a:t>
            </a:r>
            <a:endParaRPr lang="en-US" sz="1400" dirty="0">
              <a:latin typeface="+mj-lt"/>
              <a:cs typeface="Arial" panose="020B0604020202020204" pitchFamily="34" charset="0"/>
            </a:endParaRPr>
          </a:p>
          <a:p>
            <a:pPr algn="just" eaLnBrk="1" hangingPunct="1">
              <a:defRPr/>
            </a:pPr>
            <a:r>
              <a:rPr lang="en-US" sz="1400" dirty="0">
                <a:solidFill>
                  <a:srgbClr val="FF0000"/>
                </a:solidFill>
                <a:latin typeface="+mj-lt"/>
                <a:cs typeface="Arial" panose="020B0604020202020204" pitchFamily="34" charset="0"/>
              </a:rPr>
              <a:t>Methods</a:t>
            </a:r>
            <a:r>
              <a:rPr lang="en-US" sz="1400" dirty="0">
                <a:latin typeface="+mj-lt"/>
                <a:cs typeface="Arial" panose="020B0604020202020204" pitchFamily="34" charset="0"/>
              </a:rPr>
              <a:t>: All of patients were examined to study </a:t>
            </a:r>
            <a:r>
              <a:rPr lang="en-US" sz="1400" dirty="0" smtClean="0">
                <a:latin typeface="+mj-lt"/>
                <a:cs typeface="Arial" panose="020B0604020202020204" pitchFamily="34" charset="0"/>
              </a:rPr>
              <a:t>external  signs as redness, debris, and </a:t>
            </a:r>
            <a:r>
              <a:rPr lang="en-US" sz="1400" dirty="0" err="1" smtClean="0">
                <a:latin typeface="+mj-lt"/>
                <a:cs typeface="Arial" panose="020B0604020202020204" pitchFamily="34" charset="0"/>
              </a:rPr>
              <a:t>telangiectasis</a:t>
            </a:r>
            <a:r>
              <a:rPr lang="en-US" sz="1400" dirty="0" smtClean="0">
                <a:latin typeface="+mj-lt"/>
                <a:cs typeface="Arial" panose="020B0604020202020204" pitchFamily="34" charset="0"/>
              </a:rPr>
              <a:t>, and the </a:t>
            </a:r>
            <a:r>
              <a:rPr lang="en-US" sz="1400" dirty="0" err="1" smtClean="0">
                <a:latin typeface="+mj-lt"/>
                <a:cs typeface="Arial" panose="020B0604020202020204" pitchFamily="34" charset="0"/>
              </a:rPr>
              <a:t>Meibomian</a:t>
            </a:r>
            <a:r>
              <a:rPr lang="en-US" sz="1400" dirty="0" smtClean="0">
                <a:latin typeface="+mj-lt"/>
                <a:cs typeface="Arial" panose="020B0604020202020204" pitchFamily="34" charset="0"/>
              </a:rPr>
              <a:t> gland was evaluated </a:t>
            </a:r>
            <a:r>
              <a:rPr lang="en-US" sz="1400" dirty="0">
                <a:latin typeface="+mj-lt"/>
                <a:cs typeface="Arial" panose="020B0604020202020204" pitchFamily="34" charset="0"/>
              </a:rPr>
              <a:t>using green </a:t>
            </a:r>
            <a:r>
              <a:rPr lang="en-US" sz="1400" dirty="0" err="1">
                <a:latin typeface="+mj-lt"/>
                <a:cs typeface="Arial" panose="020B0604020202020204" pitchFamily="34" charset="0"/>
              </a:rPr>
              <a:t>lissamine</a:t>
            </a:r>
            <a:r>
              <a:rPr lang="en-US" sz="1400" dirty="0">
                <a:latin typeface="+mj-lt"/>
                <a:cs typeface="Arial" panose="020B0604020202020204" pitchFamily="34" charset="0"/>
              </a:rPr>
              <a:t> to  view the </a:t>
            </a:r>
            <a:r>
              <a:rPr lang="en-US" sz="1400" dirty="0" err="1">
                <a:latin typeface="+mj-lt"/>
                <a:cs typeface="Arial" panose="020B0604020202020204" pitchFamily="34" charset="0"/>
              </a:rPr>
              <a:t>marx</a:t>
            </a:r>
            <a:r>
              <a:rPr lang="en-US" sz="1400" dirty="0">
                <a:latin typeface="+mj-lt"/>
                <a:cs typeface="Arial" panose="020B0604020202020204" pitchFamily="34" charset="0"/>
              </a:rPr>
              <a:t> line. T</a:t>
            </a:r>
            <a:r>
              <a:rPr lang="en-US" sz="1400" dirty="0" smtClean="0">
                <a:latin typeface="+mj-lt"/>
                <a:cs typeface="Arial" panose="020B0604020202020204" pitchFamily="34" charset="0"/>
              </a:rPr>
              <a:t>he </a:t>
            </a:r>
            <a:r>
              <a:rPr lang="en-US" sz="1400" dirty="0">
                <a:latin typeface="+mj-lt"/>
                <a:cs typeface="Arial" panose="020B0604020202020204" pitchFamily="34" charset="0"/>
              </a:rPr>
              <a:t>Marx´s line and the Glands </a:t>
            </a:r>
            <a:r>
              <a:rPr lang="en-US" sz="1400" dirty="0" err="1" smtClean="0">
                <a:latin typeface="+mj-lt"/>
                <a:cs typeface="Arial" panose="020B0604020202020204" pitchFamily="34" charset="0"/>
              </a:rPr>
              <a:t>meibum</a:t>
            </a:r>
            <a:r>
              <a:rPr lang="en-US" sz="1400" dirty="0" smtClean="0">
                <a:latin typeface="+mj-lt"/>
                <a:cs typeface="Arial" panose="020B0604020202020204" pitchFamily="34" charset="0"/>
              </a:rPr>
              <a:t> secretion by expression  were the most important variables after the treatment, and the results were classified by material contact lens. </a:t>
            </a:r>
          </a:p>
          <a:p>
            <a:pPr algn="just" eaLnBrk="1" hangingPunct="1">
              <a:defRPr/>
            </a:pPr>
            <a:endParaRPr lang="en-US" sz="1400" dirty="0" smtClean="0">
              <a:latin typeface="+mj-lt"/>
              <a:cs typeface="Arial" panose="020B0604020202020204" pitchFamily="34" charset="0"/>
            </a:endParaRPr>
          </a:p>
          <a:p>
            <a:pPr algn="just" eaLnBrk="1" hangingPunct="1">
              <a:defRPr/>
            </a:pPr>
            <a:r>
              <a:rPr lang="en-US" sz="1400" dirty="0" smtClean="0">
                <a:solidFill>
                  <a:schemeClr val="tx2"/>
                </a:solidFill>
                <a:latin typeface="+mj-lt"/>
              </a:rPr>
              <a:t>The </a:t>
            </a:r>
            <a:r>
              <a:rPr lang="en-US" sz="1400" dirty="0">
                <a:solidFill>
                  <a:schemeClr val="tx2"/>
                </a:solidFill>
                <a:latin typeface="+mj-lt"/>
              </a:rPr>
              <a:t>Marx line (ML)</a:t>
            </a:r>
            <a:r>
              <a:rPr lang="en-US" sz="1400" dirty="0">
                <a:latin typeface="+mj-lt"/>
              </a:rPr>
              <a:t> was evaluated with </a:t>
            </a:r>
            <a:r>
              <a:rPr lang="en-US" sz="1400" dirty="0" err="1">
                <a:latin typeface="+mj-lt"/>
              </a:rPr>
              <a:t>lisammine</a:t>
            </a:r>
            <a:r>
              <a:rPr lang="en-US" sz="1400" dirty="0">
                <a:latin typeface="+mj-lt"/>
              </a:rPr>
              <a:t> green staining, according with the score of Yamaguchi (2010). After applying </a:t>
            </a:r>
            <a:r>
              <a:rPr lang="en-US" sz="1400" dirty="0" err="1">
                <a:latin typeface="+mj-lt"/>
              </a:rPr>
              <a:t>lisammine</a:t>
            </a:r>
            <a:r>
              <a:rPr lang="en-US" sz="1400" dirty="0">
                <a:latin typeface="+mj-lt"/>
              </a:rPr>
              <a:t> dye solution to the eye, the ML score was calculated for the outer, middle, and inner thirds of the lower eyelid margin. ML scoring was as follows: 0, entirely on the conjunctival side of the </a:t>
            </a:r>
            <a:r>
              <a:rPr lang="en-US" sz="1400" dirty="0" err="1">
                <a:latin typeface="+mj-lt"/>
              </a:rPr>
              <a:t>meibomian</a:t>
            </a:r>
            <a:r>
              <a:rPr lang="en-US" sz="1400" dirty="0">
                <a:latin typeface="+mj-lt"/>
              </a:rPr>
              <a:t> orifices (MOs); 1, part of the ML touches the MOs; 2, ML runs through all of the MOs; and 3, ML runs on the eyelid-margin side of the </a:t>
            </a:r>
            <a:r>
              <a:rPr lang="en-US" sz="1400" dirty="0" err="1">
                <a:latin typeface="+mj-lt"/>
              </a:rPr>
              <a:t>MOs</a:t>
            </a:r>
            <a:r>
              <a:rPr lang="en-US" sz="1400" dirty="0" err="1" smtClean="0">
                <a:latin typeface="+mj-lt"/>
              </a:rPr>
              <a:t>.</a:t>
            </a:r>
            <a:endParaRPr lang="en-US" sz="1200" dirty="0" smtClean="0">
              <a:latin typeface="+mj-lt"/>
              <a:cs typeface="Arial" panose="020B0604020202020204" pitchFamily="34" charset="0"/>
            </a:endParaRPr>
          </a:p>
        </p:txBody>
      </p:sp>
      <p:pic>
        <p:nvPicPr>
          <p:cNvPr id="11" name="10 Imagen" descr="http://image.slidesharecdn.com/meibomian2012octoxfordoctnov11vienna-131115092046-phpapp02/95/prof-bron-lecture-the-az-of-mgd-18-638.jpg?cb=1385709679"/>
          <p:cNvPicPr/>
          <p:nvPr/>
        </p:nvPicPr>
        <p:blipFill rotWithShape="1">
          <a:blip r:embed="rId10" cstate="print">
            <a:extLst>
              <a:ext uri="{28A0092B-C50C-407E-A947-70E740481C1C}">
                <a14:useLocalDpi xmlns:a14="http://schemas.microsoft.com/office/drawing/2010/main" val="0"/>
              </a:ext>
            </a:extLst>
          </a:blip>
          <a:srcRect r="1791" b="3031"/>
          <a:stretch/>
        </p:blipFill>
        <p:spPr bwMode="auto">
          <a:xfrm>
            <a:off x="4860032" y="1175085"/>
            <a:ext cx="1524197" cy="1108621"/>
          </a:xfrm>
          <a:prstGeom prst="rect">
            <a:avLst/>
          </a:prstGeom>
          <a:noFill/>
          <a:ln>
            <a:noFill/>
          </a:ln>
          <a:extLst>
            <a:ext uri="{53640926-AAD7-44D8-BBD7-CCE9431645EC}">
              <a14:shadowObscured xmlns:a14="http://schemas.microsoft.com/office/drawing/2010/main"/>
            </a:ext>
          </a:extLst>
        </p:spPr>
      </p:pic>
      <p:sp>
        <p:nvSpPr>
          <p:cNvPr id="7" name="6 CuadroTexto"/>
          <p:cNvSpPr txBox="1"/>
          <p:nvPr/>
        </p:nvSpPr>
        <p:spPr>
          <a:xfrm>
            <a:off x="4860032" y="1366399"/>
            <a:ext cx="4176464" cy="5570756"/>
          </a:xfrm>
          <a:prstGeom prst="rect">
            <a:avLst/>
          </a:prstGeom>
          <a:noFill/>
        </p:spPr>
        <p:txBody>
          <a:bodyPr wrap="square" rtlCol="0">
            <a:spAutoFit/>
          </a:bodyPr>
          <a:lstStyle/>
          <a:p>
            <a:pPr algn="just" eaLnBrk="1" hangingPunct="1">
              <a:defRPr/>
            </a:pPr>
            <a:endParaRPr lang="en-US" sz="1400" dirty="0" smtClean="0">
              <a:solidFill>
                <a:schemeClr val="tx2"/>
              </a:solidFill>
              <a:latin typeface="+mj-lt"/>
              <a:cs typeface="Arial" panose="020B0604020202020204" pitchFamily="34" charset="0"/>
            </a:endParaRPr>
          </a:p>
          <a:p>
            <a:pPr algn="just" eaLnBrk="1" hangingPunct="1">
              <a:defRPr/>
            </a:pPr>
            <a:endParaRPr lang="en-US" sz="1400" dirty="0">
              <a:solidFill>
                <a:schemeClr val="tx2"/>
              </a:solidFill>
              <a:latin typeface="+mj-lt"/>
              <a:cs typeface="Arial" panose="020B0604020202020204" pitchFamily="34" charset="0"/>
            </a:endParaRPr>
          </a:p>
          <a:p>
            <a:pPr algn="just" eaLnBrk="1" hangingPunct="1">
              <a:defRPr/>
            </a:pPr>
            <a:endParaRPr lang="en-US" sz="1400" dirty="0" smtClean="0">
              <a:solidFill>
                <a:schemeClr val="tx2"/>
              </a:solidFill>
              <a:latin typeface="+mj-lt"/>
              <a:cs typeface="Arial" panose="020B0604020202020204" pitchFamily="34" charset="0"/>
            </a:endParaRPr>
          </a:p>
          <a:p>
            <a:pPr algn="just" eaLnBrk="1" hangingPunct="1">
              <a:defRPr/>
            </a:pPr>
            <a:endParaRPr lang="en-US" sz="1400" dirty="0">
              <a:solidFill>
                <a:schemeClr val="tx2"/>
              </a:solidFill>
              <a:latin typeface="+mj-lt"/>
              <a:cs typeface="Arial" panose="020B0604020202020204" pitchFamily="34" charset="0"/>
            </a:endParaRPr>
          </a:p>
          <a:p>
            <a:pPr algn="just" eaLnBrk="1" hangingPunct="1">
              <a:defRPr/>
            </a:pPr>
            <a:endParaRPr lang="en-US" sz="1400" dirty="0" smtClean="0">
              <a:solidFill>
                <a:schemeClr val="tx2"/>
              </a:solidFill>
              <a:latin typeface="+mj-lt"/>
              <a:cs typeface="Arial" panose="020B0604020202020204" pitchFamily="34" charset="0"/>
            </a:endParaRPr>
          </a:p>
          <a:p>
            <a:pPr algn="just" eaLnBrk="1" hangingPunct="1">
              <a:defRPr/>
            </a:pPr>
            <a:r>
              <a:rPr lang="en-US" sz="1300" dirty="0" err="1" smtClean="0">
                <a:solidFill>
                  <a:srgbClr val="0070C0"/>
                </a:solidFill>
                <a:latin typeface="+mj-lt"/>
                <a:cs typeface="Arial" panose="020B0604020202020204" pitchFamily="34" charset="0"/>
              </a:rPr>
              <a:t>Meibum</a:t>
            </a:r>
            <a:r>
              <a:rPr lang="en-US" sz="1300" dirty="0" smtClean="0">
                <a:solidFill>
                  <a:srgbClr val="0070C0"/>
                </a:solidFill>
                <a:latin typeface="+mj-lt"/>
                <a:cs typeface="Arial" panose="020B0604020202020204" pitchFamily="34" charset="0"/>
              </a:rPr>
              <a:t> secretion</a:t>
            </a:r>
            <a:r>
              <a:rPr lang="en-US" sz="1300" dirty="0" smtClean="0">
                <a:latin typeface="+mj-lt"/>
                <a:cs typeface="Arial" panose="020B0604020202020204" pitchFamily="34" charset="0"/>
              </a:rPr>
              <a:t>: the gland secretion was </a:t>
            </a:r>
            <a:r>
              <a:rPr lang="en-US" sz="1300" dirty="0" err="1" smtClean="0">
                <a:latin typeface="+mj-lt"/>
                <a:cs typeface="Arial" panose="020B0604020202020204" pitchFamily="34" charset="0"/>
              </a:rPr>
              <a:t>expresed</a:t>
            </a:r>
            <a:r>
              <a:rPr lang="en-US" sz="1300" dirty="0" smtClean="0">
                <a:latin typeface="+mj-lt"/>
                <a:cs typeface="Arial" panose="020B0604020202020204" pitchFamily="34" charset="0"/>
              </a:rPr>
              <a:t>. </a:t>
            </a:r>
            <a:r>
              <a:rPr lang="en-US" sz="1300" dirty="0" smtClean="0">
                <a:latin typeface="+mj-lt"/>
              </a:rPr>
              <a:t>To </a:t>
            </a:r>
            <a:r>
              <a:rPr lang="en-US" sz="1300" dirty="0">
                <a:latin typeface="+mj-lt"/>
              </a:rPr>
              <a:t>assess </a:t>
            </a:r>
            <a:r>
              <a:rPr lang="en-US" sz="1300" dirty="0" err="1">
                <a:latin typeface="+mj-lt"/>
              </a:rPr>
              <a:t>meibum</a:t>
            </a:r>
            <a:r>
              <a:rPr lang="en-US" sz="1300" dirty="0">
                <a:latin typeface="+mj-lt"/>
              </a:rPr>
              <a:t> expression and </a:t>
            </a:r>
            <a:r>
              <a:rPr lang="en-US" sz="1300" dirty="0" err="1">
                <a:latin typeface="+mj-lt"/>
              </a:rPr>
              <a:t>meibomian</a:t>
            </a:r>
            <a:r>
              <a:rPr lang="en-US" sz="1300" dirty="0">
                <a:latin typeface="+mj-lt"/>
              </a:rPr>
              <a:t> gland orifice obstruction, digital pressure was applied to the upper tarsus, and the degree of ease of expression of </a:t>
            </a:r>
            <a:r>
              <a:rPr lang="en-US" sz="1300" dirty="0" err="1">
                <a:latin typeface="+mj-lt"/>
              </a:rPr>
              <a:t>meibomian</a:t>
            </a:r>
            <a:r>
              <a:rPr lang="en-US" sz="1300" dirty="0">
                <a:latin typeface="+mj-lt"/>
              </a:rPr>
              <a:t> secretions (</a:t>
            </a:r>
            <a:r>
              <a:rPr lang="en-US" sz="1300" dirty="0" err="1">
                <a:latin typeface="+mj-lt"/>
              </a:rPr>
              <a:t>meibum</a:t>
            </a:r>
            <a:r>
              <a:rPr lang="en-US" sz="1300" dirty="0">
                <a:latin typeface="+mj-lt"/>
              </a:rPr>
              <a:t>) was evaluated </a:t>
            </a:r>
            <a:r>
              <a:rPr lang="en-US" sz="1300" dirty="0" err="1">
                <a:latin typeface="+mj-lt"/>
              </a:rPr>
              <a:t>semiquantitatively</a:t>
            </a:r>
            <a:r>
              <a:rPr lang="en-US" sz="1300" dirty="0">
                <a:latin typeface="+mj-lt"/>
              </a:rPr>
              <a:t> as follows: grade 0, clear </a:t>
            </a:r>
            <a:r>
              <a:rPr lang="en-US" sz="1300" dirty="0" err="1">
                <a:latin typeface="+mj-lt"/>
              </a:rPr>
              <a:t>meibum</a:t>
            </a:r>
            <a:r>
              <a:rPr lang="en-US" sz="1300" dirty="0">
                <a:latin typeface="+mj-lt"/>
              </a:rPr>
              <a:t> easily expressed (none); grade 1, cloudy </a:t>
            </a:r>
            <a:r>
              <a:rPr lang="en-US" sz="1300" dirty="0" err="1">
                <a:latin typeface="+mj-lt"/>
              </a:rPr>
              <a:t>meibum</a:t>
            </a:r>
            <a:r>
              <a:rPr lang="en-US" sz="1300" dirty="0">
                <a:latin typeface="+mj-lt"/>
              </a:rPr>
              <a:t> expressed with mild </a:t>
            </a:r>
            <a:r>
              <a:rPr lang="en-US" sz="1300" dirty="0" smtClean="0">
                <a:latin typeface="+mj-lt"/>
              </a:rPr>
              <a:t>pressure; </a:t>
            </a:r>
            <a:r>
              <a:rPr lang="en-US" sz="1300" dirty="0">
                <a:latin typeface="+mj-lt"/>
              </a:rPr>
              <a:t>grade 2, cloudy </a:t>
            </a:r>
            <a:r>
              <a:rPr lang="en-US" sz="1300" dirty="0" err="1">
                <a:latin typeface="+mj-lt"/>
              </a:rPr>
              <a:t>meibum</a:t>
            </a:r>
            <a:r>
              <a:rPr lang="en-US" sz="1300" dirty="0">
                <a:latin typeface="+mj-lt"/>
              </a:rPr>
              <a:t> expressed with more than moderate </a:t>
            </a:r>
            <a:r>
              <a:rPr lang="en-US" sz="1300" dirty="0" smtClean="0">
                <a:latin typeface="+mj-lt"/>
              </a:rPr>
              <a:t>pressure; </a:t>
            </a:r>
            <a:r>
              <a:rPr lang="en-US" sz="1300" dirty="0">
                <a:latin typeface="+mj-lt"/>
              </a:rPr>
              <a:t>and grade 3, </a:t>
            </a:r>
            <a:r>
              <a:rPr lang="en-US" sz="1300" dirty="0" err="1">
                <a:latin typeface="+mj-lt"/>
              </a:rPr>
              <a:t>meibum</a:t>
            </a:r>
            <a:r>
              <a:rPr lang="en-US" sz="1300" dirty="0">
                <a:latin typeface="+mj-lt"/>
              </a:rPr>
              <a:t> cannot be expressed even with strong </a:t>
            </a:r>
            <a:r>
              <a:rPr lang="en-US" sz="1300" dirty="0" smtClean="0">
                <a:latin typeface="+mj-lt"/>
              </a:rPr>
              <a:t>pressure. </a:t>
            </a:r>
          </a:p>
          <a:p>
            <a:pPr algn="just" eaLnBrk="1" hangingPunct="1">
              <a:defRPr/>
            </a:pPr>
            <a:r>
              <a:rPr lang="en-US" sz="1300" dirty="0" smtClean="0">
                <a:solidFill>
                  <a:srgbClr val="0070C0"/>
                </a:solidFill>
                <a:latin typeface="+mj-lt"/>
                <a:cs typeface="Arial" panose="020B0604020202020204" pitchFamily="34" charset="0"/>
              </a:rPr>
              <a:t>End point</a:t>
            </a:r>
            <a:r>
              <a:rPr lang="en-US" sz="1300" dirty="0" smtClean="0">
                <a:latin typeface="+mj-lt"/>
                <a:cs typeface="Arial" panose="020B0604020202020204" pitchFamily="34" charset="0"/>
              </a:rPr>
              <a:t>: The </a:t>
            </a:r>
            <a:r>
              <a:rPr lang="en-US" sz="1300" dirty="0">
                <a:latin typeface="+mj-lt"/>
                <a:cs typeface="Arial" panose="020B0604020202020204" pitchFamily="34" charset="0"/>
              </a:rPr>
              <a:t>treatment only consisted in hygiene with a </a:t>
            </a:r>
            <a:r>
              <a:rPr lang="en-US" sz="1300" dirty="0" err="1">
                <a:latin typeface="+mj-lt"/>
                <a:cs typeface="Arial" panose="020B0604020202020204" pitchFamily="34" charset="0"/>
              </a:rPr>
              <a:t>foammy</a:t>
            </a:r>
            <a:r>
              <a:rPr lang="en-US" sz="1300" dirty="0">
                <a:latin typeface="+mj-lt"/>
                <a:cs typeface="Arial" panose="020B0604020202020204" pitchFamily="34" charset="0"/>
              </a:rPr>
              <a:t> ocular cleanser with Tea tree oil, during 30 days</a:t>
            </a:r>
            <a:r>
              <a:rPr lang="en-US" sz="1300" dirty="0" smtClean="0">
                <a:latin typeface="+mj-lt"/>
                <a:cs typeface="Arial" panose="020B0604020202020204" pitchFamily="34" charset="0"/>
              </a:rPr>
              <a:t>. Then</a:t>
            </a:r>
            <a:r>
              <a:rPr lang="en-US" sz="1300" dirty="0">
                <a:latin typeface="+mj-lt"/>
                <a:cs typeface="Arial" panose="020B0604020202020204" pitchFamily="34" charset="0"/>
              </a:rPr>
              <a:t>, the signs were evaluated again. </a:t>
            </a:r>
            <a:endParaRPr lang="en-US" sz="1300" dirty="0" smtClean="0">
              <a:latin typeface="+mj-lt"/>
              <a:cs typeface="Arial" panose="020B0604020202020204" pitchFamily="34" charset="0"/>
            </a:endParaRPr>
          </a:p>
          <a:p>
            <a:r>
              <a:rPr lang="en-US" sz="1300" dirty="0" smtClean="0">
                <a:solidFill>
                  <a:srgbClr val="0070C0"/>
                </a:solidFill>
                <a:latin typeface="+mj-lt"/>
                <a:cs typeface="Arial" panose="020B0604020202020204" pitchFamily="34" charset="0"/>
              </a:rPr>
              <a:t>Inclusion </a:t>
            </a:r>
            <a:r>
              <a:rPr lang="en-US" sz="1300" dirty="0">
                <a:solidFill>
                  <a:srgbClr val="0070C0"/>
                </a:solidFill>
                <a:latin typeface="+mj-lt"/>
                <a:cs typeface="Arial" panose="020B0604020202020204" pitchFamily="34" charset="0"/>
              </a:rPr>
              <a:t>criteria</a:t>
            </a:r>
            <a:r>
              <a:rPr lang="en-US" sz="1300" dirty="0">
                <a:latin typeface="+mj-lt"/>
                <a:cs typeface="Arial" panose="020B0604020202020204" pitchFamily="34" charset="0"/>
              </a:rPr>
              <a:t>: Soft contact lenses users longer than 30 days, no microbial or pathogens infections previous as conjunctivitis, </a:t>
            </a:r>
            <a:r>
              <a:rPr lang="en-US" sz="1300" dirty="0" err="1">
                <a:latin typeface="+mj-lt"/>
                <a:cs typeface="Arial" panose="020B0604020202020204" pitchFamily="34" charset="0"/>
              </a:rPr>
              <a:t>blepharitis</a:t>
            </a:r>
            <a:r>
              <a:rPr lang="en-US" sz="1300" dirty="0">
                <a:latin typeface="+mj-lt"/>
                <a:cs typeface="Arial" panose="020B0604020202020204" pitchFamily="34" charset="0"/>
              </a:rPr>
              <a:t> or keratitis, age over 18 were included in the study. </a:t>
            </a:r>
            <a:endParaRPr lang="en-US" sz="1300" dirty="0" smtClean="0">
              <a:latin typeface="+mj-lt"/>
              <a:cs typeface="Arial" panose="020B0604020202020204" pitchFamily="34" charset="0"/>
            </a:endParaRPr>
          </a:p>
          <a:p>
            <a:pPr algn="just"/>
            <a:r>
              <a:rPr lang="es-CO" sz="1300" dirty="0" smtClean="0">
                <a:solidFill>
                  <a:srgbClr val="0070C0"/>
                </a:solidFill>
                <a:latin typeface="+mj-lt"/>
              </a:rPr>
              <a:t>Data</a:t>
            </a:r>
            <a:r>
              <a:rPr lang="es-CO" sz="1300" dirty="0" smtClean="0">
                <a:latin typeface="+mj-lt"/>
              </a:rPr>
              <a:t> </a:t>
            </a:r>
            <a:r>
              <a:rPr lang="es-CO" sz="1300" dirty="0" err="1" smtClean="0">
                <a:latin typeface="+mj-lt"/>
              </a:rPr>
              <a:t>were</a:t>
            </a:r>
            <a:r>
              <a:rPr lang="es-CO" sz="1300" dirty="0" smtClean="0">
                <a:latin typeface="+mj-lt"/>
              </a:rPr>
              <a:t> </a:t>
            </a:r>
            <a:r>
              <a:rPr lang="en-US" sz="1300" dirty="0" err="1" smtClean="0">
                <a:latin typeface="+mj-lt"/>
              </a:rPr>
              <a:t>analysed</a:t>
            </a:r>
            <a:r>
              <a:rPr lang="en-US" sz="1300" dirty="0" smtClean="0">
                <a:latin typeface="+mj-lt"/>
              </a:rPr>
              <a:t> </a:t>
            </a:r>
            <a:r>
              <a:rPr lang="en-US" sz="1300" dirty="0">
                <a:latin typeface="+mj-lt"/>
              </a:rPr>
              <a:t>by Wilcoxon matched pairs signed ranks test </a:t>
            </a:r>
            <a:r>
              <a:rPr lang="en-US" sz="1300" dirty="0" smtClean="0">
                <a:latin typeface="+mj-lt"/>
              </a:rPr>
              <a:t>for non-parametric </a:t>
            </a:r>
            <a:r>
              <a:rPr lang="en-US" sz="1300" dirty="0">
                <a:latin typeface="+mj-lt"/>
              </a:rPr>
              <a:t>paired </a:t>
            </a:r>
            <a:r>
              <a:rPr lang="en-US" sz="1300" dirty="0" err="1">
                <a:latin typeface="+mj-lt"/>
              </a:rPr>
              <a:t>data.A</a:t>
            </a:r>
            <a:r>
              <a:rPr lang="en-US" sz="1300" dirty="0">
                <a:latin typeface="+mj-lt"/>
              </a:rPr>
              <a:t> p level of &lt;0.05 was accepted </a:t>
            </a:r>
            <a:r>
              <a:rPr lang="en-US" sz="1300" dirty="0" smtClean="0">
                <a:latin typeface="+mj-lt"/>
              </a:rPr>
              <a:t>as statistically </a:t>
            </a:r>
            <a:r>
              <a:rPr lang="en-US" sz="1300" dirty="0">
                <a:latin typeface="+mj-lt"/>
              </a:rPr>
              <a:t>significant. GRAPHPAD </a:t>
            </a:r>
            <a:r>
              <a:rPr lang="en-US" sz="1300" dirty="0" err="1">
                <a:latin typeface="+mj-lt"/>
              </a:rPr>
              <a:t>InStat</a:t>
            </a:r>
            <a:r>
              <a:rPr lang="en-US" sz="1300" dirty="0">
                <a:latin typeface="+mj-lt"/>
              </a:rPr>
              <a:t> 3 for Mac OS </a:t>
            </a:r>
            <a:r>
              <a:rPr lang="en-US" sz="1300" dirty="0" smtClean="0">
                <a:latin typeface="+mj-lt"/>
              </a:rPr>
              <a:t>X </a:t>
            </a:r>
            <a:r>
              <a:rPr lang="en-US" sz="1300" dirty="0">
                <a:latin typeface="+mj-lt"/>
              </a:rPr>
              <a:t>was used </a:t>
            </a:r>
            <a:r>
              <a:rPr lang="en-US" sz="1300" dirty="0" smtClean="0">
                <a:latin typeface="+mj-lt"/>
              </a:rPr>
              <a:t>for </a:t>
            </a:r>
            <a:r>
              <a:rPr lang="es-CO" sz="1300" dirty="0" err="1" smtClean="0">
                <a:latin typeface="+mj-lt"/>
              </a:rPr>
              <a:t>the</a:t>
            </a:r>
            <a:r>
              <a:rPr lang="es-CO" sz="1300" dirty="0" smtClean="0">
                <a:latin typeface="+mj-lt"/>
              </a:rPr>
              <a:t> </a:t>
            </a:r>
            <a:r>
              <a:rPr lang="es-CO" sz="1300" dirty="0" err="1">
                <a:latin typeface="+mj-lt"/>
              </a:rPr>
              <a:t>statistical</a:t>
            </a:r>
            <a:r>
              <a:rPr lang="es-CO" sz="1300" dirty="0">
                <a:latin typeface="+mj-lt"/>
              </a:rPr>
              <a:t> </a:t>
            </a:r>
            <a:r>
              <a:rPr lang="es-CO" sz="1300" dirty="0" err="1">
                <a:latin typeface="+mj-lt"/>
              </a:rPr>
              <a:t>analysis</a:t>
            </a:r>
            <a:r>
              <a:rPr lang="es-CO" sz="1300" dirty="0">
                <a:latin typeface="+mj-lt"/>
              </a:rPr>
              <a:t>.</a:t>
            </a:r>
            <a:endParaRPr lang="es-CO" sz="1300" dirty="0">
              <a:latin typeface="+mj-lt"/>
              <a:cs typeface="Arial" panose="020B0604020202020204" pitchFamily="34" charset="0"/>
            </a:endParaRPr>
          </a:p>
        </p:txBody>
      </p:sp>
      <p:pic>
        <p:nvPicPr>
          <p:cNvPr id="14" name="Picture 4" descr="http://www.oculoplastics.co.uk/images/blepharitis_1_large.jpg"/>
          <p:cNvPicPr>
            <a:picLocks noChangeAspect="1" noChangeArrowheads="1"/>
          </p:cNvPicPr>
          <p:nvPr/>
        </p:nvPicPr>
        <p:blipFill rotWithShape="1">
          <a:blip r:embed="rId11">
            <a:extLst>
              <a:ext uri="{28A0092B-C50C-407E-A947-70E740481C1C}">
                <a14:useLocalDpi xmlns:a14="http://schemas.microsoft.com/office/drawing/2010/main" val="0"/>
              </a:ext>
            </a:extLst>
          </a:blip>
          <a:srcRect l="20992" t="74793" r="29295" b="14328"/>
          <a:stretch/>
        </p:blipFill>
        <p:spPr bwMode="auto">
          <a:xfrm rot="10800000">
            <a:off x="0" y="-1"/>
            <a:ext cx="9144000" cy="333375"/>
          </a:xfrm>
          <a:prstGeom prst="rect">
            <a:avLst/>
          </a:prstGeom>
          <a:noFill/>
          <a:ln>
            <a:noFill/>
          </a:ln>
          <a:effectLst>
            <a:reflection stA="0" endPos="9000" dist="7874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19 CuadroTexto"/>
          <p:cNvSpPr txBox="1">
            <a:spLocks noChangeArrowheads="1"/>
          </p:cNvSpPr>
          <p:nvPr/>
        </p:nvSpPr>
        <p:spPr bwMode="auto">
          <a:xfrm>
            <a:off x="4602163" y="3500438"/>
            <a:ext cx="249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Impact" pitchFamily="34" charset="0"/>
              </a:defRPr>
            </a:lvl1pPr>
            <a:lvl2pPr marL="742950" indent="-285750">
              <a:spcBef>
                <a:spcPct val="20000"/>
              </a:spcBef>
              <a:buFont typeface="Arial" charset="0"/>
              <a:buChar char="–"/>
              <a:defRPr sz="2800">
                <a:solidFill>
                  <a:schemeClr val="tx1"/>
                </a:solidFill>
                <a:latin typeface="Impact" pitchFamily="34" charset="0"/>
              </a:defRPr>
            </a:lvl2pPr>
            <a:lvl3pPr marL="1143000" indent="-228600">
              <a:spcBef>
                <a:spcPct val="20000"/>
              </a:spcBef>
              <a:buFont typeface="Arial" charset="0"/>
              <a:buChar char="•"/>
              <a:defRPr sz="2400">
                <a:solidFill>
                  <a:schemeClr val="tx1"/>
                </a:solidFill>
                <a:latin typeface="Impact" pitchFamily="34" charset="0"/>
              </a:defRPr>
            </a:lvl3pPr>
            <a:lvl4pPr marL="1600200" indent="-228600">
              <a:spcBef>
                <a:spcPct val="20000"/>
              </a:spcBef>
              <a:buFont typeface="Arial" charset="0"/>
              <a:buChar char="–"/>
              <a:defRPr sz="2000">
                <a:solidFill>
                  <a:schemeClr val="tx1"/>
                </a:solidFill>
                <a:latin typeface="Impact" pitchFamily="34" charset="0"/>
              </a:defRPr>
            </a:lvl4pPr>
            <a:lvl5pPr marL="2057400" indent="-228600">
              <a:spcBef>
                <a:spcPct val="20000"/>
              </a:spcBef>
              <a:buFont typeface="Arial" charset="0"/>
              <a:buChar char="»"/>
              <a:defRPr sz="2000">
                <a:solidFill>
                  <a:schemeClr val="tx1"/>
                </a:solidFill>
                <a:latin typeface="Impact"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Impact"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Impact"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Impact"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Impact" pitchFamily="34" charset="0"/>
              </a:defRPr>
            </a:lvl9pPr>
          </a:lstStyle>
          <a:p>
            <a:pPr eaLnBrk="1" hangingPunct="1">
              <a:spcBef>
                <a:spcPct val="0"/>
              </a:spcBef>
              <a:buFontTx/>
              <a:buNone/>
            </a:pPr>
            <a:r>
              <a:rPr lang="es-CO" altLang="es-CO" sz="1800">
                <a:latin typeface="Arial" charset="0"/>
              </a:rPr>
              <a:t> </a:t>
            </a:r>
          </a:p>
        </p:txBody>
      </p:sp>
      <p:sp>
        <p:nvSpPr>
          <p:cNvPr id="2" name="1 Marcador de texto"/>
          <p:cNvSpPr>
            <a:spLocks noGrp="1"/>
          </p:cNvSpPr>
          <p:nvPr>
            <p:ph type="body" sz="half" idx="2"/>
          </p:nvPr>
        </p:nvSpPr>
        <p:spPr>
          <a:xfrm>
            <a:off x="215304" y="1339849"/>
            <a:ext cx="3096344" cy="4691063"/>
          </a:xfrm>
        </p:spPr>
        <p:txBody>
          <a:bodyPr/>
          <a:lstStyle/>
          <a:p>
            <a:pPr marL="285750" indent="-285750" algn="just">
              <a:buFont typeface="Arial" panose="020B0604020202020204" pitchFamily="34" charset="0"/>
              <a:buChar char="•"/>
            </a:pPr>
            <a:r>
              <a:rPr lang="en-US" sz="1200" dirty="0"/>
              <a:t>We examined a series of 10 subjects with MGD (mean age was 25  years, SD 4.11; 18-59) at Salle university, optometric clinic, Bogotá Colombia. 70% female gender and 30% male. MGD was confirmed in the 10 patients.  </a:t>
            </a:r>
            <a:r>
              <a:rPr lang="en-US" sz="1200" dirty="0" smtClean="0"/>
              <a:t>Subjective </a:t>
            </a:r>
            <a:r>
              <a:rPr lang="en-US" sz="1200" dirty="0"/>
              <a:t>symptoms were checked on the discomfort sensation, patients chose the most representative </a:t>
            </a:r>
            <a:r>
              <a:rPr lang="en-US" sz="1200" dirty="0" smtClean="0"/>
              <a:t> as burning </a:t>
            </a:r>
            <a:r>
              <a:rPr lang="en-US" sz="1200" dirty="0"/>
              <a:t>sensation (</a:t>
            </a:r>
            <a:r>
              <a:rPr lang="en-US" sz="1200" dirty="0" smtClean="0"/>
              <a:t>60%.</a:t>
            </a:r>
            <a:r>
              <a:rPr lang="en-US" sz="1200" dirty="0"/>
              <a:t> </a:t>
            </a:r>
            <a:endParaRPr lang="es-CO" sz="1200" dirty="0"/>
          </a:p>
          <a:p>
            <a:pPr algn="just"/>
            <a:endParaRPr lang="es-CO" sz="1200" dirty="0"/>
          </a:p>
        </p:txBody>
      </p:sp>
      <p:sp>
        <p:nvSpPr>
          <p:cNvPr id="3"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228600" algn="l"/>
              </a:tabLst>
              <a:defRPr>
                <a:solidFill>
                  <a:schemeClr val="tx1"/>
                </a:solidFill>
                <a:latin typeface="Arial" pitchFamily="34" charset="0"/>
                <a:cs typeface="Arial" pitchFamily="34" charset="0"/>
              </a:defRPr>
            </a:lvl1pPr>
            <a:lvl2pPr>
              <a:tabLst>
                <a:tab pos="228600" algn="l"/>
              </a:tabLst>
              <a:defRPr>
                <a:solidFill>
                  <a:schemeClr val="tx1"/>
                </a:solidFill>
                <a:latin typeface="Arial" pitchFamily="34" charset="0"/>
                <a:cs typeface="Arial" pitchFamily="34" charset="0"/>
              </a:defRPr>
            </a:lvl2pPr>
            <a:lvl3pPr>
              <a:tabLst>
                <a:tab pos="228600" algn="l"/>
              </a:tabLst>
              <a:defRPr>
                <a:solidFill>
                  <a:schemeClr val="tx1"/>
                </a:solidFill>
                <a:latin typeface="Arial" pitchFamily="34" charset="0"/>
                <a:cs typeface="Arial" pitchFamily="34" charset="0"/>
              </a:defRPr>
            </a:lvl3pPr>
            <a:lvl4pPr>
              <a:tabLst>
                <a:tab pos="228600" algn="l"/>
              </a:tabLst>
              <a:defRPr>
                <a:solidFill>
                  <a:schemeClr val="tx1"/>
                </a:solidFill>
                <a:latin typeface="Arial" pitchFamily="34" charset="0"/>
                <a:cs typeface="Arial" pitchFamily="34" charset="0"/>
              </a:defRPr>
            </a:lvl4pPr>
            <a:lvl5pPr>
              <a:tabLst>
                <a:tab pos="228600" algn="l"/>
              </a:tabLst>
              <a:defRPr>
                <a:solidFill>
                  <a:schemeClr val="tx1"/>
                </a:solidFill>
                <a:latin typeface="Arial" pitchFamily="34" charset="0"/>
                <a:cs typeface="Arial" pitchFamily="34" charset="0"/>
              </a:defRPr>
            </a:lvl5pPr>
            <a:lvl6pPr eaLnBrk="0" fontAlgn="base" hangingPunct="0">
              <a:spcBef>
                <a:spcPct val="0"/>
              </a:spcBef>
              <a:spcAft>
                <a:spcPct val="0"/>
              </a:spcAft>
              <a:tabLst>
                <a:tab pos="228600" algn="l"/>
              </a:tabLst>
              <a:defRPr>
                <a:solidFill>
                  <a:schemeClr val="tx1"/>
                </a:solidFill>
                <a:latin typeface="Arial" pitchFamily="34" charset="0"/>
                <a:cs typeface="Arial" pitchFamily="34" charset="0"/>
              </a:defRPr>
            </a:lvl6pPr>
            <a:lvl7pPr eaLnBrk="0" fontAlgn="base" hangingPunct="0">
              <a:spcBef>
                <a:spcPct val="0"/>
              </a:spcBef>
              <a:spcAft>
                <a:spcPct val="0"/>
              </a:spcAft>
              <a:tabLst>
                <a:tab pos="228600" algn="l"/>
              </a:tabLst>
              <a:defRPr>
                <a:solidFill>
                  <a:schemeClr val="tx1"/>
                </a:solidFill>
                <a:latin typeface="Arial" pitchFamily="34" charset="0"/>
                <a:cs typeface="Arial" pitchFamily="34" charset="0"/>
              </a:defRPr>
            </a:lvl7pPr>
            <a:lvl8pPr eaLnBrk="0" fontAlgn="base" hangingPunct="0">
              <a:spcBef>
                <a:spcPct val="0"/>
              </a:spcBef>
              <a:spcAft>
                <a:spcPct val="0"/>
              </a:spcAft>
              <a:tabLst>
                <a:tab pos="228600" algn="l"/>
              </a:tabLst>
              <a:defRPr>
                <a:solidFill>
                  <a:schemeClr val="tx1"/>
                </a:solidFill>
                <a:latin typeface="Arial" pitchFamily="34" charset="0"/>
                <a:cs typeface="Arial" pitchFamily="34" charset="0"/>
              </a:defRPr>
            </a:lvl8pPr>
            <a:lvl9pPr eaLnBrk="0" fontAlgn="base" hangingPunct="0">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s-CO" alt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2" name="11 Gráfico"/>
          <p:cNvGraphicFramePr/>
          <p:nvPr>
            <p:extLst>
              <p:ext uri="{D42A27DB-BD31-4B8C-83A1-F6EECF244321}">
                <p14:modId xmlns:p14="http://schemas.microsoft.com/office/powerpoint/2010/main" val="2826939639"/>
              </p:ext>
            </p:extLst>
          </p:nvPr>
        </p:nvGraphicFramePr>
        <p:xfrm>
          <a:off x="395536" y="3140968"/>
          <a:ext cx="3024336" cy="1296144"/>
        </p:xfrm>
        <a:graphic>
          <a:graphicData uri="http://schemas.openxmlformats.org/drawingml/2006/chart">
            <c:chart xmlns:c="http://schemas.openxmlformats.org/drawingml/2006/chart" xmlns:r="http://schemas.openxmlformats.org/officeDocument/2006/relationships" r:id="rId2"/>
          </a:graphicData>
        </a:graphic>
      </p:graphicFrame>
      <p:sp>
        <p:nvSpPr>
          <p:cNvPr id="6" name="5 Rectángulo"/>
          <p:cNvSpPr/>
          <p:nvPr/>
        </p:nvSpPr>
        <p:spPr>
          <a:xfrm>
            <a:off x="3519252" y="1315532"/>
            <a:ext cx="2664295" cy="2677656"/>
          </a:xfrm>
          <a:prstGeom prst="rect">
            <a:avLst/>
          </a:prstGeom>
        </p:spPr>
        <p:txBody>
          <a:bodyPr wrap="square">
            <a:spAutoFit/>
          </a:bodyPr>
          <a:lstStyle/>
          <a:p>
            <a:pPr marL="285750" indent="-285750" algn="just">
              <a:buFont typeface="Arial" panose="020B0604020202020204" pitchFamily="34" charset="0"/>
              <a:buChar char="•"/>
            </a:pPr>
            <a:r>
              <a:rPr lang="en-US" sz="1200" dirty="0" smtClean="0">
                <a:latin typeface="+mn-lt"/>
              </a:rPr>
              <a:t>The </a:t>
            </a:r>
            <a:r>
              <a:rPr lang="en-US" sz="1200" dirty="0">
                <a:latin typeface="+mn-lt"/>
              </a:rPr>
              <a:t>mean of Marx line grading score was 2,7 SD 0,6; P&lt;0,005, meaning a mild inflammation in the </a:t>
            </a:r>
            <a:r>
              <a:rPr lang="en-US" sz="1200" dirty="0" err="1">
                <a:latin typeface="+mn-lt"/>
              </a:rPr>
              <a:t>meibomian</a:t>
            </a:r>
            <a:r>
              <a:rPr lang="en-US" sz="1200" dirty="0">
                <a:latin typeface="+mn-lt"/>
              </a:rPr>
              <a:t> glands, and then 30 days using contact lenses and eyelid cleaner, was 0,7 (SD 0,1; P&lt;0,0003</a:t>
            </a:r>
            <a:r>
              <a:rPr lang="en-US" sz="1200" dirty="0" smtClean="0">
                <a:latin typeface="+mn-lt"/>
              </a:rPr>
              <a:t>).</a:t>
            </a:r>
            <a:r>
              <a:rPr lang="en-US" sz="1200" dirty="0" smtClean="0">
                <a:latin typeface="+mj-lt"/>
              </a:rPr>
              <a:t> </a:t>
            </a:r>
          </a:p>
          <a:p>
            <a:pPr marL="285750" indent="-285750" algn="just">
              <a:buFont typeface="Arial" panose="020B0604020202020204" pitchFamily="34" charset="0"/>
              <a:buChar char="•"/>
            </a:pPr>
            <a:endParaRPr lang="en-US" sz="1200" dirty="0" smtClean="0">
              <a:latin typeface="+mj-lt"/>
            </a:endParaRPr>
          </a:p>
          <a:p>
            <a:pPr marL="285750" indent="-285750" algn="just">
              <a:buFont typeface="Arial" panose="020B0604020202020204" pitchFamily="34" charset="0"/>
              <a:buChar char="•"/>
            </a:pPr>
            <a:r>
              <a:rPr lang="en-US" sz="1200" dirty="0" smtClean="0">
                <a:latin typeface="+mj-lt"/>
              </a:rPr>
              <a:t>In the correlation between materials, we found no significant difference between contact lenses material group ( P&gt;0,005). </a:t>
            </a:r>
            <a:endParaRPr lang="es-CO" sz="1200" dirty="0" smtClean="0">
              <a:latin typeface="+mj-lt"/>
            </a:endParaRPr>
          </a:p>
          <a:p>
            <a:pPr marL="285750" lvl="0" indent="-285750" algn="just">
              <a:buFont typeface="Arial" panose="020B0604020202020204" pitchFamily="34" charset="0"/>
              <a:buChar char="•"/>
            </a:pPr>
            <a:endParaRPr lang="en-US" sz="1200" dirty="0" smtClean="0">
              <a:latin typeface="+mn-lt"/>
            </a:endParaRPr>
          </a:p>
          <a:p>
            <a:pPr marL="285750" lvl="0" indent="-285750" algn="just">
              <a:buFont typeface="Arial" panose="020B0604020202020204" pitchFamily="34" charset="0"/>
              <a:buChar char="•"/>
            </a:pPr>
            <a:endParaRPr lang="es-CO" sz="1200" dirty="0">
              <a:latin typeface="+mn-lt"/>
            </a:endParaRPr>
          </a:p>
        </p:txBody>
      </p:sp>
      <p:sp>
        <p:nvSpPr>
          <p:cNvPr id="7" name="6 Rectángulo"/>
          <p:cNvSpPr/>
          <p:nvPr/>
        </p:nvSpPr>
        <p:spPr>
          <a:xfrm>
            <a:off x="6300192" y="1357838"/>
            <a:ext cx="2520280" cy="307777"/>
          </a:xfrm>
          <a:prstGeom prst="rect">
            <a:avLst/>
          </a:prstGeom>
        </p:spPr>
        <p:txBody>
          <a:bodyPr wrap="square">
            <a:spAutoFit/>
          </a:bodyPr>
          <a:lstStyle/>
          <a:p>
            <a:pPr marL="285750" lvl="0" indent="-285750" algn="just">
              <a:buFont typeface="Arial" panose="020B0604020202020204" pitchFamily="34" charset="0"/>
              <a:buChar char="•"/>
            </a:pPr>
            <a:endParaRPr lang="es-CO" sz="1400" dirty="0">
              <a:latin typeface="+mj-lt"/>
            </a:endParaRPr>
          </a:p>
        </p:txBody>
      </p:sp>
      <p:sp>
        <p:nvSpPr>
          <p:cNvPr id="9" name="8 Rectángulo"/>
          <p:cNvSpPr/>
          <p:nvPr/>
        </p:nvSpPr>
        <p:spPr>
          <a:xfrm>
            <a:off x="323528" y="4520823"/>
            <a:ext cx="2952328" cy="1615827"/>
          </a:xfrm>
          <a:prstGeom prst="rect">
            <a:avLst/>
          </a:prstGeom>
        </p:spPr>
        <p:txBody>
          <a:bodyPr wrap="square">
            <a:spAutoFit/>
          </a:bodyPr>
          <a:lstStyle/>
          <a:p>
            <a:pPr marL="285750" lvl="0" indent="-285750" algn="just">
              <a:buFont typeface="Arial" panose="020B0604020202020204" pitchFamily="34" charset="0"/>
              <a:buChar char="•"/>
            </a:pPr>
            <a:r>
              <a:rPr lang="en-US" sz="1100" dirty="0">
                <a:latin typeface="+mj-lt"/>
              </a:rPr>
              <a:t>MG signs was present in 86,6% of patients, with redness (80%), </a:t>
            </a:r>
            <a:r>
              <a:rPr lang="en-US" sz="1100" dirty="0" err="1">
                <a:latin typeface="+mj-lt"/>
              </a:rPr>
              <a:t>Telangiectasis</a:t>
            </a:r>
            <a:r>
              <a:rPr lang="en-US" sz="1100" dirty="0">
                <a:latin typeface="+mj-lt"/>
              </a:rPr>
              <a:t> (80%) and lid inflammation (100%). </a:t>
            </a:r>
            <a:endParaRPr lang="en-US" sz="1100" dirty="0" smtClean="0">
              <a:latin typeface="+mj-lt"/>
            </a:endParaRPr>
          </a:p>
          <a:p>
            <a:pPr marL="285750" lvl="0" indent="-285750" algn="just">
              <a:buFont typeface="Arial" panose="020B0604020202020204" pitchFamily="34" charset="0"/>
              <a:buChar char="•"/>
            </a:pPr>
            <a:r>
              <a:rPr lang="en-US" sz="1100" dirty="0" smtClean="0">
                <a:latin typeface="+mj-lt"/>
              </a:rPr>
              <a:t>The </a:t>
            </a:r>
            <a:r>
              <a:rPr lang="en-US" sz="1100" dirty="0">
                <a:latin typeface="+mj-lt"/>
              </a:rPr>
              <a:t>results showed 70% of the cases with grade 3, in </a:t>
            </a:r>
            <a:r>
              <a:rPr lang="en-US" sz="1100" dirty="0" err="1">
                <a:latin typeface="+mj-lt"/>
              </a:rPr>
              <a:t>meibum</a:t>
            </a:r>
            <a:r>
              <a:rPr lang="en-US" sz="1100" dirty="0">
                <a:latin typeface="+mj-lt"/>
              </a:rPr>
              <a:t>, no expressed even with strong pressure (70%), with no </a:t>
            </a:r>
            <a:r>
              <a:rPr lang="en-US" sz="1100" dirty="0" err="1">
                <a:latin typeface="+mj-lt"/>
              </a:rPr>
              <a:t>significatly</a:t>
            </a:r>
            <a:r>
              <a:rPr lang="en-US" sz="1100" dirty="0">
                <a:latin typeface="+mj-lt"/>
              </a:rPr>
              <a:t> </a:t>
            </a:r>
            <a:r>
              <a:rPr lang="en-US" sz="1100" dirty="0" err="1">
                <a:latin typeface="+mj-lt"/>
              </a:rPr>
              <a:t>diference</a:t>
            </a:r>
            <a:r>
              <a:rPr lang="en-US" sz="1100" dirty="0">
                <a:latin typeface="+mj-lt"/>
              </a:rPr>
              <a:t> between materials group. After 30 days, the </a:t>
            </a:r>
            <a:r>
              <a:rPr lang="en-US" sz="1100" dirty="0" err="1">
                <a:latin typeface="+mj-lt"/>
              </a:rPr>
              <a:t>meibum</a:t>
            </a:r>
            <a:r>
              <a:rPr lang="en-US" sz="1100" dirty="0">
                <a:latin typeface="+mj-lt"/>
              </a:rPr>
              <a:t> secretion improved considerably. </a:t>
            </a:r>
          </a:p>
        </p:txBody>
      </p:sp>
      <p:graphicFrame>
        <p:nvGraphicFramePr>
          <p:cNvPr id="19" name="18 Gráfico"/>
          <p:cNvGraphicFramePr/>
          <p:nvPr>
            <p:extLst>
              <p:ext uri="{D42A27DB-BD31-4B8C-83A1-F6EECF244321}">
                <p14:modId xmlns:p14="http://schemas.microsoft.com/office/powerpoint/2010/main" val="662531992"/>
              </p:ext>
            </p:extLst>
          </p:nvPr>
        </p:nvGraphicFramePr>
        <p:xfrm>
          <a:off x="6346114" y="1357838"/>
          <a:ext cx="2797886" cy="20842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1382879556"/>
              </p:ext>
            </p:extLst>
          </p:nvPr>
        </p:nvGraphicFramePr>
        <p:xfrm>
          <a:off x="3519252" y="3685381"/>
          <a:ext cx="5445237" cy="1088136"/>
        </p:xfrm>
        <a:graphic>
          <a:graphicData uri="http://schemas.openxmlformats.org/drawingml/2006/table">
            <a:tbl>
              <a:tblPr firstRow="1" firstCol="1" bandRow="1">
                <a:tableStyleId>{46F890A9-2807-4EBB-B81D-B2AA78EC7F39}</a:tableStyleId>
              </a:tblPr>
              <a:tblGrid>
                <a:gridCol w="662258"/>
                <a:gridCol w="899473"/>
                <a:gridCol w="854843"/>
                <a:gridCol w="624693"/>
                <a:gridCol w="698669"/>
                <a:gridCol w="1047730"/>
                <a:gridCol w="657571"/>
              </a:tblGrid>
              <a:tr h="190500">
                <a:tc>
                  <a:txBody>
                    <a:bodyPr/>
                    <a:lstStyle/>
                    <a:p>
                      <a:endParaRPr lang="es-CO" sz="1050" b="0" dirty="0">
                        <a:solidFill>
                          <a:srgbClr val="000000"/>
                        </a:solidFill>
                        <a:effectLst/>
                        <a:latin typeface="Calibri"/>
                      </a:endParaRPr>
                    </a:p>
                  </a:txBody>
                  <a:tcPr marL="68580" marR="68580" marT="0" marB="0"/>
                </a:tc>
                <a:tc gridSpan="3">
                  <a:txBody>
                    <a:bodyPr/>
                    <a:lstStyle/>
                    <a:p>
                      <a:pPr algn="ctr">
                        <a:lnSpc>
                          <a:spcPct val="107000"/>
                        </a:lnSpc>
                        <a:spcAft>
                          <a:spcPts val="0"/>
                        </a:spcAft>
                      </a:pPr>
                      <a:r>
                        <a:rPr lang="es-CO" sz="1000" b="0" dirty="0">
                          <a:solidFill>
                            <a:srgbClr val="C00000"/>
                          </a:solidFill>
                          <a:effectLst/>
                        </a:rPr>
                        <a:t> </a:t>
                      </a:r>
                      <a:endParaRPr lang="es-CO" sz="1100" b="0" dirty="0">
                        <a:solidFill>
                          <a:srgbClr val="C00000"/>
                        </a:solidFill>
                        <a:effectLst/>
                      </a:endParaRPr>
                    </a:p>
                    <a:p>
                      <a:pPr algn="ctr">
                        <a:lnSpc>
                          <a:spcPct val="107000"/>
                        </a:lnSpc>
                        <a:spcAft>
                          <a:spcPts val="0"/>
                        </a:spcAft>
                      </a:pPr>
                      <a:r>
                        <a:rPr lang="es-CO" sz="1000" b="0" dirty="0" err="1">
                          <a:solidFill>
                            <a:srgbClr val="C00000"/>
                          </a:solidFill>
                          <a:effectLst/>
                        </a:rPr>
                        <a:t>Galyfilcon</a:t>
                      </a:r>
                      <a:r>
                        <a:rPr lang="es-CO" sz="1000" b="0" dirty="0">
                          <a:solidFill>
                            <a:srgbClr val="C00000"/>
                          </a:solidFill>
                          <a:effectLst/>
                        </a:rPr>
                        <a:t> A</a:t>
                      </a:r>
                      <a:endParaRPr lang="es-CO" sz="1100" b="0" dirty="0">
                        <a:solidFill>
                          <a:srgbClr val="C00000"/>
                        </a:solidFill>
                        <a:effectLst/>
                        <a:latin typeface="Calibri"/>
                        <a:ea typeface="Calibri"/>
                        <a:cs typeface="Times New Roman"/>
                      </a:endParaRPr>
                    </a:p>
                  </a:txBody>
                  <a:tcPr marL="68580" marR="68580" marT="0" marB="0"/>
                </a:tc>
                <a:tc hMerge="1">
                  <a:txBody>
                    <a:bodyPr/>
                    <a:lstStyle/>
                    <a:p>
                      <a:endParaRPr lang="es-CO"/>
                    </a:p>
                  </a:txBody>
                  <a:tcPr/>
                </a:tc>
                <a:tc hMerge="1">
                  <a:txBody>
                    <a:bodyPr/>
                    <a:lstStyle/>
                    <a:p>
                      <a:endParaRPr lang="es-CO"/>
                    </a:p>
                  </a:txBody>
                  <a:tcPr/>
                </a:tc>
                <a:tc gridSpan="3">
                  <a:txBody>
                    <a:bodyPr/>
                    <a:lstStyle/>
                    <a:p>
                      <a:pPr algn="ctr">
                        <a:lnSpc>
                          <a:spcPct val="107000"/>
                        </a:lnSpc>
                        <a:spcAft>
                          <a:spcPts val="0"/>
                        </a:spcAft>
                      </a:pPr>
                      <a:r>
                        <a:rPr lang="es-CO" sz="1000" b="0" dirty="0">
                          <a:solidFill>
                            <a:srgbClr val="C00000"/>
                          </a:solidFill>
                          <a:effectLst/>
                        </a:rPr>
                        <a:t> </a:t>
                      </a:r>
                      <a:endParaRPr lang="es-CO" sz="1100" b="0" dirty="0">
                        <a:solidFill>
                          <a:srgbClr val="C00000"/>
                        </a:solidFill>
                        <a:effectLst/>
                      </a:endParaRPr>
                    </a:p>
                    <a:p>
                      <a:pPr algn="ctr">
                        <a:lnSpc>
                          <a:spcPct val="107000"/>
                        </a:lnSpc>
                        <a:spcAft>
                          <a:spcPts val="0"/>
                        </a:spcAft>
                      </a:pPr>
                      <a:r>
                        <a:rPr lang="es-CO" sz="1000" b="0" dirty="0" err="1">
                          <a:solidFill>
                            <a:srgbClr val="C00000"/>
                          </a:solidFill>
                          <a:effectLst/>
                        </a:rPr>
                        <a:t>Comfilcon</a:t>
                      </a:r>
                      <a:r>
                        <a:rPr lang="es-CO" sz="1000" b="0" dirty="0">
                          <a:solidFill>
                            <a:srgbClr val="C00000"/>
                          </a:solidFill>
                          <a:effectLst/>
                        </a:rPr>
                        <a:t> A</a:t>
                      </a:r>
                      <a:endParaRPr lang="es-CO" sz="1100" b="0" dirty="0">
                        <a:solidFill>
                          <a:srgbClr val="C00000"/>
                        </a:solidFill>
                        <a:effectLst/>
                        <a:latin typeface="Calibri"/>
                        <a:ea typeface="Calibri"/>
                        <a:cs typeface="Times New Roman"/>
                      </a:endParaRPr>
                    </a:p>
                  </a:txBody>
                  <a:tcPr marL="68580" marR="68580" marT="0" marB="0"/>
                </a:tc>
                <a:tc hMerge="1">
                  <a:txBody>
                    <a:bodyPr/>
                    <a:lstStyle/>
                    <a:p>
                      <a:endParaRPr lang="es-CO"/>
                    </a:p>
                  </a:txBody>
                  <a:tcPr/>
                </a:tc>
                <a:tc hMerge="1">
                  <a:txBody>
                    <a:bodyPr/>
                    <a:lstStyle/>
                    <a:p>
                      <a:endParaRPr lang="es-CO"/>
                    </a:p>
                  </a:txBody>
                  <a:tcPr/>
                </a:tc>
              </a:tr>
              <a:tr h="190500">
                <a:tc>
                  <a:txBody>
                    <a:bodyPr/>
                    <a:lstStyle/>
                    <a:p>
                      <a:pPr>
                        <a:lnSpc>
                          <a:spcPct val="107000"/>
                        </a:lnSpc>
                        <a:spcAft>
                          <a:spcPts val="0"/>
                        </a:spcAft>
                      </a:pPr>
                      <a:r>
                        <a:rPr lang="es-CO" sz="900" b="0">
                          <a:effectLst/>
                        </a:rPr>
                        <a:t> </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Before</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After 30 days</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P Value</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Before</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After 30 days</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P Value</a:t>
                      </a:r>
                      <a:endParaRPr lang="es-CO" sz="1050" b="0">
                        <a:solidFill>
                          <a:srgbClr val="000000"/>
                        </a:solidFill>
                        <a:effectLst/>
                        <a:latin typeface="Calibri"/>
                        <a:ea typeface="Calibri"/>
                        <a:cs typeface="Times New Roman"/>
                      </a:endParaRPr>
                    </a:p>
                  </a:txBody>
                  <a:tcPr marL="68580" marR="68580" marT="0" marB="0"/>
                </a:tc>
              </a:tr>
              <a:tr h="190500">
                <a:tc>
                  <a:txBody>
                    <a:bodyPr/>
                    <a:lstStyle/>
                    <a:p>
                      <a:pPr>
                        <a:lnSpc>
                          <a:spcPct val="107000"/>
                        </a:lnSpc>
                        <a:spcAft>
                          <a:spcPts val="0"/>
                        </a:spcAft>
                      </a:pPr>
                      <a:r>
                        <a:rPr lang="es-CO" sz="900" b="0">
                          <a:effectLst/>
                        </a:rPr>
                        <a:t>Marx Line</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2,5 (SD 0,6)</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0,83 (SD 0,1)</a:t>
                      </a:r>
                      <a:endParaRPr lang="es-CO" sz="1050" b="0">
                        <a:solidFill>
                          <a:srgbClr val="000000"/>
                        </a:solidFill>
                        <a:effectLst/>
                        <a:latin typeface="Calibri"/>
                        <a:ea typeface="Calibri"/>
                        <a:cs typeface="Times New Roman"/>
                      </a:endParaRPr>
                    </a:p>
                  </a:txBody>
                  <a:tcPr marL="68580" marR="68580" marT="0" marB="0"/>
                </a:tc>
                <a:tc>
                  <a:txBody>
                    <a:bodyPr/>
                    <a:lstStyle/>
                    <a:p>
                      <a:pPr algn="r">
                        <a:lnSpc>
                          <a:spcPct val="107000"/>
                        </a:lnSpc>
                        <a:spcAft>
                          <a:spcPts val="0"/>
                        </a:spcAft>
                      </a:pPr>
                      <a:r>
                        <a:rPr lang="es-CO" sz="900" b="0">
                          <a:effectLst/>
                        </a:rPr>
                        <a:t>&lt;0,0003</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dirty="0">
                          <a:effectLst/>
                        </a:rPr>
                        <a:t>2,5 (SD 0,6)</a:t>
                      </a:r>
                      <a:endParaRPr lang="es-CO" sz="1050" b="0" dirty="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0,66 (SD 0,34)</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&lt;0,0003</a:t>
                      </a:r>
                      <a:endParaRPr lang="es-CO" sz="1050" b="0">
                        <a:solidFill>
                          <a:srgbClr val="000000"/>
                        </a:solidFill>
                        <a:effectLst/>
                        <a:latin typeface="Calibri"/>
                        <a:ea typeface="Calibri"/>
                        <a:cs typeface="Times New Roman"/>
                      </a:endParaRPr>
                    </a:p>
                  </a:txBody>
                  <a:tcPr marL="68580" marR="68580" marT="0" marB="0"/>
                </a:tc>
              </a:tr>
              <a:tr h="190500">
                <a:tc>
                  <a:txBody>
                    <a:bodyPr/>
                    <a:lstStyle/>
                    <a:p>
                      <a:pPr>
                        <a:lnSpc>
                          <a:spcPct val="107000"/>
                        </a:lnSpc>
                        <a:spcAft>
                          <a:spcPts val="0"/>
                        </a:spcAft>
                      </a:pPr>
                      <a:r>
                        <a:rPr lang="es-CO" sz="900" b="0">
                          <a:effectLst/>
                        </a:rPr>
                        <a:t>Meibum</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2,83 (SD 0,45)</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1,63 (0,56)</a:t>
                      </a:r>
                      <a:endParaRPr lang="es-CO" sz="1050" b="0">
                        <a:solidFill>
                          <a:srgbClr val="000000"/>
                        </a:solidFill>
                        <a:effectLst/>
                        <a:latin typeface="Calibri"/>
                        <a:ea typeface="Calibri"/>
                        <a:cs typeface="Times New Roman"/>
                      </a:endParaRPr>
                    </a:p>
                  </a:txBody>
                  <a:tcPr marL="68580" marR="68580" marT="0" marB="0"/>
                </a:tc>
                <a:tc>
                  <a:txBody>
                    <a:bodyPr/>
                    <a:lstStyle/>
                    <a:p>
                      <a:pPr algn="r">
                        <a:lnSpc>
                          <a:spcPct val="107000"/>
                        </a:lnSpc>
                        <a:spcAft>
                          <a:spcPts val="0"/>
                        </a:spcAft>
                      </a:pPr>
                      <a:r>
                        <a:rPr lang="es-CO" sz="900" b="0">
                          <a:effectLst/>
                        </a:rPr>
                        <a:t>0,03</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2,01 (SD 0,9)</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1,01 (SD 0,3)</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P&gt; 0,05</a:t>
                      </a:r>
                      <a:endParaRPr lang="es-CO" sz="1050" b="0">
                        <a:solidFill>
                          <a:srgbClr val="000000"/>
                        </a:solidFill>
                        <a:effectLst/>
                        <a:latin typeface="Calibri"/>
                        <a:ea typeface="Calibri"/>
                        <a:cs typeface="Times New Roman"/>
                      </a:endParaRPr>
                    </a:p>
                  </a:txBody>
                  <a:tcPr marL="68580" marR="68580" marT="0" marB="0"/>
                </a:tc>
              </a:tr>
              <a:tr h="190500">
                <a:tc>
                  <a:txBody>
                    <a:bodyPr/>
                    <a:lstStyle/>
                    <a:p>
                      <a:pPr>
                        <a:lnSpc>
                          <a:spcPct val="107000"/>
                        </a:lnSpc>
                        <a:spcAft>
                          <a:spcPts val="0"/>
                        </a:spcAft>
                      </a:pPr>
                      <a:r>
                        <a:rPr lang="es-CO" sz="900" b="0">
                          <a:effectLst/>
                        </a:rPr>
                        <a:t>Debris</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2,6 (SD 0,31)</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1,2 (SD 0,2)</a:t>
                      </a:r>
                      <a:endParaRPr lang="es-CO" sz="1050" b="0">
                        <a:solidFill>
                          <a:srgbClr val="000000"/>
                        </a:solidFill>
                        <a:effectLst/>
                        <a:latin typeface="Calibri"/>
                        <a:ea typeface="Calibri"/>
                        <a:cs typeface="Times New Roman"/>
                      </a:endParaRPr>
                    </a:p>
                  </a:txBody>
                  <a:tcPr marL="68580" marR="68580" marT="0" marB="0"/>
                </a:tc>
                <a:tc>
                  <a:txBody>
                    <a:bodyPr/>
                    <a:lstStyle/>
                    <a:p>
                      <a:pPr algn="r">
                        <a:lnSpc>
                          <a:spcPct val="107000"/>
                        </a:lnSpc>
                        <a:spcAft>
                          <a:spcPts val="0"/>
                        </a:spcAft>
                      </a:pPr>
                      <a:r>
                        <a:rPr lang="es-CO" sz="900" b="0" dirty="0" smtClean="0">
                          <a:effectLst/>
                        </a:rPr>
                        <a:t> 0,03</a:t>
                      </a:r>
                      <a:r>
                        <a:rPr lang="es-CO" sz="900" b="0" dirty="0">
                          <a:effectLst/>
                        </a:rPr>
                        <a:t> </a:t>
                      </a:r>
                      <a:endParaRPr lang="es-CO" sz="1050" b="0" dirty="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1,5 (SD 0,49)</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a:effectLst/>
                        </a:rPr>
                        <a:t>0,5 (SD 0,1)</a:t>
                      </a:r>
                      <a:endParaRPr lang="es-CO" sz="1050" b="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CO" sz="900" b="0" dirty="0">
                          <a:effectLst/>
                        </a:rPr>
                        <a:t>P&gt; 0,05</a:t>
                      </a:r>
                      <a:endParaRPr lang="es-CO" sz="1050" b="0" dirty="0">
                        <a:solidFill>
                          <a:srgbClr val="000000"/>
                        </a:solidFill>
                        <a:effectLst/>
                        <a:latin typeface="Calibri"/>
                        <a:ea typeface="Calibri"/>
                        <a:cs typeface="Times New Roman"/>
                      </a:endParaRPr>
                    </a:p>
                  </a:txBody>
                  <a:tcPr marL="68580" marR="68580" marT="0" marB="0"/>
                </a:tc>
              </a:tr>
            </a:tbl>
          </a:graphicData>
        </a:graphic>
      </p:graphicFrame>
      <p:pic>
        <p:nvPicPr>
          <p:cNvPr id="13" name="1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6070" y="5125005"/>
            <a:ext cx="1812034" cy="1472347"/>
          </a:xfrm>
          <a:prstGeom prst="rect">
            <a:avLst/>
          </a:prstGeom>
          <a:ln>
            <a:noFill/>
          </a:ln>
        </p:spPr>
      </p:pic>
      <p:sp>
        <p:nvSpPr>
          <p:cNvPr id="23" name="22 CuadroTexto"/>
          <p:cNvSpPr txBox="1"/>
          <p:nvPr/>
        </p:nvSpPr>
        <p:spPr>
          <a:xfrm>
            <a:off x="708512" y="0"/>
            <a:ext cx="484428" cy="523220"/>
          </a:xfrm>
          <a:prstGeom prst="rect">
            <a:avLst/>
          </a:prstGeom>
          <a:noFill/>
        </p:spPr>
        <p:txBody>
          <a:bodyPr wrap="none">
            <a:spAutoFit/>
          </a:bodyPr>
          <a:lstStyle/>
          <a:p>
            <a:pPr eaLnBrk="1" hangingPunct="1">
              <a:defRPr/>
            </a:pPr>
            <a:r>
              <a:rPr lang="es-CO" sz="2800" b="1" dirty="0">
                <a:solidFill>
                  <a:srgbClr val="0070C0"/>
                </a:solidFill>
              </a:rPr>
              <a:t>3</a:t>
            </a:r>
            <a:r>
              <a:rPr lang="es-CO" sz="2800" b="1" dirty="0" smtClean="0">
                <a:solidFill>
                  <a:srgbClr val="0070C0"/>
                </a:solidFill>
              </a:rPr>
              <a:t>.</a:t>
            </a:r>
            <a:endParaRPr lang="es-CO" sz="2800" b="1" dirty="0">
              <a:solidFill>
                <a:srgbClr val="0070C0"/>
              </a:solidFill>
            </a:endParaRPr>
          </a:p>
        </p:txBody>
      </p:sp>
      <p:pic>
        <p:nvPicPr>
          <p:cNvPr id="24" name="3 Imag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52120" y="5125005"/>
            <a:ext cx="1520194" cy="14723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5" name="24 Rectángulo redondeado"/>
          <p:cNvSpPr/>
          <p:nvPr/>
        </p:nvSpPr>
        <p:spPr>
          <a:xfrm>
            <a:off x="7308304" y="5125004"/>
            <a:ext cx="1656184" cy="1472347"/>
          </a:xfrm>
          <a:prstGeom prst="roundRect">
            <a:avLst>
              <a:gd name="adj" fmla="val 10000"/>
            </a:avLst>
          </a:prstGeom>
          <a:blipFill>
            <a:blip r:embed="rId6" cstate="print">
              <a:extLst>
                <a:ext uri="{28A0092B-C50C-407E-A947-70E740481C1C}">
                  <a14:useLocalDpi xmlns:a14="http://schemas.microsoft.com/office/drawing/2010/main" val="0"/>
                </a:ext>
              </a:extLst>
            </a:blip>
            <a:srcRect/>
            <a:stretch>
              <a:fillRect l="-70000" r="-70000"/>
            </a:stretch>
          </a:blipFill>
          <a:ln>
            <a:noFill/>
          </a:ln>
        </p:spPr>
        <p:style>
          <a:lnRef idx="1">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graphicFrame>
        <p:nvGraphicFramePr>
          <p:cNvPr id="26" name="Diagram 4"/>
          <p:cNvGraphicFramePr/>
          <p:nvPr>
            <p:extLst>
              <p:ext uri="{D42A27DB-BD31-4B8C-83A1-F6EECF244321}">
                <p14:modId xmlns:p14="http://schemas.microsoft.com/office/powerpoint/2010/main" val="363167618"/>
              </p:ext>
            </p:extLst>
          </p:nvPr>
        </p:nvGraphicFramePr>
        <p:xfrm>
          <a:off x="1" y="-28383"/>
          <a:ext cx="9143999" cy="12309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7" name="26 CuadroTexto"/>
          <p:cNvSpPr txBox="1"/>
          <p:nvPr/>
        </p:nvSpPr>
        <p:spPr>
          <a:xfrm>
            <a:off x="14259" y="108088"/>
            <a:ext cx="698500" cy="830263"/>
          </a:xfrm>
          <a:prstGeom prst="rect">
            <a:avLst/>
          </a:prstGeom>
          <a:noFill/>
        </p:spPr>
        <p:txBody>
          <a:bodyPr wrap="none">
            <a:spAutoFit/>
          </a:bodyPr>
          <a:lstStyle/>
          <a:p>
            <a:pPr eaLnBrk="1" hangingPunct="1">
              <a:defRPr/>
            </a:pPr>
            <a:r>
              <a:rPr lang="es-CO" sz="4800" b="1" dirty="0">
                <a:solidFill>
                  <a:schemeClr val="accent6"/>
                </a:solidFill>
              </a:rPr>
              <a:t>2.</a:t>
            </a:r>
          </a:p>
        </p:txBody>
      </p:sp>
      <p:sp>
        <p:nvSpPr>
          <p:cNvPr id="29" name="AutoShape 4" descr="data:image/jpeg;base64,/9j/4AAQSkZJRgABAQAAAQABAAD/2wCEAAkGBxQSEhQUEhQUFhUWFBQVGBcYGBcbFxUVFxkYGhcaFxYYHSghGBwlHBQUITEhJSkrLi4uFyIzODMsNygtLisBCgoKDg0OGxAQGzIkHCQsLCwsLCwsLCwsLCwsLywsLCwsLCwsLCw0LCwsLCwsLCwsLC8sLCwsLCwsLCwsLCwsLP/AABEIAPIA0AMBIgACEQEDEQH/xAAcAAABBQEBAQAAAAAAAAAAAAAAAgMEBQYBBwj/xAA+EAACAQIEAwUECAUEAgMAAAABAhEAAwQSITEFIkETUWFxgQYykbEUFSNCUqHB8DNygtHhYpKi8QcWJFOy/8QAGgEBAAMBAQEAAAAAAAAAAAAAAAECAwUEBv/EAC8RAAICAQMDAgMIAwEAAAAAAAABAhEDEhMhBDFRQXEUkfAiQmGBobHR4TLB8VL/2gAMAwEAAhEDEQA/APZeK44WLZcx3AEkAnukKfHpSOE47tu0PRXUL35WtWrgnxHakelTWI2NJRVWYAEmT4naT6AD0oByikG4KSb4qLRNMdopj6SO+lduKWhpY7RTfbCu9qKWhTF1n+Ie0fZXHRkEKzqpzRnKYY4hhtoYy98jMfumr3tBSZXuG8+sRPw0pZFFLd4463BbKoxDwzKTlj7DX/TH0jUmRyj8WiLftN7uZACDc7QBpyoEuPaKiJYuE271YaxreJbQCAqgaiABEHfSukL3D4D99T8aWKIPCuKG6crKFYLzAE6OHZGAkAleWQSBIYGKijjblEYC2M9p7wzMRlVAvI56Nzb9MraGNbcqkhsq5hsYEiRBg+WlcNlPwr72bYe9+Lz8aWKKVvaC5z5bMw6AKSVZlNzI0aQzASY2nKCRM0vDe0BdXdQpQKMhkkOzsVtiRqATl6HerqF7h8PX9BSRZSc2VZiJgTEzv51IE4DE9rbV4iRqPwsNGU+IYEelSK4ABt+53omgO0Vya7QBRRRQBRRRQBRRRQFPxPFlLkeAqG3Eq5x8HtdPwiqlprw5MjUmjo4sUXFMtvpbNsCaZuYhxuppOH4h+IT40u5xQDZSfyqmpv1Glp1pOLxAUocRqvxGJz/cUeIma7huz2cMJ6zoPgKrrZo8aq2iceJmlrxLxqvuYUDZ0PxmmCtTrkhtQfYtzxLuJrn1oaq1Q04vjTckQ8UCyXi1OJxOarlC052S1O5Io4Q8FkMZ40sYuqjsT0NBdhutNxldlPsXIxVOLjPGqL6QdgKXbJ61Kysh4PJffTRSfpnnVctwV3tavusz20Wa4unUxEkedVOancMedf5hVlldlXBF3RRRXrPOFFFFAFFFFAZrj7xd/pFVmarD2hjttfwj9aqyBXNy/wCbOrhS0IUQK4RTZB6VzWszavxHDSZrgHfS80UAkNFLVzSS1JoKsfD0oMKjqpO0mu3LDDeR51NlHFeR5mWuC53UixhmbYT49PjUg8Of/SfAHWnJD0rhsZ+kU7bxVMPaI0YEHxrikjb49aFtKa4LAIx1EeVMviCphgRUa3iXXYmrHDY9W0uAfCR/irLkylFx5atEYYgHaaeQOfdU+oq1slI5cvpFdN1RuVHmRWm0/Ji83hEK1hnO5qVhcMQ6knqOlIucTtr96fKTUezxbPcVEDCWALkDr+EHc+O3nV4winyyj1tdjQX72VXKjOyqTlESTEgeBPj31X2OOKSqlTLZYjVczdrK8wDAr2FycyiIjfSrEWFylYGUggg6zO8zvPWd6bt4G2pBFtAV2IUSPe2P9b/7z3mvYeQhH2gtcoh5aIGU7E2gp8JOItD+rWMrRIwnE7dxgqkyUFwfykKdRuph00Mb0u3w60sRatiNRCrpqp0077dv/YvcKXZwdtDmREUxEhQDAAESOkKo/pHdQD9FFFAZnjw+1PkKr4qH7dtfGI+zzBMiSQwEGSOp8RWfNjEj3rlzUgfxV3OnR65+SDc2drBhTxxbmlwayiKziYa8IzOTJjS8vdOpzaeZ0qQth9OZpJj+MDqPJvCq7cjTZh/7RdG2KQbAqhuWcRMI1wmAYFwEwduvhUS4nEAYUXjpOkMY28etRtsssHia+ZqDY7jS7aEdAfA1j2xXEFMEXZETNoaefL4Uq3xnFr75j+ZFH6VGlot8LN/eXzNo2MOwtgDw/wAUscRA0ynyO1Zmzxi8RPKfQfoaBx26D7ifA/oammZvopfTNDcxbPpsO4U1lqutce70Hxj+9S7fGFO6keRU/wBqUyjwTj2iSQT3kjx1rnZ91JHErPVo8x/anUxlttriH+oT8Kiiuma9BJ8qSVJ6VLy0ioKaiIbVI7I1NmhWHdQnW0QuzPcamcLtntben3l+dO9pUnAvzp/MPnVor7SKzyPSzSUUUA10zlBRRRQBRXGYDfTYep0FdoCl45bCulwqGn7M9/UiP+VV1pj2h7MZJWSGG58B++lXnG7c2WI3XnHmP8E1R4kMcjOQFnVlOsEfKspdz3YHcP0EpbUM4umGJkEGBG2nwruFukKVCZlBIBEbfvT0riMq3OX7XMvgSI/7peGzlnyEIJ91h3jz0qps+3I1Zwxa1IYbHlgQPDXu/SmXs4c2v4a5oEcomekEjU04i28rB2IbmmCYnwpd243ZQbcCAM3QeJG4oP59v+iblkqmtq2sgAsoEjx2rl/AqgzLcuScoI7R+YDpoZ76exSEKuZ8yyAR1I9KSQpZexXmBkgggR4yKBJDd1FOiBw79WJYaDf7SR6Co+I4UEYZxbIZhJ7O3pA6cumw2/WrC6S7hbkJAkR1O2/73pqQLhzZrgUd05SfId0fs0Yi2u31+ZBxHCLI0RUcsQYCsIGkwVcaeffTA4OC2XJBJJHOVhRGkEPP+auMOpZy9oBR7uvUg93SNaSjLcYm68EEgAGI/vNRpRdZZr7z+bKTGezyrActqdMjKxjyYLJqB/62GMLccGdBlDad5yvI8oNanCtlZmys42DHu9TtTlpGc9qpVBGg308ajRF+houqyx+9+38GLf2bvIeVwpkgSLyE+MhYj1pFvCYxJAvA6xrf+QuESPGtlZuo8teaSCQB0gaSB40qypVi6ocsaTuO8wdunwqNuJf4vJ96n7ozOFbGdc7CSJUKwkb6qDTxxt0DWe7VOo36VoDhRe52CL1HKpPrIpjDhAxzM4UHTKWVT3nkgd9V2kR8Qn3gvyKJuMuOqeun61I4Pxy69+0gVDLqJ1A+Mn5Vbvgi+ttSEBJ5oOYmZPOrd5qRwTgfOLmVVCvmByrmY78pAWFqY4uSuTPi0O40XuOwjXLF22WGa5bdAYhVzKQNJJ699V68HuBiyvkVmZjbtuVVCVRdDkOachOwguSNd7XiGfsrnZR2mR8k7Z4OWZ6TFVVy1iwDlcmWbXLaLBQ1wKVHKCSOxJk9DEHSvWcQUeG3ypBuGTkgi44gLllNiNcpPaRJzEQBQOEXdSL75tYYu5A5jBKSFPIYiAJE1Gx+FxrreUPoyXlUDIILDEBIYCREYUgz95pno5dGNyuVJJyQgPYyGzXiC+kEwLAIBA1J1IoB2xwhxnzMzFrQQTdYlHVnZSrFYnnBDZZXKN+lthEYIocgsFAJEwTGup1PrVPdTGc0NoXMcttsqZrwWASsjL9HJkz72tXtAJdZBHeIrIG2oVgc2ZCdpKyNdtvStjWdxy5Lza5FbUQJBPWR0qk0enppctEe6W5GICD8Smd+/Skwpc5ibnKNV6fCm1AySFYlT708hg7kToPSn7jEOpJCSCJTWfMVmesTYzZGCqpWW94w3rpTLsOzAFzNsCmknvHfTiqDnMM+p5lMdO6aLs9mk5AJXmX3h5Cg9TuQZkCJkbU82giu3mm59owQhdCp3nx9KG5nGrXQBOmhB/LxruHkZyoWJ2c82njQgRaIliytdGwbTYfvpXcOXS2zpkCmWAO4nxptHi3yucza5AOp1gUt7AlVVCp35jykDwnWhI3y5OV2zt0HVj/p6U5c90W+zyk6AmI8ToaVdeXhyFy6yuupnr0ri6yzK1xR7pMbd8frQHb7smVC4KnfKNQKaeyrQLWZgPeEnLHcZ+VOW5tqXXJB1y9fAA1zocjt2jawBGvkRoNqAW5NzkgJESevhHwpD3Tmys5KDfKDv3SK61se4bcOfvMQfMzQbjW4t5liNSokjz86D6/sS1gOQbSSoOsmAfCP8U5nN6UOVAOU9SdOnxpAtEwLJuMs6xAEdwJ6zV9guGosMUUN8j59/jUpWZ5MiiufyGcDwwjV2JXoun5/2q1oorVKjxTm5O2FFFFSUCiiigCiiigCqXj65WRxA+6T96O4DrvV1ULi9gvbIEz4AE92x8/yqJdjTFKpooMss45zIB05dxGqmJ23pCvGQjIpmDk1bbYr5j8qlpgLjFCUPukHM0x+oOldHDbuWMvutIAyjSejTI076ypnu1x8kZdTc0dttV5enVTFIgRbICAyOZdWGn4anfVdwliVBkADM+vXYr0pQ4XchNtN4gMNO/rSmRuR8kQHM5PO0ACU5Y66jrTLD7PZDmPvTLiT1HU+FT34VcOcxJOxLw23+nTvrp4VcGTQHL1UKrAx4mIpTG5HyRXJZlWS4XU5RDDuk/GkrrmYgOo0GduYRvp51Jbh12WYoWJ0BzhWgd+XTeaQ/DXARcsgallXmka9TrJpTJU4+Ri2xCwjAljOULqJOsT3eNK7KSEQNpBZXaAR3U69i5JdkuMFHL91vHQb1Ha0YghWZiZMMWUevdt0oSmmdVlLTyWyumgmTSi881wPm2WBA8PjpvQATyjMyLv7qmRECkZ55tHEcqMxLfDvNQSdfkA7RUJY+8WmPOl4ZGkJaYMCeYqvug9Z2pzA4VmJ7MgExmlCAo8CflV/g8IttYXqZJO5PeatGNmWTKo8epGwvB7SDVQxO5YAnv0J2Ekmn/oS/wCseAdwPgGipNFanhbbdsjHCnpduD/YfzZSa6bVwbXAf5kk/wDErUiihBFxGINq1cuXIYIjOcoglVBJABJ1076Y+ubY0clWy5oys2nPHMogki28KNdNqnXrQdWVgCrAqQdiCIIPpUZuGWjus6RLMxaIcDmJna4/X71ARvr60FLHOINwRkeTkL6be8Vts2XeK4vtDZhi7FMruhzK33GurIMag9i502jWpP1TZ/B0Ybt97NmO/vHO/NvzHXWlfVtrosGc0gkGSXYnMDOpuXJ78xoBrC8XtvM8pGbTU6KwUnQd7L8aVhOLWrpARmJIkSjqCIDaMygHRgfKlHhdr8A3zaSNd9Y3EgGNpA7hTlnBW0jKoGWIjpChR/xAFASKKh8YD9i/Zzn0jLv7wmNROk6TUXhF261x+0n+GsSI07W+EMdGa2EJGkaaDagLaiiigCiiigCiiigCiiq7H4x1vWkQAhkuuxiSBbNsD7wj+IdYbYaUBY0VmLPtC5shy1kHsDdAI/itDclvLcOq5VnVjzjQVMXizdm7ZrUC6tsXoPZZWVCWIzbAsU96JG41AAtnwyNuinzApq9gLbEEiCNiCRHwNUuL49cVXKm05VbkIoOYZLRdbp5/4bEKANP4q83ehfaG6HCsiQTYQkTKvcxNyyQQCQOW0epAbSWBBqKLKTXZmltoFEClVm+G+0TOmHY5D2gRruQEi2LmVUHKzAc7HVjsjaTWkqSoUUUUAUUUUAUUUUAUUUUAUUUUAnNrXZqm4jiil0jwHyricTrLdSdM22W1aLqaJquXEselBxLDpTdiV22WM0Zqqm4mKZbigo8sSywyLua7VKnFB3059aCp3YkPDItqKqhxYUv6zFNyJG1LwWVE1WHiYpP1kKbkRtSLWiq1eIA9aeXFiiyRIcGiZRUf6SK59LXvq2tEaWSaKZW+DS+0FTaIpi6KaN4VxL4JApqQpj1FFFSQFFFFAFFFFAZnjq/anXoPlVWQasuPPF4+S/Kq03BXNyf5s6uK9C9iTZ4gw0OvnvS7nFH6AfOoc1wjuqupk7cL7C7uLdtyPgKVYxC7Ogg9Rv8AnTBaub1FmmlVRIdU+67eo/6pqCaRJFKDeNLIpoULZFOK0bzSA9KFwUKOx9b4pzPNQ2vCk5+6psjbJjJ3GKJuDuNQu3PWnbN4kwP+qWW0NLkkdu5paORvXRYLDQ6/lUe4zqYKn9PjU2zPh8IsFxNOLiiarLedtkNPrhLh8PWp1Mo8cV3ZNN405gXm4vr8jTFnAd5NSsHhwrg6/sVpBSbRjJxSdFtRTeJcqjFVzMFJCyBmIGgzHQSdJqrs8dBZUyMS2UArEZib2YEMQy5fo7zI8BPX3HlLiiqX/wBjTlAt3SWiAMmzdiFPv9TiLf5zFS8DxZLrBVDAm2LgmNiEJBgmGAuJIPfQE+iiigMtx6O2OnRflVcRPQ1Ye0GLRbxDHWF0g91VX1pZ6vHmD/aubkT1M62JS0Kl6HTbNc7M09bxNtvddD5MJ+FPdnWdF9bREAiul6fYAbwPOkEL3j4ig1J9xrPXD5U6bHdXbRdDK/v0oTa9BNvDM3SPE6ClXMCw6HzGopx8ZcO8fAV36wcbAD9+NTSKXk9BNrAGJblHef7Us4Nel1Z8RH50y9wtqxJrgNOB9ryduWSu/wARqPjSIMabU6sUEChZPyMoWB0JFWOF4nGjj1H6iooJ8KDbJ7qlNorOKl3LpeIWyPeHrSTxO2PvT5A1SNZpPYGtN1+DL4eHktrnG16KT8BSMDxd3uqiqok6kzC6E+GY+A+Iqt+jN3VP4NYPbISOp+RqY5ZOSE8ONRdGmTDgAg82b3s2uadDPSPDahMMgiEUZRAgAQNdB3DU/GnaK95zRlMKg2RRrOijeQZ+Kg+gpVvDqplVUGAJAAMDQCe7QfCnKKAKKKKA899sR/8AKb+VPlWdxREeNa72ow04liTAKrBMQYEaEsKzuI4dKyXg93Kfk9eScXbPoemyxWOKb9F6Mz916ctYlwNGYeRIFJ4t2dlgLl5RI3gkA9ByyfWoy3J22PjvWD4OnCMci4/b+Sct/v376m2b201VYFlZwmdQx0AOaTHdANaAcLdSo/FMGGyiPxMVhfWKtFNmOWUIOmxj6WUMqSD4fvWlXeP3YgFQe+P2KL+AuAxCE9yuhPwDTVccK7+6rGNdAT8vI0aZmliny6ZIt+0F8HVkbzUfpFWVn2hJHNbB8jH5EH51nLmGdfeVh01UifiK4LhFVpGnw2OfZGrTjCn7hH9X+KV9Zr+E/wC7/FZm1fNWWGapUUzGfTqJb/WiD7jfEH9aXa4vaPePMf2mqcrrtTd6z1qdCMtqLNKnErR++o89PnUu3eB90g+RB+VYtk0qLdqriR8IpdmehZqAawFvHuuzuP6jHzqXa4ndOhuP8TTSUfRSXqbcNUzhjfaL6/I1isNjLn42Pmau+BY1u3TM4y80zH4T1q8IPUjzZencYv2ZuGYAEkwBqSegpNq6rgMpDA7EEEH1FRsZbGIs3bamA6PbzQY5lIkTGYa9DUFuCsXZzdIzszMqyokqiiCGzDS2J11k7bV7zkl1RVKeD3MpBu6nJrliAuWUgGMpyk7bsemlH1G2sXnDaw0sSOYmdW1OU5ZoC4e4BuQNQNTGrGAPUkAUqqfD8Fy5yWBL2uznUFSC5BUg8o+0O20VZ4W2VRVY5iFAJiJIG8DagKn2jwjMbToASpIOvQjTp31SYwnMgdVUZuh3PSR51reIWi1tgDlO4PdGtZJUJd1Zc7nrMDKe7u2rKa5Oh00rj7GX9vuEpiGXYLqC3RW0iT0rzC9gcdZumyi5xPKRqI6EGR+de7X0ZU7JgjZtABv+Q/OoJ4TbS2Ea0c0gKx05jp7w2rFx5s6Mcy0KLbVeqfNGF9iPZs2rpfFsxYr0J5dfD96V6IbSwFsm4x3PM2g6zrvvSsLh/owJdc2b7w3J2AI/Wqb2i9pLWDXtbtxwzkAKiz5DmFSlXcpOe4/s9l8iZxnB2b6CzcQqCZafeGh1za67VW8D9lLdm4wt3rl1nABLxyJ4AjcwPhV/gMUyWRcNoQyhsxOuvVp/SaHBLK6szNqGyAwFP4TEaR86ml3K65JOJQe0+EuQyWnYZIYEQII2iNiK8tPtHi1d+2W5d0gMSWMjQcx6V7deFsvlUlARDluvgcw1aqe/wNFLLbP2ZMM8e76/e/TrVWjbHkVJXTXqv9lD/wCPVv4lDca2gExDBfUwynurXWeHjtWHJJAmYKrH4VUL6607huE27YCYeTEScxC+Os71IZlJyOFVV6qJ1/mjSpSoyyZNTtf37kK7w9nDdmtsQYDQ8ab6F/MUxcwbZGYIsdD2hgnyySRVhjbShJQMEBXVmOokTCztE70/iST2eqtrpbWYjvJ8N9v0qaKKb8lJd4eOUMGQlZ3QjpMSR31X4jhwABZspjXkZgPVJ+VavtjbunOuZ2HIAZEd2u3XWo3ELNxJOZC7xywTHhvsPKocUaQzTTSv6+R5/cx1snKtxC3VdQy/zAj5TUjDXpJ1URB1ZQddNATr6VF9oPYs4i52tl3F8HmY5UQeAG+1RfZ72auWcSLtx+1YnLmVc2SN8siD/TJ1rLSj3b0qql7/AIe3e/09TbWMOw3Rp8BM/Cp3AcNGLskqZzHcHTlbadvSnsLbtlhbCHbMRlm45/1DdfXvrTcI4KEbtHEP0QHlSZ6DQtqZP/dbxhycvP1CUWn6oseIB+yudlAuZHyE7Z4OWZ6TFVd2xiwDlukyza5bRYLmuBcohQTBtEyehjuN5RXoOOZvH4LGOl5Rc0dLyqOQRmGICahZEf8Axddfvb05et43K5VtSsID2Uq2a8QXhYJjsAYMe8dSNdBRQFFds4zmi5obhjltkqma9lAByzynDkyZ0b1vaKKAS6yCDsQR8awqrBd2FzKDl0bos7mZOs1vKyXEki49pjCElpCyYbWD3b1nkR7Okly0RbmQRCFGiczPEjzEzSL91mAQ3C0zssgDrrGvpS1u5jOdB2cwTpmEdddN/wAqyPFfb1RfkHIFBAYQZ7yJGo0rJySOhjxSm6SNndS2VCm7e6RK9RtHL4UxjEW8vZYi3bgQZdc0joQvQ+ulUHAfa5cUWNwMwX3DmVI033GvjWjsuBz9o2dgAFCyY3AGYSd96JplZY5Y3z3GrohVtJcLJpOZTyqPERvtUw3cy5e3Oo0FtdSPzNM4e6wFy2cq3Gkl2PQ7QBuRtGm1dL5ktnJyWiQ2o1gEaTEj4VJR8/SF9q1tMrIkHRQdGY+CifiYqoxl65Zslc1oCGME6qNSBPgIFWIRXY3UVFtqCozaZpIkx6Deo+IsI8M6hWnlGQBeu5bfSoZbG0nbMl7I+1K35tmy2ddMwIC6dSSa2CYl1TsgqkkbqQYHeZj/ADUA8HW2XbLZZm5jCzH6AVPbCoFTl5SRLQMzeQ3iqxTXc2zSxydxR3E8iaJbGkAs0tUG3jrIEGVud8wfy6VB43ijZLkKVJ91QI0768p437QOGJYGZjUnSocndI1x4I7eubpeT2VeJ2yoQQXkS082YdZqU2KA0tOzkkZoAJjrLRvE1417N4+5euaaKNWYmAB5nqa9S4VlKkzdMDZMxLafiHKB4zSMm3TRGXFjhFOLtFlfsWrhUKrae8crEnwIjX1p6xw7PcVVFwMBozCAo8FUR8a7w3D3ruVbRyjdiWJVF6KAvvH+oelajCcOKCM5HflAGbzLZm+BraMLOfl6jRwnyJwXB0Qc3OxMl2jNPgRtHhR24X+Hdzx92Dcj1TmHmZqR9Bt9VzfzkvHlmJj0qSK2So5spOTtkJ8W4tXH7Js6KxVZB7QhZGWNdTpqAfCq/D8f1ymHm52YcAKjGbA5YZ8w+3J3B+zYEaE1e0UIM9Y9oWyK1xLYJFo5VczzqS267gqwA6lSNxVnwvHm8GJTLDR7yk/1Aaow6qdqnUUAUUUUAVR+0qgQSzqpBBygfmY03q8qNxDCC6mUmB6betRJWjTFJRmmzAcexJGGuL9mRGUDKC+ukchj868H45duK8MT4b/M19TYj2eR7Yts7ZQQZ0nQgjWPCs5xH/xZhrzZmu3Y/CcpE+orB43dnSh1mNRcbqzxP2NOdwMsEkc2ukdQBvXtj32YIrMjBQGLZWWNOo1p7g//AI1w+HbMty4T02EDuEVef+vDKV7RoJJOgk+EmkcbRbL1mOVc3X4FFeEiA1s9Si22EjxadKj4l8xUIlpGUgnn5IHRhEEx8NDWnHAucMXBhcsFNPnTaez5UHLdILGTyLGvcDtp41bQzFdRj8/ueWcV9q7yY8WzbzJyljaEgdJzQII8ehrc9qFOc5WGWMruC3pEjXuq0PsuJ9+AYJAGrEdSWJ+VLXgdzMTnQiIWQZXeTAAE7VVQkjSfUYmuCnw6iDPZiSTHaEAT0yrvSEAX3kfN93IYH9KmD+XrVr9RXQFnIwUkxJBeZ1JjQ6nSkNwS6JYJbLNAywCFA8SRPXpU6WRuw8lVjcPNodqvNpmfMpbxgT3TpWV4x7DpcOYLnTckgKY8CSCa3X1TcBbkdZ0MBWzeREZR60ycGwLZ7UZQMvIY27lEMfWquNmuPPp4TMvwP2WS0Qy28qjb3B6nNtWx4Rwo3QZLok6gEEP367HboBSuG8Adsrv2agahcrFiTuWIYfAVoBYfrcI/lVQP+QNXhjPN1PVt8IetWwoAUQB0pdRvop63Lh9VH/5UUDBL33PW5cPzatjnEmmruIRfeZV8yB86b+gWuttD5qCfiadtWFX3VVfIAfKgGruPtrbe5mDLbVmbKQYCiTt1gU0nFrRjMwU5c2UspIXmgkqSNQjka/dPcYk4mwtxGRxKurKw1EqwgiRtoajXOE2294MTAElmnQXANZ3Auvr4juFAIHGrOUsWgDPoQZ5C4MAT/wDW5A3gHTQ12zxmywYlwuV3QhtCCjOpPl9lcM9ymYgxw8Es66Nrnnnfdw4Zt/ei44nfXwED8EsndJ5i+5PMWuMTqepvXP8Ad4CAHMNxO286xE6EieU5ToCepHxFLw3EbVwwjqxiYB6QD8iD60z9TWpkKRqTozCZIJB11Eqpjwp3DcOt28uVYyxGpMQgQbn8IAoCXRRRQBRRRQBRRRQBRRRQBRRRQBRRRQBRRRQBRRRQBRRRQBRRRQBRRRQBRRRQBRRRQH//2Q=="/>
          <p:cNvSpPr>
            <a:spLocks noChangeAspect="1" noChangeArrowheads="1"/>
          </p:cNvSpPr>
          <p:nvPr/>
        </p:nvSpPr>
        <p:spPr bwMode="auto">
          <a:xfrm>
            <a:off x="307975" y="43468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Impact" pitchFamily="34" charset="0"/>
              </a:defRPr>
            </a:lvl1pPr>
            <a:lvl2pPr marL="742950" indent="-285750">
              <a:spcBef>
                <a:spcPct val="20000"/>
              </a:spcBef>
              <a:buFont typeface="Arial" charset="0"/>
              <a:buChar char="–"/>
              <a:defRPr sz="2800">
                <a:solidFill>
                  <a:schemeClr val="tx1"/>
                </a:solidFill>
                <a:latin typeface="Impact" pitchFamily="34" charset="0"/>
              </a:defRPr>
            </a:lvl2pPr>
            <a:lvl3pPr marL="1143000" indent="-228600">
              <a:spcBef>
                <a:spcPct val="20000"/>
              </a:spcBef>
              <a:buFont typeface="Arial" charset="0"/>
              <a:buChar char="•"/>
              <a:defRPr sz="2400">
                <a:solidFill>
                  <a:schemeClr val="tx1"/>
                </a:solidFill>
                <a:latin typeface="Impact" pitchFamily="34" charset="0"/>
              </a:defRPr>
            </a:lvl3pPr>
            <a:lvl4pPr marL="1600200" indent="-228600">
              <a:spcBef>
                <a:spcPct val="20000"/>
              </a:spcBef>
              <a:buFont typeface="Arial" charset="0"/>
              <a:buChar char="–"/>
              <a:defRPr sz="2000">
                <a:solidFill>
                  <a:schemeClr val="tx1"/>
                </a:solidFill>
                <a:latin typeface="Impact" pitchFamily="34" charset="0"/>
              </a:defRPr>
            </a:lvl4pPr>
            <a:lvl5pPr marL="2057400" indent="-228600">
              <a:spcBef>
                <a:spcPct val="20000"/>
              </a:spcBef>
              <a:buFont typeface="Arial" charset="0"/>
              <a:buChar char="»"/>
              <a:defRPr sz="2000">
                <a:solidFill>
                  <a:schemeClr val="tx1"/>
                </a:solidFill>
                <a:latin typeface="Impact"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Impact"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Impact"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Impact"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Impact" pitchFamily="34" charset="0"/>
              </a:defRPr>
            </a:lvl9pPr>
          </a:lstStyle>
          <a:p>
            <a:pPr eaLnBrk="1" hangingPunct="1">
              <a:spcBef>
                <a:spcPct val="0"/>
              </a:spcBef>
              <a:buFontTx/>
              <a:buNone/>
            </a:pPr>
            <a:endParaRPr lang="es-CO" altLang="es-CO" sz="18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2" descr="E:\PACIENTES DIABETICOS - TESIS\VICTOR MANUEL ROJAS\003661509120011-L.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 name="31 Diagrama"/>
          <p:cNvGraphicFramePr/>
          <p:nvPr>
            <p:extLst>
              <p:ext uri="{D42A27DB-BD31-4B8C-83A1-F6EECF244321}">
                <p14:modId xmlns:p14="http://schemas.microsoft.com/office/powerpoint/2010/main" val="1263564739"/>
              </p:ext>
            </p:extLst>
          </p:nvPr>
        </p:nvGraphicFramePr>
        <p:xfrm>
          <a:off x="179512" y="548681"/>
          <a:ext cx="4896544" cy="4680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220" name="19 CuadroTexto"/>
          <p:cNvSpPr txBox="1">
            <a:spLocks noChangeArrowheads="1"/>
          </p:cNvSpPr>
          <p:nvPr/>
        </p:nvSpPr>
        <p:spPr bwMode="auto">
          <a:xfrm>
            <a:off x="4602164" y="3500439"/>
            <a:ext cx="1383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Impact" pitchFamily="34" charset="0"/>
              </a:defRPr>
            </a:lvl1pPr>
            <a:lvl2pPr marL="742950" indent="-285750">
              <a:spcBef>
                <a:spcPct val="20000"/>
              </a:spcBef>
              <a:buFont typeface="Arial" charset="0"/>
              <a:buChar char="–"/>
              <a:defRPr sz="2800">
                <a:solidFill>
                  <a:schemeClr val="tx1"/>
                </a:solidFill>
                <a:latin typeface="Impact" pitchFamily="34" charset="0"/>
              </a:defRPr>
            </a:lvl2pPr>
            <a:lvl3pPr marL="1143000" indent="-228600">
              <a:spcBef>
                <a:spcPct val="20000"/>
              </a:spcBef>
              <a:buFont typeface="Arial" charset="0"/>
              <a:buChar char="•"/>
              <a:defRPr sz="2400">
                <a:solidFill>
                  <a:schemeClr val="tx1"/>
                </a:solidFill>
                <a:latin typeface="Impact" pitchFamily="34" charset="0"/>
              </a:defRPr>
            </a:lvl3pPr>
            <a:lvl4pPr marL="1600200" indent="-228600">
              <a:spcBef>
                <a:spcPct val="20000"/>
              </a:spcBef>
              <a:buFont typeface="Arial" charset="0"/>
              <a:buChar char="–"/>
              <a:defRPr sz="2000">
                <a:solidFill>
                  <a:schemeClr val="tx1"/>
                </a:solidFill>
                <a:latin typeface="Impact" pitchFamily="34" charset="0"/>
              </a:defRPr>
            </a:lvl4pPr>
            <a:lvl5pPr marL="2057400" indent="-228600">
              <a:spcBef>
                <a:spcPct val="20000"/>
              </a:spcBef>
              <a:buFont typeface="Arial" charset="0"/>
              <a:buChar char="»"/>
              <a:defRPr sz="2000">
                <a:solidFill>
                  <a:schemeClr val="tx1"/>
                </a:solidFill>
                <a:latin typeface="Impact"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Impact"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Impact"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Impact"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Impact" pitchFamily="34" charset="0"/>
              </a:defRPr>
            </a:lvl9pPr>
          </a:lstStyle>
          <a:p>
            <a:pPr eaLnBrk="1" hangingPunct="1">
              <a:spcBef>
                <a:spcPct val="0"/>
              </a:spcBef>
              <a:buFontTx/>
              <a:buNone/>
            </a:pPr>
            <a:r>
              <a:rPr lang="es-CO" altLang="es-CO" sz="1100">
                <a:latin typeface="Arial" charset="0"/>
              </a:rPr>
              <a:t> </a:t>
            </a:r>
          </a:p>
        </p:txBody>
      </p:sp>
      <p:graphicFrame>
        <p:nvGraphicFramePr>
          <p:cNvPr id="28" name="12 Marcador de contenido"/>
          <p:cNvGraphicFramePr>
            <a:graphicFrameLocks noGrp="1"/>
          </p:cNvGraphicFramePr>
          <p:nvPr>
            <p:ph sz="half" idx="2"/>
            <p:extLst>
              <p:ext uri="{D42A27DB-BD31-4B8C-83A1-F6EECF244321}">
                <p14:modId xmlns:p14="http://schemas.microsoft.com/office/powerpoint/2010/main" val="2200651937"/>
              </p:ext>
            </p:extLst>
          </p:nvPr>
        </p:nvGraphicFramePr>
        <p:xfrm>
          <a:off x="50118" y="3870325"/>
          <a:ext cx="4968375" cy="4332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5 Rectángulo"/>
          <p:cNvSpPr/>
          <p:nvPr/>
        </p:nvSpPr>
        <p:spPr>
          <a:xfrm>
            <a:off x="5508104" y="1222892"/>
            <a:ext cx="3384377" cy="4939814"/>
          </a:xfrm>
          <a:prstGeom prst="rect">
            <a:avLst/>
          </a:prstGeom>
          <a:solidFill>
            <a:schemeClr val="bg1"/>
          </a:solidFill>
        </p:spPr>
        <p:txBody>
          <a:bodyPr wrap="square">
            <a:spAutoFit/>
          </a:bodyPr>
          <a:lstStyle/>
          <a:p>
            <a:pPr marL="228600" lvl="0" indent="-228600" algn="just">
              <a:buFont typeface="+mj-lt"/>
              <a:buAutoNum type="arabicPeriod"/>
            </a:pPr>
            <a:r>
              <a:rPr lang="en-US" sz="1050" dirty="0" err="1">
                <a:latin typeface="+mj-lt"/>
              </a:rPr>
              <a:t>Arita</a:t>
            </a:r>
            <a:r>
              <a:rPr lang="en-US" sz="1050" dirty="0">
                <a:latin typeface="+mj-lt"/>
              </a:rPr>
              <a:t> R, </a:t>
            </a:r>
            <a:r>
              <a:rPr lang="en-US" sz="1050" dirty="0" err="1">
                <a:latin typeface="+mj-lt"/>
              </a:rPr>
              <a:t>Itoh</a:t>
            </a:r>
            <a:r>
              <a:rPr lang="en-US" sz="1050" dirty="0">
                <a:latin typeface="+mj-lt"/>
              </a:rPr>
              <a:t> K, Inoue K, </a:t>
            </a:r>
            <a:r>
              <a:rPr lang="en-US" sz="1050" dirty="0" err="1">
                <a:latin typeface="+mj-lt"/>
              </a:rPr>
              <a:t>Kuchiba</a:t>
            </a:r>
            <a:r>
              <a:rPr lang="en-US" sz="1050" dirty="0">
                <a:latin typeface="+mj-lt"/>
              </a:rPr>
              <a:t> A, Yamaguchi T, Amano S. Contact lens wear is associated with decrease of </a:t>
            </a:r>
            <a:r>
              <a:rPr lang="en-US" sz="1050" dirty="0" err="1">
                <a:latin typeface="+mj-lt"/>
              </a:rPr>
              <a:t>meibomian</a:t>
            </a:r>
            <a:r>
              <a:rPr lang="en-US" sz="1050" dirty="0">
                <a:latin typeface="+mj-lt"/>
              </a:rPr>
              <a:t> glands. </a:t>
            </a:r>
            <a:r>
              <a:rPr lang="es-CO" sz="1050" i="1" dirty="0" err="1">
                <a:latin typeface="+mj-lt"/>
              </a:rPr>
              <a:t>Ophthalmology</a:t>
            </a:r>
            <a:r>
              <a:rPr lang="es-CO" sz="1050" dirty="0">
                <a:latin typeface="+mj-lt"/>
              </a:rPr>
              <a:t>  2009;116:379-84</a:t>
            </a:r>
          </a:p>
          <a:p>
            <a:pPr marL="228600" lvl="0" indent="-228600" algn="just">
              <a:buFont typeface="+mj-lt"/>
              <a:buAutoNum type="arabicPeriod"/>
            </a:pPr>
            <a:r>
              <a:rPr lang="en-US" sz="1050" dirty="0">
                <a:latin typeface="+mj-lt"/>
              </a:rPr>
              <a:t>The International Workshop on </a:t>
            </a:r>
            <a:r>
              <a:rPr lang="en-US" sz="1050" dirty="0" err="1">
                <a:latin typeface="+mj-lt"/>
              </a:rPr>
              <a:t>Meibomian</a:t>
            </a:r>
            <a:r>
              <a:rPr lang="en-US" sz="1050" dirty="0">
                <a:latin typeface="+mj-lt"/>
              </a:rPr>
              <a:t> Gland Dysfunction. </a:t>
            </a:r>
            <a:r>
              <a:rPr lang="en-US" sz="1050" i="1" dirty="0">
                <a:latin typeface="+mj-lt"/>
              </a:rPr>
              <a:t>Invest </a:t>
            </a:r>
            <a:r>
              <a:rPr lang="en-US" sz="1050" i="1" dirty="0" err="1">
                <a:latin typeface="+mj-lt"/>
              </a:rPr>
              <a:t>Ophthalmol</a:t>
            </a:r>
            <a:r>
              <a:rPr lang="en-US" sz="1050" i="1" dirty="0">
                <a:latin typeface="+mj-lt"/>
              </a:rPr>
              <a:t> Vis Sci</a:t>
            </a:r>
            <a:r>
              <a:rPr lang="en-US" sz="1050" dirty="0">
                <a:latin typeface="+mj-lt"/>
              </a:rPr>
              <a:t>2011;52(4):1917–2085.lekhanont, Bangkok Study. </a:t>
            </a:r>
            <a:r>
              <a:rPr lang="en-US" sz="1050" i="1" dirty="0" err="1">
                <a:latin typeface="+mj-lt"/>
              </a:rPr>
              <a:t>Molvis</a:t>
            </a:r>
            <a:r>
              <a:rPr lang="en-US" sz="1050" dirty="0">
                <a:latin typeface="+mj-lt"/>
              </a:rPr>
              <a:t> 2006. 116:219-24</a:t>
            </a:r>
            <a:endParaRPr lang="es-CO" sz="1050" dirty="0">
              <a:latin typeface="+mj-lt"/>
            </a:endParaRPr>
          </a:p>
          <a:p>
            <a:pPr marL="228600" lvl="0" indent="-228600" algn="just">
              <a:buFont typeface="+mj-lt"/>
              <a:buAutoNum type="arabicPeriod"/>
            </a:pPr>
            <a:r>
              <a:rPr lang="en-US" sz="1050" dirty="0">
                <a:latin typeface="+mj-lt"/>
              </a:rPr>
              <a:t>Inada K. Studies of human tear proteins. 3. Distribution of specific tear </a:t>
            </a:r>
            <a:r>
              <a:rPr lang="en-US" sz="1050" dirty="0" err="1">
                <a:latin typeface="+mj-lt"/>
              </a:rPr>
              <a:t>prealbumin</a:t>
            </a:r>
            <a:r>
              <a:rPr lang="en-US" sz="1050" dirty="0">
                <a:latin typeface="+mj-lt"/>
              </a:rPr>
              <a:t> in lacrimal glands and other adnexa. </a:t>
            </a:r>
            <a:r>
              <a:rPr lang="en-US" sz="1050" dirty="0" err="1">
                <a:latin typeface="+mj-lt"/>
              </a:rPr>
              <a:t>Jpn</a:t>
            </a:r>
            <a:r>
              <a:rPr lang="en-US" sz="1050" dirty="0">
                <a:latin typeface="+mj-lt"/>
              </a:rPr>
              <a:t> J </a:t>
            </a:r>
            <a:r>
              <a:rPr lang="en-US" sz="1050" dirty="0" err="1">
                <a:latin typeface="+mj-lt"/>
              </a:rPr>
              <a:t>Ophthalmol</a:t>
            </a:r>
            <a:r>
              <a:rPr lang="en-US" sz="1050" dirty="0">
                <a:latin typeface="+mj-lt"/>
              </a:rPr>
              <a:t> 1984;28:315–30. </a:t>
            </a:r>
            <a:endParaRPr lang="es-CO" sz="1050" dirty="0">
              <a:latin typeface="+mj-lt"/>
            </a:endParaRPr>
          </a:p>
          <a:p>
            <a:pPr marL="228600" lvl="0" indent="-228600" algn="just">
              <a:buFont typeface="+mj-lt"/>
              <a:buAutoNum type="arabicPeriod"/>
            </a:pPr>
            <a:r>
              <a:rPr lang="en-US" sz="1050" dirty="0">
                <a:latin typeface="+mj-lt"/>
              </a:rPr>
              <a:t>Glasgow BJ, </a:t>
            </a:r>
            <a:r>
              <a:rPr lang="en-US" sz="1050" dirty="0" err="1">
                <a:latin typeface="+mj-lt"/>
              </a:rPr>
              <a:t>Abduragimov</a:t>
            </a:r>
            <a:r>
              <a:rPr lang="en-US" sz="1050" dirty="0">
                <a:latin typeface="+mj-lt"/>
              </a:rPr>
              <a:t> AR, </a:t>
            </a:r>
            <a:r>
              <a:rPr lang="en-US" sz="1050" dirty="0" err="1">
                <a:latin typeface="+mj-lt"/>
              </a:rPr>
              <a:t>Farahbakhsh</a:t>
            </a:r>
            <a:r>
              <a:rPr lang="en-US" sz="1050" dirty="0">
                <a:latin typeface="+mj-lt"/>
              </a:rPr>
              <a:t> ZT, et al. Tear </a:t>
            </a:r>
            <a:r>
              <a:rPr lang="en-US" sz="1050" dirty="0" err="1">
                <a:latin typeface="+mj-lt"/>
              </a:rPr>
              <a:t>lipocalins</a:t>
            </a:r>
            <a:r>
              <a:rPr lang="en-US" sz="1050" dirty="0">
                <a:latin typeface="+mj-lt"/>
              </a:rPr>
              <a:t> bind a broad array of lipid ligands. </a:t>
            </a:r>
            <a:r>
              <a:rPr lang="en-US" sz="1050" dirty="0" err="1">
                <a:latin typeface="+mj-lt"/>
              </a:rPr>
              <a:t>Curr</a:t>
            </a:r>
            <a:r>
              <a:rPr lang="en-US" sz="1050" dirty="0">
                <a:latin typeface="+mj-lt"/>
              </a:rPr>
              <a:t> Eye Res 1995;14:363–72.</a:t>
            </a:r>
            <a:endParaRPr lang="es-CO" sz="1050" dirty="0">
              <a:latin typeface="+mj-lt"/>
            </a:endParaRPr>
          </a:p>
          <a:p>
            <a:pPr marL="228600" lvl="0" indent="-228600" algn="just">
              <a:buFont typeface="+mj-lt"/>
              <a:buAutoNum type="arabicPeriod"/>
            </a:pPr>
            <a:r>
              <a:rPr lang="en-US" sz="1050" dirty="0">
                <a:latin typeface="+mj-lt"/>
              </a:rPr>
              <a:t> </a:t>
            </a:r>
            <a:r>
              <a:rPr lang="en-US" sz="1050" dirty="0" err="1" smtClean="0">
                <a:latin typeface="+mj-lt"/>
              </a:rPr>
              <a:t>Gasymov</a:t>
            </a:r>
            <a:r>
              <a:rPr lang="en-US" sz="1050" dirty="0" smtClean="0">
                <a:latin typeface="+mj-lt"/>
              </a:rPr>
              <a:t> OK, </a:t>
            </a:r>
            <a:r>
              <a:rPr lang="en-US" sz="1050" dirty="0" err="1" smtClean="0">
                <a:latin typeface="+mj-lt"/>
              </a:rPr>
              <a:t>Abduragimov</a:t>
            </a:r>
            <a:r>
              <a:rPr lang="en-US" sz="1050" dirty="0" smtClean="0">
                <a:latin typeface="+mj-lt"/>
              </a:rPr>
              <a:t> AR, </a:t>
            </a:r>
            <a:r>
              <a:rPr lang="en-US" sz="1050" dirty="0" err="1" smtClean="0">
                <a:latin typeface="+mj-lt"/>
              </a:rPr>
              <a:t>Yusifov</a:t>
            </a:r>
            <a:r>
              <a:rPr lang="en-US" sz="1050" dirty="0" smtClean="0">
                <a:latin typeface="+mj-lt"/>
              </a:rPr>
              <a:t> TN, et al. Binding studies of tear </a:t>
            </a:r>
            <a:r>
              <a:rPr lang="en-US" sz="1050" dirty="0" err="1" smtClean="0">
                <a:latin typeface="+mj-lt"/>
              </a:rPr>
              <a:t>lipocalin</a:t>
            </a:r>
            <a:r>
              <a:rPr lang="en-US" sz="1050" dirty="0" smtClean="0">
                <a:latin typeface="+mj-lt"/>
              </a:rPr>
              <a:t>: the role of the conserved tryptophan in maintaining structure, stability and ligand affinity. </a:t>
            </a:r>
            <a:r>
              <a:rPr lang="en-US" sz="1050" dirty="0" err="1" smtClean="0">
                <a:latin typeface="+mj-lt"/>
              </a:rPr>
              <a:t>Biochim</a:t>
            </a:r>
            <a:r>
              <a:rPr lang="en-US" sz="1050" dirty="0" smtClean="0">
                <a:latin typeface="+mj-lt"/>
              </a:rPr>
              <a:t> </a:t>
            </a:r>
            <a:r>
              <a:rPr lang="en-US" sz="1050" dirty="0" err="1" smtClean="0">
                <a:latin typeface="+mj-lt"/>
              </a:rPr>
              <a:t>Biophys</a:t>
            </a:r>
            <a:r>
              <a:rPr lang="en-US" sz="1050" dirty="0" smtClean="0">
                <a:latin typeface="+mj-lt"/>
              </a:rPr>
              <a:t> </a:t>
            </a:r>
            <a:r>
              <a:rPr lang="en-US" sz="1050" dirty="0" err="1" smtClean="0">
                <a:latin typeface="+mj-lt"/>
              </a:rPr>
              <a:t>Acta</a:t>
            </a:r>
            <a:r>
              <a:rPr lang="en-US" sz="1050" dirty="0" smtClean="0">
                <a:latin typeface="+mj-lt"/>
              </a:rPr>
              <a:t> 1999;1433:307–20</a:t>
            </a:r>
            <a:endParaRPr lang="es-CO" sz="1050" dirty="0" smtClean="0">
              <a:latin typeface="+mj-lt"/>
            </a:endParaRPr>
          </a:p>
          <a:p>
            <a:pPr marL="228600" lvl="0" indent="-228600" algn="just">
              <a:buFont typeface="+mj-lt"/>
              <a:buAutoNum type="arabicPeriod"/>
            </a:pPr>
            <a:r>
              <a:rPr lang="en-US" sz="1050" dirty="0" smtClean="0">
                <a:latin typeface="+mj-lt"/>
              </a:rPr>
              <a:t>Glasgow BJ, Marshall G, </a:t>
            </a:r>
            <a:r>
              <a:rPr lang="en-US" sz="1050" dirty="0" err="1" smtClean="0">
                <a:latin typeface="+mj-lt"/>
              </a:rPr>
              <a:t>Gasymov</a:t>
            </a:r>
            <a:r>
              <a:rPr lang="en-US" sz="1050" dirty="0" smtClean="0">
                <a:latin typeface="+mj-lt"/>
              </a:rPr>
              <a:t> OK, et al. Tear </a:t>
            </a:r>
            <a:r>
              <a:rPr lang="en-US" sz="1050" dirty="0" err="1" smtClean="0">
                <a:latin typeface="+mj-lt"/>
              </a:rPr>
              <a:t>lipocalins</a:t>
            </a:r>
            <a:r>
              <a:rPr lang="en-US" sz="1050" dirty="0" smtClean="0">
                <a:latin typeface="+mj-lt"/>
              </a:rPr>
              <a:t>: potential lipid scavengers for the corneal surface. Invest </a:t>
            </a:r>
            <a:r>
              <a:rPr lang="en-US" sz="1050" dirty="0" err="1" smtClean="0">
                <a:latin typeface="+mj-lt"/>
              </a:rPr>
              <a:t>Ophthalmol</a:t>
            </a:r>
            <a:r>
              <a:rPr lang="en-US" sz="1050" dirty="0" smtClean="0">
                <a:latin typeface="+mj-lt"/>
              </a:rPr>
              <a:t> Vis </a:t>
            </a:r>
            <a:r>
              <a:rPr lang="en-US" sz="1050" dirty="0" err="1" smtClean="0">
                <a:latin typeface="+mj-lt"/>
              </a:rPr>
              <a:t>Sci</a:t>
            </a:r>
            <a:r>
              <a:rPr lang="en-US" sz="1050" dirty="0" smtClean="0">
                <a:latin typeface="+mj-lt"/>
              </a:rPr>
              <a:t> 1999;40:3100–7.</a:t>
            </a:r>
            <a:endParaRPr lang="es-CO" sz="1050" dirty="0" smtClean="0">
              <a:latin typeface="+mj-lt"/>
            </a:endParaRPr>
          </a:p>
          <a:p>
            <a:pPr marL="228600" lvl="0" indent="-228600" algn="just">
              <a:buFont typeface="+mj-lt"/>
              <a:buAutoNum type="arabicPeriod"/>
            </a:pPr>
            <a:r>
              <a:rPr lang="en-US" sz="1050" dirty="0" err="1" smtClean="0">
                <a:latin typeface="+mj-lt"/>
              </a:rPr>
              <a:t>Nagyova</a:t>
            </a:r>
            <a:r>
              <a:rPr lang="en-US" sz="1050" dirty="0" smtClean="0">
                <a:latin typeface="+mj-lt"/>
              </a:rPr>
              <a:t>´ B, Tiffany JM. Components responsible for the surface tension of human tears. </a:t>
            </a:r>
            <a:r>
              <a:rPr lang="en-US" sz="1050" dirty="0" err="1" smtClean="0">
                <a:latin typeface="+mj-lt"/>
              </a:rPr>
              <a:t>Curr</a:t>
            </a:r>
            <a:r>
              <a:rPr lang="en-US" sz="1050" dirty="0" smtClean="0">
                <a:latin typeface="+mj-lt"/>
              </a:rPr>
              <a:t> Eye Res 1999;19:4–11. 9 </a:t>
            </a:r>
            <a:r>
              <a:rPr lang="en-US" sz="1050" dirty="0" err="1" smtClean="0">
                <a:latin typeface="+mj-lt"/>
              </a:rPr>
              <a:t>Schoenwald</a:t>
            </a:r>
            <a:r>
              <a:rPr lang="en-US" sz="1050" dirty="0" smtClean="0">
                <a:latin typeface="+mj-lt"/>
              </a:rPr>
              <a:t> RD, </a:t>
            </a:r>
            <a:r>
              <a:rPr lang="en-US" sz="1050" dirty="0" err="1" smtClean="0">
                <a:latin typeface="+mj-lt"/>
              </a:rPr>
              <a:t>Vidvauns</a:t>
            </a:r>
            <a:r>
              <a:rPr lang="en-US" sz="1050" dirty="0" smtClean="0">
                <a:latin typeface="+mj-lt"/>
              </a:rPr>
              <a:t> S, </a:t>
            </a:r>
            <a:r>
              <a:rPr lang="en-US" sz="1050" dirty="0" err="1" smtClean="0">
                <a:latin typeface="+mj-lt"/>
              </a:rPr>
              <a:t>Wurster</a:t>
            </a:r>
            <a:r>
              <a:rPr lang="en-US" sz="1050" dirty="0" smtClean="0">
                <a:latin typeface="+mj-lt"/>
              </a:rPr>
              <a:t> DE, et al. Tear film stability of protein extracts from dry eye patients administrated a sigma agonist. J </a:t>
            </a:r>
            <a:r>
              <a:rPr lang="en-US" sz="1050" dirty="0" err="1" smtClean="0">
                <a:latin typeface="+mj-lt"/>
              </a:rPr>
              <a:t>Ocul</a:t>
            </a:r>
            <a:r>
              <a:rPr lang="en-US" sz="1050" dirty="0" smtClean="0">
                <a:latin typeface="+mj-lt"/>
              </a:rPr>
              <a:t> </a:t>
            </a:r>
            <a:r>
              <a:rPr lang="en-US" sz="1050" dirty="0" err="1" smtClean="0">
                <a:latin typeface="+mj-lt"/>
              </a:rPr>
              <a:t>Pharmacol</a:t>
            </a:r>
            <a:r>
              <a:rPr lang="en-US" sz="1050" dirty="0" smtClean="0">
                <a:latin typeface="+mj-lt"/>
              </a:rPr>
              <a:t> </a:t>
            </a:r>
            <a:r>
              <a:rPr lang="en-US" sz="1050" dirty="0" err="1" smtClean="0">
                <a:latin typeface="+mj-lt"/>
              </a:rPr>
              <a:t>Ther</a:t>
            </a:r>
            <a:r>
              <a:rPr lang="en-US" sz="1050" dirty="0" smtClean="0">
                <a:latin typeface="+mj-lt"/>
              </a:rPr>
              <a:t> 1997;13:151–61.</a:t>
            </a:r>
            <a:endParaRPr lang="es-CO" sz="1050" dirty="0" smtClean="0">
              <a:latin typeface="+mj-lt"/>
            </a:endParaRPr>
          </a:p>
          <a:p>
            <a:pPr marL="228600" lvl="0" indent="-228600" algn="just">
              <a:buFont typeface="+mj-lt"/>
              <a:buAutoNum type="arabicPeriod"/>
            </a:pPr>
            <a:r>
              <a:rPr lang="en-US" sz="1050" dirty="0" smtClean="0">
                <a:latin typeface="+mj-lt"/>
              </a:rPr>
              <a:t>Glasson MJ, Stapleton F, Wilcox MDP. Lipid, lipase and </a:t>
            </a:r>
            <a:r>
              <a:rPr lang="en-US" sz="1050" dirty="0" err="1" smtClean="0">
                <a:latin typeface="+mj-lt"/>
              </a:rPr>
              <a:t>lipocalin</a:t>
            </a:r>
            <a:r>
              <a:rPr lang="en-US" sz="1050" dirty="0" smtClean="0">
                <a:latin typeface="+mj-lt"/>
              </a:rPr>
              <a:t> differences between tolerant and intolerant contact lens wearers. </a:t>
            </a:r>
            <a:r>
              <a:rPr lang="es-CO" sz="1050" dirty="0" err="1" smtClean="0">
                <a:latin typeface="+mj-lt"/>
              </a:rPr>
              <a:t>Curr</a:t>
            </a:r>
            <a:r>
              <a:rPr lang="es-CO" sz="1050" dirty="0" smtClean="0">
                <a:latin typeface="+mj-lt"/>
              </a:rPr>
              <a:t> </a:t>
            </a:r>
            <a:r>
              <a:rPr lang="es-CO" sz="1050" dirty="0" err="1" smtClean="0">
                <a:latin typeface="+mj-lt"/>
              </a:rPr>
              <a:t>Eye</a:t>
            </a:r>
            <a:r>
              <a:rPr lang="es-CO" sz="1050" dirty="0" smtClean="0">
                <a:latin typeface="+mj-lt"/>
              </a:rPr>
              <a:t> Res 2002;25:227–35.</a:t>
            </a:r>
            <a:endParaRPr lang="es-CO" sz="1050" dirty="0">
              <a:latin typeface="+mj-lt"/>
            </a:endParaRPr>
          </a:p>
        </p:txBody>
      </p:sp>
      <p:sp>
        <p:nvSpPr>
          <p:cNvPr id="7" name="6 Rectángulo"/>
          <p:cNvSpPr/>
          <p:nvPr/>
        </p:nvSpPr>
        <p:spPr>
          <a:xfrm>
            <a:off x="4427984" y="4607285"/>
            <a:ext cx="2538073" cy="276999"/>
          </a:xfrm>
          <a:prstGeom prst="rect">
            <a:avLst/>
          </a:prstGeom>
        </p:spPr>
        <p:txBody>
          <a:bodyPr wrap="square">
            <a:spAutoFit/>
          </a:bodyPr>
          <a:lstStyle/>
          <a:p>
            <a:r>
              <a:rPr lang="es-CO" sz="600" dirty="0" smtClean="0"/>
              <a:t> </a:t>
            </a:r>
          </a:p>
          <a:p>
            <a:r>
              <a:rPr lang="en-US" sz="600" dirty="0" smtClean="0"/>
              <a:t> </a:t>
            </a:r>
            <a:endParaRPr lang="es-CO" sz="600" dirty="0"/>
          </a:p>
        </p:txBody>
      </p:sp>
      <p:sp>
        <p:nvSpPr>
          <p:cNvPr id="10" name="9 Rectángulo"/>
          <p:cNvSpPr/>
          <p:nvPr/>
        </p:nvSpPr>
        <p:spPr>
          <a:xfrm>
            <a:off x="179512" y="1124744"/>
            <a:ext cx="4896544" cy="2506499"/>
          </a:xfrm>
          <a:prstGeom prst="rect">
            <a:avLst/>
          </a:prstGeom>
          <a:solidFill>
            <a:schemeClr val="bg1"/>
          </a:solidFill>
        </p:spPr>
        <p:txBody>
          <a:bodyPr/>
          <a:lstStyle/>
          <a:p>
            <a:pPr lvl="0" algn="just" rtl="0">
              <a:buChar char="•"/>
            </a:pPr>
            <a:r>
              <a:rPr lang="en-US" sz="1100" dirty="0" smtClean="0">
                <a:latin typeface="+mj-lt"/>
              </a:rPr>
              <a:t>The goal to eliminate the secretions through the use of cleansers agents which don’t produce toxicity contributed to the anti-inflammatory process with lipids balance through the dilation of the forming structures of the gland.</a:t>
            </a:r>
            <a:endParaRPr lang="es-CO" sz="1100" dirty="0">
              <a:latin typeface="+mj-lt"/>
            </a:endParaRPr>
          </a:p>
          <a:p>
            <a:pPr lvl="0" algn="just" rtl="0">
              <a:buChar char="•"/>
            </a:pPr>
            <a:r>
              <a:rPr lang="en-US" sz="1100" dirty="0" smtClean="0">
                <a:latin typeface="+mj-lt"/>
              </a:rPr>
              <a:t>There is an association between discomfort in contact lenses users with MGD.</a:t>
            </a:r>
            <a:endParaRPr lang="es-CO" sz="1100" dirty="0">
              <a:latin typeface="+mj-lt"/>
            </a:endParaRPr>
          </a:p>
          <a:p>
            <a:pPr lvl="0" algn="just" rtl="0">
              <a:buChar char="•"/>
            </a:pPr>
            <a:r>
              <a:rPr lang="en-US" sz="1100" dirty="0" smtClean="0">
                <a:latin typeface="+mj-lt"/>
              </a:rPr>
              <a:t>The external morphology in </a:t>
            </a:r>
            <a:r>
              <a:rPr lang="en-US" sz="1100" dirty="0" err="1" smtClean="0">
                <a:latin typeface="+mj-lt"/>
              </a:rPr>
              <a:t>Meibomian</a:t>
            </a:r>
            <a:r>
              <a:rPr lang="en-US" sz="1100" dirty="0" smtClean="0">
                <a:latin typeface="+mj-lt"/>
              </a:rPr>
              <a:t> Glands dysfunction of contact lens users are modified with the clean of their eyelids using a cleanser system with TTO.</a:t>
            </a:r>
            <a:endParaRPr lang="es-CO" sz="1100" dirty="0">
              <a:latin typeface="+mj-lt"/>
            </a:endParaRPr>
          </a:p>
          <a:p>
            <a:pPr lvl="0" algn="just" rtl="0">
              <a:buChar char="•"/>
            </a:pPr>
            <a:r>
              <a:rPr lang="en-US" sz="1100" dirty="0" smtClean="0">
                <a:latin typeface="+mj-lt"/>
              </a:rPr>
              <a:t>There is a statistical significant difference with the treatment based in lid hygiene  with TTO, but materials in contact lenses are no compromised in clinical features .</a:t>
            </a:r>
            <a:endParaRPr lang="es-CO" sz="1100" dirty="0">
              <a:latin typeface="+mj-lt"/>
            </a:endParaRPr>
          </a:p>
          <a:p>
            <a:pPr lvl="0" algn="just" rtl="0">
              <a:buChar char="•"/>
            </a:pPr>
            <a:r>
              <a:rPr lang="en-US" sz="1100" dirty="0" smtClean="0">
                <a:latin typeface="+mj-lt"/>
              </a:rPr>
              <a:t>Tea tree oil is a compound with  anti-inflammatory activities, involving reduction in the obstruction ducts </a:t>
            </a:r>
            <a:r>
              <a:rPr lang="en-US" sz="1100" dirty="0" err="1" smtClean="0">
                <a:latin typeface="+mj-lt"/>
              </a:rPr>
              <a:t>meibomian</a:t>
            </a:r>
            <a:r>
              <a:rPr lang="en-US" sz="1100" dirty="0" smtClean="0">
                <a:latin typeface="+mj-lt"/>
              </a:rPr>
              <a:t> glands, and it increases and normalized the </a:t>
            </a:r>
            <a:r>
              <a:rPr lang="en-US" sz="1100" dirty="0" err="1" smtClean="0">
                <a:latin typeface="+mj-lt"/>
              </a:rPr>
              <a:t>meibum</a:t>
            </a:r>
            <a:r>
              <a:rPr lang="en-US" sz="1100" dirty="0" smtClean="0">
                <a:latin typeface="+mj-lt"/>
              </a:rPr>
              <a:t> secretion in MGD.</a:t>
            </a:r>
            <a:endParaRPr lang="es-CO" sz="1100" dirty="0">
              <a:latin typeface="+mj-lt"/>
            </a:endParaRPr>
          </a:p>
          <a:p>
            <a:pPr lvl="0" algn="just" rtl="0">
              <a:buChar char="•"/>
            </a:pPr>
            <a:r>
              <a:rPr lang="en-US" sz="1100" dirty="0" smtClean="0">
                <a:latin typeface="+mj-lt"/>
              </a:rPr>
              <a:t>The proposed treatment not develop eyelid toxicity or desertion in the use of contact lenses.</a:t>
            </a:r>
            <a:endParaRPr lang="es-CO" sz="1100" dirty="0">
              <a:latin typeface="+mj-lt"/>
            </a:endParaRPr>
          </a:p>
        </p:txBody>
      </p:sp>
      <p:sp>
        <p:nvSpPr>
          <p:cNvPr id="15" name="14 Rectángulo"/>
          <p:cNvSpPr/>
          <p:nvPr/>
        </p:nvSpPr>
        <p:spPr>
          <a:xfrm>
            <a:off x="215516" y="4365104"/>
            <a:ext cx="4824536" cy="2308324"/>
          </a:xfrm>
          <a:prstGeom prst="rect">
            <a:avLst/>
          </a:prstGeom>
          <a:solidFill>
            <a:schemeClr val="bg1"/>
          </a:solidFill>
        </p:spPr>
        <p:txBody>
          <a:bodyPr wrap="square">
            <a:spAutoFit/>
          </a:bodyPr>
          <a:lstStyle/>
          <a:p>
            <a:pPr marL="171450" indent="-171450">
              <a:buFont typeface="Arial" panose="020B0604020202020204" pitchFamily="34" charset="0"/>
              <a:buChar char="•"/>
            </a:pPr>
            <a:r>
              <a:rPr lang="en-US" sz="1200" dirty="0" smtClean="0">
                <a:latin typeface="+mj-lt"/>
              </a:rPr>
              <a:t>This </a:t>
            </a:r>
            <a:r>
              <a:rPr lang="en-US" sz="1200" dirty="0">
                <a:latin typeface="+mj-lt"/>
              </a:rPr>
              <a:t>study demonstrated a benefit of using the TTO cleanser to treat MGD, so symptoms showed significant improvement. Also, MG orifice obstruction improved in all 10 cases. No subjective complaints with CL and TTO treatment  were noted. </a:t>
            </a:r>
          </a:p>
          <a:p>
            <a:pPr marL="171450" indent="-171450">
              <a:buFont typeface="Arial" panose="020B0604020202020204" pitchFamily="34" charset="0"/>
              <a:buChar char="•"/>
            </a:pPr>
            <a:r>
              <a:rPr lang="en-US" sz="1200" dirty="0">
                <a:latin typeface="+mj-lt"/>
              </a:rPr>
              <a:t>The mechanism of the decrease in </a:t>
            </a:r>
            <a:r>
              <a:rPr lang="en-US" sz="1200" dirty="0" err="1">
                <a:latin typeface="+mj-lt"/>
              </a:rPr>
              <a:t>meibomian</a:t>
            </a:r>
            <a:r>
              <a:rPr lang="en-US" sz="1200" dirty="0">
                <a:latin typeface="+mj-lt"/>
              </a:rPr>
              <a:t> gland orifice</a:t>
            </a:r>
          </a:p>
          <a:p>
            <a:pPr marL="171450" indent="-171450">
              <a:buFont typeface="Arial" panose="020B0604020202020204" pitchFamily="34" charset="0"/>
              <a:buChar char="•"/>
            </a:pPr>
            <a:r>
              <a:rPr lang="en-US" sz="1200" dirty="0">
                <a:latin typeface="+mj-lt"/>
              </a:rPr>
              <a:t>obstruction using TTO is unclear. </a:t>
            </a:r>
            <a:r>
              <a:rPr lang="en-US" sz="1200" dirty="0" err="1">
                <a:latin typeface="+mj-lt"/>
              </a:rPr>
              <a:t>McCulley</a:t>
            </a:r>
            <a:r>
              <a:rPr lang="en-US" sz="1200" dirty="0">
                <a:latin typeface="+mj-lt"/>
              </a:rPr>
              <a:t> </a:t>
            </a:r>
            <a:r>
              <a:rPr lang="en-US" sz="1200" i="1" dirty="0">
                <a:latin typeface="+mj-lt"/>
              </a:rPr>
              <a:t>et al </a:t>
            </a:r>
            <a:r>
              <a:rPr lang="en-US" sz="1200" dirty="0">
                <a:latin typeface="+mj-lt"/>
              </a:rPr>
              <a:t>found that</a:t>
            </a:r>
          </a:p>
          <a:p>
            <a:pPr marL="171450" indent="-171450">
              <a:buFont typeface="Arial" panose="020B0604020202020204" pitchFamily="34" charset="0"/>
              <a:buChar char="•"/>
            </a:pPr>
            <a:r>
              <a:rPr lang="en-US" sz="1200" dirty="0" err="1">
                <a:latin typeface="+mj-lt"/>
              </a:rPr>
              <a:t>meibomian</a:t>
            </a:r>
            <a:r>
              <a:rPr lang="en-US" sz="1200" dirty="0">
                <a:latin typeface="+mj-lt"/>
              </a:rPr>
              <a:t> secretions with  TTO can cause a shift towards lipid with higher melting points, producing a stagnant, and less dynamic, tear film. </a:t>
            </a:r>
          </a:p>
          <a:p>
            <a:pPr marL="171450" indent="-171450">
              <a:buFont typeface="Arial" panose="020B0604020202020204" pitchFamily="34" charset="0"/>
              <a:buChar char="•"/>
            </a:pPr>
            <a:r>
              <a:rPr lang="en-US" sz="1200" dirty="0">
                <a:latin typeface="+mj-lt"/>
              </a:rPr>
              <a:t>There is no correlation between the contact lens Hi </a:t>
            </a:r>
            <a:r>
              <a:rPr lang="en-US" sz="1200" dirty="0" err="1">
                <a:latin typeface="+mj-lt"/>
              </a:rPr>
              <a:t>si</a:t>
            </a:r>
            <a:r>
              <a:rPr lang="en-US" sz="1200" dirty="0">
                <a:latin typeface="+mj-lt"/>
              </a:rPr>
              <a:t> material and MGD. However, all the patients were diagnosed as MGD, but no significant changes depends to material.  </a:t>
            </a:r>
            <a:endParaRPr lang="es-CO" sz="1200" dirty="0">
              <a:latin typeface="+mj-lt"/>
            </a:endParaRPr>
          </a:p>
        </p:txBody>
      </p:sp>
      <p:grpSp>
        <p:nvGrpSpPr>
          <p:cNvPr id="29" name="28 Grupo"/>
          <p:cNvGrpSpPr/>
          <p:nvPr/>
        </p:nvGrpSpPr>
        <p:grpSpPr>
          <a:xfrm>
            <a:off x="5472099" y="562214"/>
            <a:ext cx="3456385" cy="433993"/>
            <a:chOff x="145542" y="-371"/>
            <a:chExt cx="4834005" cy="433993"/>
          </a:xfrm>
        </p:grpSpPr>
        <p:sp>
          <p:nvSpPr>
            <p:cNvPr id="30" name="29 Rectángulo"/>
            <p:cNvSpPr/>
            <p:nvPr/>
          </p:nvSpPr>
          <p:spPr>
            <a:xfrm>
              <a:off x="145542" y="-371"/>
              <a:ext cx="4834005" cy="433993"/>
            </a:xfrm>
            <a:prstGeom prst="rect">
              <a:avLst/>
            </a:prstGeom>
            <a:solidFill>
              <a:srgbClr val="00206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31" name="30 Rectángulo"/>
            <p:cNvSpPr/>
            <p:nvPr/>
          </p:nvSpPr>
          <p:spPr>
            <a:xfrm>
              <a:off x="145542" y="-371"/>
              <a:ext cx="4834005" cy="4339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946" tIns="81280" rIns="81280" bIns="81280" numCol="1" spcCol="1270" anchor="ctr" anchorCtr="0">
              <a:noAutofit/>
            </a:bodyPr>
            <a:lstStyle/>
            <a:p>
              <a:pPr lvl="0" algn="ctr" defTabSz="1422400" rtl="0">
                <a:lnSpc>
                  <a:spcPct val="90000"/>
                </a:lnSpc>
                <a:spcBef>
                  <a:spcPct val="0"/>
                </a:spcBef>
                <a:spcAft>
                  <a:spcPct val="35000"/>
                </a:spcAft>
              </a:pPr>
              <a:r>
                <a:rPr lang="es-CO" sz="3200" kern="1200" dirty="0" smtClean="0"/>
                <a:t>    </a:t>
              </a:r>
              <a:r>
                <a:rPr lang="es-CO" sz="3200" dirty="0" err="1" smtClean="0"/>
                <a:t>References</a:t>
              </a:r>
              <a:endParaRPr lang="es-CO" sz="3200" kern="1200" dirty="0"/>
            </a:p>
          </p:txBody>
        </p:sp>
      </p:grpSp>
      <p:pic>
        <p:nvPicPr>
          <p:cNvPr id="33"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13488" y="6155532"/>
            <a:ext cx="3378993" cy="542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35589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Impact"/>
        <a:ea typeface=""/>
        <a:cs typeface=""/>
      </a:majorFont>
      <a:minorFont>
        <a:latin typeface="Impac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6655</TotalTime>
  <Words>1331</Words>
  <Application>Microsoft Office PowerPoint</Application>
  <PresentationFormat>Presentación en pantalla (4:3)</PresentationFormat>
  <Paragraphs>112</Paragraphs>
  <Slides>5</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Impact</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HPuser</dc:creator>
  <cp:lastModifiedBy>123</cp:lastModifiedBy>
  <cp:revision>164</cp:revision>
  <dcterms:created xsi:type="dcterms:W3CDTF">2013-03-03T17:08:29Z</dcterms:created>
  <dcterms:modified xsi:type="dcterms:W3CDTF">2015-09-15T02:17:31Z</dcterms:modified>
</cp:coreProperties>
</file>