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5B140"/>
    <a:srgbClr val="94C1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A146-DDBD-5142-A7C4-B5D866DC55DC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C178-55D8-6F48-B386-25FF1871ACC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D21EF-58FC-7445-8C33-B779D0C7A116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6B31-9C9C-094F-A535-A8C822B3A6E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ctrTitle"/>
          </p:nvPr>
        </p:nvSpPr>
        <p:spPr>
          <a:xfrm>
            <a:off x="685800" y="2972194"/>
            <a:ext cx="7772400" cy="1363268"/>
          </a:xfrm>
        </p:spPr>
        <p:txBody>
          <a:bodyPr>
            <a:noAutofit/>
          </a:bodyPr>
          <a:lstStyle/>
          <a:p>
            <a:r>
              <a:rPr lang="en-GB" sz="1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eP-08 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- </a:t>
            </a:r>
            <a:r>
              <a:rPr lang="fr-FR" sz="1800" b="1" dirty="0" smtClean="0"/>
              <a:t>CONTACT LENSES (CL) FOR EXTREME ECTASIA- A COMPARATIVE ANALYSIS</a:t>
            </a:r>
            <a:br>
              <a:rPr lang="fr-FR" sz="1800" b="1" dirty="0" smtClean="0"/>
            </a:br>
            <a:r>
              <a:rPr lang="fr-FR" sz="1800" b="1" dirty="0" smtClean="0"/>
              <a:t/>
            </a:r>
            <a:br>
              <a:rPr lang="fr-FR" sz="1800" b="1" dirty="0" smtClean="0"/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fr-FR" sz="1600" i="1" u="sng" dirty="0" smtClean="0"/>
              <a:t>ASHAR J.*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i="1" dirty="0" err="1" smtClean="0"/>
              <a:t>Mumbai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Eye</a:t>
            </a:r>
            <a:r>
              <a:rPr lang="fr-FR" sz="1600" i="1" dirty="0" smtClean="0"/>
              <a:t> Care, </a:t>
            </a:r>
            <a:r>
              <a:rPr lang="fr-FR" sz="1600" i="1" dirty="0" err="1" smtClean="0"/>
              <a:t>Cornea</a:t>
            </a:r>
            <a:r>
              <a:rPr lang="fr-FR" sz="1600" i="1" dirty="0" smtClean="0"/>
              <a:t> and LASIK Centre, </a:t>
            </a:r>
            <a:r>
              <a:rPr lang="fr-FR" sz="1600" i="1" dirty="0" err="1" smtClean="0"/>
              <a:t>Mumbai</a:t>
            </a:r>
            <a:r>
              <a:rPr lang="fr-FR" sz="1600" i="1" dirty="0" smtClean="0"/>
              <a:t>, INDIA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en-GB" sz="1600" dirty="0" smtClean="0">
                <a:latin typeface="Arial"/>
                <a:cs typeface="Arial"/>
              </a:rPr>
              <a:t/>
            </a:r>
            <a:br>
              <a:rPr lang="en-GB" sz="1600" dirty="0" smtClean="0">
                <a:latin typeface="Arial"/>
                <a:cs typeface="Arial"/>
              </a:rPr>
            </a:br>
            <a:endParaRPr lang="en-GB" sz="1600" dirty="0">
              <a:latin typeface="Arial"/>
              <a:cs typeface="Arial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201595" y="5940433"/>
            <a:ext cx="6400800" cy="684133"/>
          </a:xfrm>
        </p:spPr>
        <p:txBody>
          <a:bodyPr>
            <a:normAutofit lnSpcReduction="10000"/>
          </a:bodyPr>
          <a:lstStyle/>
          <a:p>
            <a:r>
              <a:rPr lang="fr-FR" sz="1800" b="1" i="1" dirty="0" err="1" smtClean="0">
                <a:solidFill>
                  <a:srgbClr val="FF0000"/>
                </a:solidFill>
              </a:rPr>
              <a:t>E-poster</a:t>
            </a:r>
            <a:r>
              <a:rPr lang="fr-FR" sz="1800" b="1" i="1" dirty="0" smtClean="0">
                <a:solidFill>
                  <a:srgbClr val="FF0000"/>
                </a:solidFill>
              </a:rPr>
              <a:t> not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available</a:t>
            </a:r>
            <a:r>
              <a:rPr lang="fr-FR" sz="1800" b="1" i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fr-FR" sz="1800" b="1" i="1" dirty="0" err="1" smtClean="0">
                <a:solidFill>
                  <a:srgbClr val="FF0000"/>
                </a:solidFill>
              </a:rPr>
              <a:t>See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next</a:t>
            </a:r>
            <a:r>
              <a:rPr lang="fr-FR" sz="1800" b="1" i="1" dirty="0" smtClean="0">
                <a:solidFill>
                  <a:srgbClr val="FF0000"/>
                </a:solidFill>
              </a:rPr>
              <a:t> page, to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consult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corresponding</a:t>
            </a:r>
            <a:r>
              <a:rPr lang="fr-FR" sz="1800" b="1" i="1" dirty="0" smtClean="0">
                <a:solidFill>
                  <a:srgbClr val="FF0000"/>
                </a:solidFill>
              </a:rPr>
              <a:t> abstract</a:t>
            </a:r>
          </a:p>
          <a:p>
            <a:endParaRPr lang="fr-FR" sz="1800" b="1" i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Image 6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005" y="1958946"/>
            <a:ext cx="87402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400" b="1" dirty="0" smtClean="0"/>
          </a:p>
          <a:p>
            <a:pPr algn="just"/>
            <a:r>
              <a:rPr lang="en-GB" sz="1400" b="1" dirty="0" smtClean="0"/>
              <a:t>Purpose</a:t>
            </a:r>
            <a:r>
              <a:rPr lang="en-GB" sz="1400" dirty="0" smtClean="0"/>
              <a:t>: To evaluate various CL (Rose K XL, hybrid CL (H CL), </a:t>
            </a:r>
            <a:r>
              <a:rPr lang="en-GB" sz="1400" dirty="0" err="1" smtClean="0"/>
              <a:t>Semiscleral</a:t>
            </a:r>
            <a:r>
              <a:rPr lang="en-GB" sz="1400" dirty="0" smtClean="0"/>
              <a:t> (SS CL) 15.2mm, </a:t>
            </a:r>
            <a:r>
              <a:rPr lang="en-GB" sz="1400" dirty="0" err="1" smtClean="0"/>
              <a:t>Scleral</a:t>
            </a:r>
            <a:r>
              <a:rPr lang="en-GB" sz="1400" dirty="0" smtClean="0"/>
              <a:t> (S CL) 18.2mm, Jupiter, </a:t>
            </a:r>
            <a:r>
              <a:rPr lang="en-GB" sz="1400" dirty="0" err="1" smtClean="0"/>
              <a:t>Europa</a:t>
            </a:r>
            <a:r>
              <a:rPr lang="en-GB" sz="1400" dirty="0" smtClean="0"/>
              <a:t> universal fit (E CL) 16mm for extreme </a:t>
            </a:r>
            <a:r>
              <a:rPr lang="en-GB" sz="1400" dirty="0" err="1" smtClean="0"/>
              <a:t>ectasia</a:t>
            </a:r>
            <a:r>
              <a:rPr lang="en-GB" sz="1400" dirty="0" smtClean="0"/>
              <a:t>, mean K &gt; 60D</a:t>
            </a:r>
          </a:p>
          <a:p>
            <a:pPr algn="just"/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b="1" dirty="0" smtClean="0"/>
              <a:t>Method</a:t>
            </a:r>
            <a:r>
              <a:rPr lang="en-GB" sz="1400" dirty="0" smtClean="0"/>
              <a:t>: 24 cases of extreme </a:t>
            </a:r>
            <a:r>
              <a:rPr lang="en-GB" sz="1400" dirty="0" err="1" smtClean="0"/>
              <a:t>ectasia</a:t>
            </a:r>
            <a:r>
              <a:rPr lang="en-GB" sz="1400" dirty="0" smtClean="0"/>
              <a:t> were fitted with various CL. CL fit, visual acuity VA, comfort &amp; chair time in 10 KCN, 6 PMD, 4 POST LASIK, 4 POST RK cases were analyzed</a:t>
            </a:r>
          </a:p>
          <a:p>
            <a:pPr algn="just"/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b="1" dirty="0" smtClean="0"/>
              <a:t>Result:</a:t>
            </a:r>
            <a:r>
              <a:rPr lang="en-GB" sz="1400" dirty="0" smtClean="0"/>
              <a:t> VA improved to mean 0.9 in all. H CL, Rose K XL &amp; E CL fitted equally well in </a:t>
            </a:r>
            <a:r>
              <a:rPr lang="en-GB" sz="1400" dirty="0" err="1" smtClean="0"/>
              <a:t>keratoconus</a:t>
            </a:r>
            <a:r>
              <a:rPr lang="en-GB" sz="1400" dirty="0" smtClean="0"/>
              <a:t>. Peripheral design modification was done in post LASIK &amp; RK in Rose K XL, thus needing multiple trials. Reverse geometry S CL &amp; E CL required minimal design modification. E CL &amp; H CL were most comfortable for patients. Subjective visual improvement - maximum with H CL</a:t>
            </a:r>
          </a:p>
          <a:p>
            <a:pPr algn="just"/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b="1" dirty="0" smtClean="0"/>
              <a:t>Conclusion:</a:t>
            </a:r>
            <a:r>
              <a:rPr lang="en-GB" sz="1400" dirty="0" smtClean="0"/>
              <a:t> CL is good option in extreme </a:t>
            </a:r>
            <a:r>
              <a:rPr lang="en-GB" sz="1400" dirty="0" err="1" smtClean="0"/>
              <a:t>ectasia</a:t>
            </a:r>
            <a:r>
              <a:rPr lang="en-GB" sz="1400" dirty="0" smtClean="0"/>
              <a:t> &amp; can avoid need for </a:t>
            </a:r>
            <a:r>
              <a:rPr lang="en-GB" sz="1400" dirty="0" err="1" smtClean="0"/>
              <a:t>keratoplasty</a:t>
            </a:r>
            <a:endParaRPr lang="en-GB" sz="1300" dirty="0">
              <a:latin typeface="Arial"/>
              <a:cs typeface="Arial"/>
            </a:endParaRPr>
          </a:p>
        </p:txBody>
      </p:sp>
      <p:pic>
        <p:nvPicPr>
          <p:cNvPr id="5" name="Image 4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240</Words>
  <Application>Microsoft Macintosh PowerPoint</Application>
  <PresentationFormat>Présentation à l'écran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eP-08 - CONTACT LENSES (CL) FOR EXTREME ECTASIA- A COMPARATIVE ANALYSIS    ASHAR J.* Mumbai Eye Care, Cornea and LASIK Centre, Mumbai, INDIA  </vt:lpstr>
      <vt:lpstr>Diapositive 2</vt:lpstr>
    </vt:vector>
  </TitlesOfParts>
  <Company>Europa-Organisation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e-P042 - Comparison of CS19 Intra-cochlear Impedance Matrix Test Findings with Intraoperative Surgical Problems and Radiological Outcomes of Nucleus Cochlea Implant Recipients   Brademann G., Böhnke B., Müller-deile J., Hey M. Ent-department, university of kiel, germany, Kiel, Germany </dc:title>
  <dc:creator>Deborah BOHBOT</dc:creator>
  <cp:lastModifiedBy>Deborah BOHBOT</cp:lastModifiedBy>
  <cp:revision>9</cp:revision>
  <dcterms:created xsi:type="dcterms:W3CDTF">2015-10-01T09:31:54Z</dcterms:created>
  <dcterms:modified xsi:type="dcterms:W3CDTF">2015-10-01T09:48:24Z</dcterms:modified>
</cp:coreProperties>
</file>