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0" y="214291"/>
            <a:ext cx="9144000" cy="3386160"/>
          </a:xfrm>
        </p:spPr>
        <p:txBody>
          <a:bodyPr>
            <a:normAutofit fontScale="90000"/>
          </a:bodyPr>
          <a:lstStyle/>
          <a:p>
            <a:r>
              <a:rPr lang="tr-TR" sz="4000" b="1" dirty="0" smtClean="0"/>
              <a:t>COMPARISON OF THE VISUAL FUNCTIONS BY VF-14 QUESTIONNAIRE IN PATIENTS USING SPECTACLE OR CONTACT LENSES FOR THE CORRECTION OF MYOPIA AND ASTIGMATISM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0" y="2643182"/>
            <a:ext cx="9144000" cy="4214818"/>
          </a:xfrm>
        </p:spPr>
        <p:txBody>
          <a:bodyPr>
            <a:normAutofit fontScale="85000" lnSpcReduction="10000"/>
          </a:bodyPr>
          <a:lstStyle/>
          <a:p>
            <a:r>
              <a:rPr lang="en-US" b="1" u="sng" dirty="0" err="1" smtClean="0">
                <a:solidFill>
                  <a:schemeClr val="tx1"/>
                </a:solidFill>
              </a:rPr>
              <a:t>Umut</a:t>
            </a:r>
            <a:r>
              <a:rPr lang="tr-TR" b="1" u="sng" dirty="0" smtClean="0">
                <a:solidFill>
                  <a:schemeClr val="tx1"/>
                </a:solidFill>
              </a:rPr>
              <a:t> </a:t>
            </a:r>
            <a:r>
              <a:rPr lang="en-US" b="1" u="sng" dirty="0" err="1" smtClean="0">
                <a:solidFill>
                  <a:schemeClr val="tx1"/>
                </a:solidFill>
              </a:rPr>
              <a:t>Duygu</a:t>
            </a:r>
            <a:r>
              <a:rPr lang="en-US" b="1" u="sng" dirty="0" smtClean="0">
                <a:solidFill>
                  <a:schemeClr val="tx1"/>
                </a:solidFill>
              </a:rPr>
              <a:t> Uzunel</a:t>
            </a:r>
            <a:r>
              <a:rPr lang="en-US" b="1" baseline="30000" dirty="0" smtClean="0">
                <a:solidFill>
                  <a:schemeClr val="tx1"/>
                </a:solidFill>
              </a:rPr>
              <a:t>1</a:t>
            </a:r>
            <a:r>
              <a:rPr lang="tr-TR" b="1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Bora Yüksel</a:t>
            </a:r>
            <a:r>
              <a:rPr lang="en-US" b="1" baseline="30000" dirty="0" smtClean="0">
                <a:solidFill>
                  <a:schemeClr val="tx1"/>
                </a:solidFill>
              </a:rPr>
              <a:t>1</a:t>
            </a:r>
            <a:r>
              <a:rPr lang="tr-TR" b="1" dirty="0" smtClean="0">
                <a:solidFill>
                  <a:schemeClr val="tx1"/>
                </a:solidFill>
              </a:rPr>
              <a:t>,</a:t>
            </a:r>
            <a:r>
              <a:rPr lang="en-US" b="1" dirty="0" err="1" smtClean="0">
                <a:solidFill>
                  <a:schemeClr val="tx1"/>
                </a:solidFill>
              </a:rPr>
              <a:t>Berna</a:t>
            </a:r>
            <a:r>
              <a:rPr lang="en-US" b="1" dirty="0" smtClean="0">
                <a:solidFill>
                  <a:schemeClr val="tx1"/>
                </a:solidFill>
              </a:rPr>
              <a:t> Yüce</a:t>
            </a:r>
            <a:r>
              <a:rPr lang="en-US" b="1" baseline="30000" dirty="0" smtClean="0">
                <a:solidFill>
                  <a:schemeClr val="tx1"/>
                </a:solidFill>
              </a:rPr>
              <a:t>2</a:t>
            </a:r>
            <a:r>
              <a:rPr lang="tr-TR" b="1" dirty="0" smtClean="0">
                <a:solidFill>
                  <a:schemeClr val="tx1"/>
                </a:solidFill>
              </a:rPr>
              <a:t>, Murat Direl</a:t>
            </a:r>
            <a:r>
              <a:rPr lang="tr-TR" b="1" baseline="30000" dirty="0" smtClean="0">
                <a:solidFill>
                  <a:schemeClr val="tx1"/>
                </a:solidFill>
              </a:rPr>
              <a:t>3</a:t>
            </a:r>
            <a:r>
              <a:rPr lang="tr-TR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Tuncay</a:t>
            </a:r>
            <a:r>
              <a:rPr lang="en-US" b="1" dirty="0" smtClean="0">
                <a:solidFill>
                  <a:schemeClr val="tx1"/>
                </a:solidFill>
              </a:rPr>
              <a:t> Küsbeci</a:t>
            </a:r>
            <a:r>
              <a:rPr lang="en-US" b="1" baseline="30000" dirty="0" smtClean="0">
                <a:solidFill>
                  <a:schemeClr val="tx1"/>
                </a:solidFill>
              </a:rPr>
              <a:t>1</a:t>
            </a:r>
            <a:endParaRPr lang="tr-TR" b="1" dirty="0" smtClean="0">
              <a:solidFill>
                <a:schemeClr val="tx1"/>
              </a:solidFill>
            </a:endParaRPr>
          </a:p>
          <a:p>
            <a:pPr algn="l"/>
            <a:r>
              <a:rPr lang="en-US" sz="2100" baseline="30000" dirty="0" smtClean="0">
                <a:solidFill>
                  <a:schemeClr val="tx1"/>
                </a:solidFill>
              </a:rPr>
              <a:t>1 </a:t>
            </a:r>
            <a:r>
              <a:rPr lang="en-US" sz="2100" dirty="0" smtClean="0">
                <a:solidFill>
                  <a:schemeClr val="tx1"/>
                </a:solidFill>
              </a:rPr>
              <a:t>Izmir </a:t>
            </a:r>
            <a:r>
              <a:rPr lang="en-US" sz="2100" dirty="0" err="1" smtClean="0">
                <a:solidFill>
                  <a:schemeClr val="tx1"/>
                </a:solidFill>
              </a:rPr>
              <a:t>Bozyaka</a:t>
            </a:r>
            <a:r>
              <a:rPr lang="en-US" sz="2100" dirty="0" smtClean="0">
                <a:solidFill>
                  <a:schemeClr val="tx1"/>
                </a:solidFill>
              </a:rPr>
              <a:t> Training and Research Hospital, Department of Ophthalmology, Izmir, TURKEY</a:t>
            </a:r>
            <a:endParaRPr lang="tr-TR" sz="2100" dirty="0" smtClean="0">
              <a:solidFill>
                <a:schemeClr val="tx1"/>
              </a:solidFill>
            </a:endParaRPr>
          </a:p>
          <a:p>
            <a:pPr algn="l"/>
            <a:r>
              <a:rPr lang="en-US" sz="2100" baseline="30000" dirty="0" smtClean="0">
                <a:solidFill>
                  <a:schemeClr val="tx1"/>
                </a:solidFill>
              </a:rPr>
              <a:t>2</a:t>
            </a:r>
            <a:r>
              <a:rPr lang="en-US" sz="2100" dirty="0" smtClean="0">
                <a:solidFill>
                  <a:schemeClr val="tx1"/>
                </a:solidFill>
              </a:rPr>
              <a:t> Izmir </a:t>
            </a:r>
            <a:r>
              <a:rPr lang="tr-TR" sz="2100" dirty="0" smtClean="0">
                <a:solidFill>
                  <a:schemeClr val="tx1"/>
                </a:solidFill>
              </a:rPr>
              <a:t>Tepecik</a:t>
            </a:r>
            <a:r>
              <a:rPr lang="en-US" sz="2100" dirty="0" smtClean="0">
                <a:solidFill>
                  <a:schemeClr val="tx1"/>
                </a:solidFill>
              </a:rPr>
              <a:t> Training and Research Hospital, Department of Ophthalmology, Izmir, TURKEY</a:t>
            </a:r>
            <a:endParaRPr lang="tr-TR" sz="2100" dirty="0" smtClean="0">
              <a:solidFill>
                <a:schemeClr val="tx1"/>
              </a:solidFill>
            </a:endParaRPr>
          </a:p>
          <a:p>
            <a:pPr algn="l"/>
            <a:r>
              <a:rPr lang="tr-TR" sz="2100" baseline="30000" dirty="0" smtClean="0">
                <a:solidFill>
                  <a:schemeClr val="tx1"/>
                </a:solidFill>
              </a:rPr>
              <a:t>3</a:t>
            </a:r>
            <a:r>
              <a:rPr lang="tr-TR" sz="2100" dirty="0" smtClean="0">
                <a:solidFill>
                  <a:schemeClr val="tx1"/>
                </a:solidFill>
              </a:rPr>
              <a:t>Akçakoca </a:t>
            </a:r>
            <a:r>
              <a:rPr lang="tr-TR" sz="2100" dirty="0" err="1" smtClean="0">
                <a:solidFill>
                  <a:schemeClr val="tx1"/>
                </a:solidFill>
              </a:rPr>
              <a:t>Government</a:t>
            </a:r>
            <a:r>
              <a:rPr lang="tr-TR" sz="2100" dirty="0" smtClean="0">
                <a:solidFill>
                  <a:schemeClr val="tx1"/>
                </a:solidFill>
              </a:rPr>
              <a:t> </a:t>
            </a:r>
            <a:r>
              <a:rPr lang="tr-TR" sz="2100" dirty="0" err="1" smtClean="0">
                <a:solidFill>
                  <a:schemeClr val="tx1"/>
                </a:solidFill>
              </a:rPr>
              <a:t>Hospital</a:t>
            </a:r>
            <a:r>
              <a:rPr lang="tr-TR" sz="2100" dirty="0" smtClean="0">
                <a:solidFill>
                  <a:schemeClr val="tx1"/>
                </a:solidFill>
              </a:rPr>
              <a:t>, Düzce, TURKEY</a:t>
            </a:r>
            <a:endParaRPr lang="tr-TR" sz="2100" baseline="30000" dirty="0" smtClean="0">
              <a:solidFill>
                <a:schemeClr val="tx1"/>
              </a:solidFill>
            </a:endParaRPr>
          </a:p>
          <a:p>
            <a:pPr algn="l"/>
            <a:endParaRPr lang="tr-TR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Financial disclosure: </a:t>
            </a:r>
            <a:r>
              <a:rPr lang="en-US" dirty="0" smtClean="0">
                <a:solidFill>
                  <a:schemeClr val="tx1"/>
                </a:solidFill>
              </a:rPr>
              <a:t>No financial support was received for this submission.</a:t>
            </a:r>
            <a:endParaRPr lang="tr-TR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Conflict of interest: </a:t>
            </a:r>
            <a:r>
              <a:rPr lang="en-US" dirty="0" smtClean="0">
                <a:solidFill>
                  <a:schemeClr val="tx1"/>
                </a:solidFill>
              </a:rPr>
              <a:t>None of the authors has conflict of interest with the submission.</a:t>
            </a:r>
            <a:endParaRPr lang="tr-TR" dirty="0" smtClean="0">
              <a:solidFill>
                <a:schemeClr val="tx1"/>
              </a:solidFill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of </a:t>
            </a:r>
            <a:r>
              <a:rPr lang="tr-TR" dirty="0" err="1" smtClean="0"/>
              <a:t>contact</a:t>
            </a:r>
            <a:r>
              <a:rPr lang="tr-TR" dirty="0" smtClean="0"/>
              <a:t> </a:t>
            </a:r>
            <a:r>
              <a:rPr lang="tr-TR" dirty="0" err="1" smtClean="0"/>
              <a:t>lenses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correction</a:t>
            </a:r>
            <a:r>
              <a:rPr lang="tr-TR" dirty="0" smtClean="0"/>
              <a:t> of </a:t>
            </a:r>
            <a:r>
              <a:rPr lang="tr-TR" dirty="0" err="1" smtClean="0"/>
              <a:t>refractive</a:t>
            </a:r>
            <a:r>
              <a:rPr lang="tr-TR" dirty="0" smtClean="0"/>
              <a:t> </a:t>
            </a:r>
            <a:r>
              <a:rPr lang="tr-TR" dirty="0" err="1" smtClean="0"/>
              <a:t>errors</a:t>
            </a:r>
            <a:r>
              <a:rPr lang="tr-TR" dirty="0" smtClean="0"/>
              <a:t>, </a:t>
            </a:r>
            <a:r>
              <a:rPr lang="tr-TR" dirty="0" err="1" smtClean="0"/>
              <a:t>cosmetic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therapeutically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corneal</a:t>
            </a:r>
            <a:r>
              <a:rPr lang="tr-TR" dirty="0" smtClean="0"/>
              <a:t> </a:t>
            </a:r>
            <a:r>
              <a:rPr lang="tr-TR" dirty="0" err="1" smtClean="0"/>
              <a:t>pathologies</a:t>
            </a:r>
            <a:r>
              <a:rPr lang="tr-TR" dirty="0" smtClean="0"/>
              <a:t> has a </a:t>
            </a:r>
            <a:r>
              <a:rPr lang="tr-TR" dirty="0" err="1" smtClean="0"/>
              <a:t>tendency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increase</a:t>
            </a:r>
            <a:r>
              <a:rPr lang="tr-TR" dirty="0" smtClean="0"/>
              <a:t> </a:t>
            </a:r>
            <a:r>
              <a:rPr lang="tr-TR" dirty="0" err="1" smtClean="0"/>
              <a:t>over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few</a:t>
            </a:r>
            <a:r>
              <a:rPr lang="tr-TR" dirty="0" smtClean="0"/>
              <a:t> </a:t>
            </a:r>
            <a:r>
              <a:rPr lang="tr-TR" dirty="0" err="1" smtClean="0"/>
              <a:t>years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is </a:t>
            </a:r>
            <a:r>
              <a:rPr lang="tr-TR" dirty="0" err="1" smtClean="0"/>
              <a:t>higher</a:t>
            </a:r>
            <a:r>
              <a:rPr lang="tr-TR" dirty="0" smtClean="0"/>
              <a:t> </a:t>
            </a:r>
            <a:r>
              <a:rPr lang="tr-TR" dirty="0" err="1" smtClean="0"/>
              <a:t>among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young</a:t>
            </a:r>
            <a:r>
              <a:rPr lang="tr-TR" dirty="0" smtClean="0"/>
              <a:t> </a:t>
            </a:r>
            <a:r>
              <a:rPr lang="tr-TR" dirty="0" err="1" smtClean="0"/>
              <a:t>population</a:t>
            </a:r>
            <a:r>
              <a:rPr lang="tr-TR" dirty="0" smtClean="0"/>
              <a:t>.</a:t>
            </a:r>
            <a:r>
              <a:rPr lang="tr-TR" baseline="30000" dirty="0" smtClean="0"/>
              <a:t>1-2 </a:t>
            </a:r>
            <a:r>
              <a:rPr lang="tr-TR" dirty="0" err="1" smtClean="0"/>
              <a:t>Accordingly</a:t>
            </a:r>
            <a:r>
              <a:rPr lang="tr-TR" dirty="0" smtClean="0"/>
              <a:t>, </a:t>
            </a:r>
            <a:r>
              <a:rPr lang="tr-TR" dirty="0" err="1" smtClean="0"/>
              <a:t>there</a:t>
            </a:r>
            <a:r>
              <a:rPr lang="tr-TR" dirty="0" smtClean="0"/>
              <a:t> has </a:t>
            </a:r>
            <a:r>
              <a:rPr lang="tr-TR" dirty="0" err="1" smtClean="0"/>
              <a:t>been</a:t>
            </a:r>
            <a:r>
              <a:rPr lang="tr-TR" dirty="0" smtClean="0"/>
              <a:t> a </a:t>
            </a:r>
            <a:r>
              <a:rPr lang="tr-TR" dirty="0" err="1" smtClean="0"/>
              <a:t>significant</a:t>
            </a:r>
            <a:r>
              <a:rPr lang="tr-TR" dirty="0" smtClean="0"/>
              <a:t> </a:t>
            </a:r>
            <a:r>
              <a:rPr lang="tr-TR" dirty="0" err="1" smtClean="0"/>
              <a:t>improvement</a:t>
            </a:r>
            <a:r>
              <a:rPr lang="tr-TR" dirty="0" smtClean="0"/>
              <a:t> in </a:t>
            </a:r>
            <a:r>
              <a:rPr lang="tr-TR" dirty="0" err="1" smtClean="0"/>
              <a:t>materials</a:t>
            </a:r>
            <a:r>
              <a:rPr lang="tr-TR" dirty="0" smtClean="0"/>
              <a:t>, </a:t>
            </a:r>
            <a:r>
              <a:rPr lang="tr-TR" dirty="0" err="1" smtClean="0"/>
              <a:t>so</a:t>
            </a:r>
            <a:r>
              <a:rPr lang="tr-TR" dirty="0" smtClean="0"/>
              <a:t> as </a:t>
            </a:r>
            <a:r>
              <a:rPr lang="tr-TR" dirty="0" err="1" smtClean="0"/>
              <a:t>to</a:t>
            </a:r>
            <a:r>
              <a:rPr lang="tr-TR" dirty="0" smtClean="0"/>
              <a:t> fit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users</a:t>
            </a:r>
            <a:r>
              <a:rPr lang="tr-TR" dirty="0" smtClean="0"/>
              <a:t>. </a:t>
            </a:r>
            <a:r>
              <a:rPr lang="tr-TR" dirty="0" err="1" smtClean="0"/>
              <a:t>Today</a:t>
            </a:r>
            <a:r>
              <a:rPr lang="tr-TR" dirty="0" smtClean="0"/>
              <a:t>, </a:t>
            </a:r>
            <a:r>
              <a:rPr lang="tr-TR" dirty="0" err="1" smtClean="0"/>
              <a:t>strong</a:t>
            </a:r>
            <a:r>
              <a:rPr lang="tr-TR" dirty="0" smtClean="0"/>
              <a:t> </a:t>
            </a:r>
            <a:r>
              <a:rPr lang="tr-TR" dirty="0" err="1" smtClean="0"/>
              <a:t>scientific</a:t>
            </a:r>
            <a:r>
              <a:rPr lang="tr-TR" dirty="0" smtClean="0"/>
              <a:t> </a:t>
            </a:r>
            <a:r>
              <a:rPr lang="tr-TR" dirty="0" err="1" smtClean="0"/>
              <a:t>evidence</a:t>
            </a:r>
            <a:r>
              <a:rPr lang="tr-TR" dirty="0" smtClean="0"/>
              <a:t> </a:t>
            </a:r>
            <a:r>
              <a:rPr lang="tr-TR" dirty="0" err="1" smtClean="0"/>
              <a:t>suggests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hypoxia</a:t>
            </a:r>
            <a:r>
              <a:rPr lang="tr-TR" dirty="0" smtClean="0"/>
              <a:t> </a:t>
            </a:r>
            <a:r>
              <a:rPr lang="tr-TR" dirty="0" err="1" smtClean="0"/>
              <a:t>problems</a:t>
            </a:r>
            <a:r>
              <a:rPr lang="tr-TR" dirty="0" smtClean="0"/>
              <a:t> </a:t>
            </a:r>
            <a:r>
              <a:rPr lang="tr-TR" dirty="0" err="1" smtClean="0"/>
              <a:t>associated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extended</a:t>
            </a:r>
            <a:r>
              <a:rPr lang="tr-TR" dirty="0" smtClean="0"/>
              <a:t> </a:t>
            </a:r>
            <a:r>
              <a:rPr lang="tr-TR" dirty="0" err="1" smtClean="0"/>
              <a:t>wear</a:t>
            </a:r>
            <a:r>
              <a:rPr lang="tr-TR" dirty="0" smtClean="0"/>
              <a:t> </a:t>
            </a:r>
            <a:r>
              <a:rPr lang="tr-TR" dirty="0" err="1" smtClean="0"/>
              <a:t>lenses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been</a:t>
            </a:r>
            <a:r>
              <a:rPr lang="tr-TR" dirty="0" smtClean="0"/>
              <a:t> </a:t>
            </a:r>
            <a:r>
              <a:rPr lang="tr-TR" dirty="0" err="1" smtClean="0"/>
              <a:t>solved</a:t>
            </a:r>
            <a:r>
              <a:rPr lang="tr-TR" dirty="0" smtClean="0"/>
              <a:t>.</a:t>
            </a:r>
            <a:r>
              <a:rPr lang="tr-TR" baseline="30000" dirty="0" smtClean="0"/>
              <a:t>3</a:t>
            </a:r>
            <a:endParaRPr lang="tr-TR" dirty="0" smtClean="0"/>
          </a:p>
          <a:p>
            <a:pPr algn="just"/>
            <a:r>
              <a:rPr lang="tr-TR" dirty="0" smtClean="0"/>
              <a:t>An </a:t>
            </a:r>
            <a:r>
              <a:rPr lang="tr-TR" dirty="0" err="1" smtClean="0"/>
              <a:t>indicator</a:t>
            </a:r>
            <a:r>
              <a:rPr lang="tr-TR" dirty="0" smtClean="0"/>
              <a:t> of </a:t>
            </a:r>
            <a:r>
              <a:rPr lang="tr-TR" dirty="0" err="1" smtClean="0"/>
              <a:t>satisfaction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of </a:t>
            </a:r>
            <a:r>
              <a:rPr lang="tr-TR" dirty="0" err="1" smtClean="0"/>
              <a:t>contact</a:t>
            </a:r>
            <a:r>
              <a:rPr lang="tr-TR" dirty="0" smtClean="0"/>
              <a:t> </a:t>
            </a:r>
            <a:r>
              <a:rPr lang="tr-TR" dirty="0" err="1" smtClean="0"/>
              <a:t>lenses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spectacles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quality</a:t>
            </a:r>
            <a:r>
              <a:rPr lang="tr-TR" dirty="0" smtClean="0"/>
              <a:t> of life </a:t>
            </a:r>
            <a:r>
              <a:rPr lang="tr-TR" dirty="0" err="1" smtClean="0"/>
              <a:t>among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patients</a:t>
            </a:r>
            <a:r>
              <a:rPr lang="tr-TR" dirty="0" smtClean="0"/>
              <a:t>. </a:t>
            </a:r>
            <a:r>
              <a:rPr lang="tr-TR" dirty="0" err="1" smtClean="0"/>
              <a:t>There</a:t>
            </a:r>
            <a:r>
              <a:rPr lang="tr-TR" dirty="0" smtClean="0"/>
              <a:t> is a </a:t>
            </a:r>
            <a:r>
              <a:rPr lang="tr-TR" dirty="0" err="1" smtClean="0"/>
              <a:t>great</a:t>
            </a:r>
            <a:r>
              <a:rPr lang="tr-TR" dirty="0" smtClean="0"/>
              <a:t> </a:t>
            </a:r>
            <a:r>
              <a:rPr lang="tr-TR" dirty="0" err="1" smtClean="0"/>
              <a:t>deal</a:t>
            </a:r>
            <a:r>
              <a:rPr lang="tr-TR" dirty="0" smtClean="0"/>
              <a:t> of </a:t>
            </a:r>
            <a:r>
              <a:rPr lang="tr-TR" dirty="0" err="1" smtClean="0"/>
              <a:t>questionnaires</a:t>
            </a:r>
            <a:r>
              <a:rPr lang="tr-TR" dirty="0" smtClean="0"/>
              <a:t>, </a:t>
            </a:r>
            <a:r>
              <a:rPr lang="tr-TR" dirty="0" err="1" smtClean="0"/>
              <a:t>evaluating</a:t>
            </a:r>
            <a:r>
              <a:rPr lang="tr-TR" dirty="0" smtClean="0"/>
              <a:t> </a:t>
            </a:r>
            <a:r>
              <a:rPr lang="tr-TR" dirty="0" err="1" smtClean="0"/>
              <a:t>quality</a:t>
            </a:r>
            <a:r>
              <a:rPr lang="tr-TR" dirty="0" smtClean="0"/>
              <a:t> of life in </a:t>
            </a:r>
            <a:r>
              <a:rPr lang="tr-TR" dirty="0" err="1" smtClean="0"/>
              <a:t>patients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refractive</a:t>
            </a:r>
            <a:r>
              <a:rPr lang="tr-TR" dirty="0" smtClean="0"/>
              <a:t> </a:t>
            </a:r>
            <a:r>
              <a:rPr lang="tr-TR" dirty="0" err="1" smtClean="0"/>
              <a:t>errors</a:t>
            </a:r>
            <a:r>
              <a:rPr lang="tr-TR" dirty="0" smtClean="0"/>
              <a:t>.</a:t>
            </a:r>
            <a:r>
              <a:rPr lang="tr-TR" baseline="30000" dirty="0" smtClean="0"/>
              <a:t>4-6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 </a:t>
            </a:r>
            <a:r>
              <a:rPr lang="tr-TR" dirty="0" err="1" smtClean="0"/>
              <a:t>commonly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vision</a:t>
            </a:r>
            <a:r>
              <a:rPr lang="tr-TR" dirty="0" smtClean="0"/>
              <a:t>-</a:t>
            </a:r>
            <a:r>
              <a:rPr lang="tr-TR" dirty="0" err="1" smtClean="0"/>
              <a:t>related</a:t>
            </a:r>
            <a:r>
              <a:rPr lang="tr-TR" dirty="0" smtClean="0"/>
              <a:t> </a:t>
            </a:r>
            <a:r>
              <a:rPr lang="tr-TR" dirty="0" err="1" smtClean="0"/>
              <a:t>functional</a:t>
            </a:r>
            <a:r>
              <a:rPr lang="tr-TR" dirty="0" smtClean="0"/>
              <a:t> </a:t>
            </a:r>
            <a:r>
              <a:rPr lang="tr-TR" dirty="0" err="1" smtClean="0"/>
              <a:t>questionnaires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Visual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14 (VF-14).</a:t>
            </a:r>
            <a:r>
              <a:rPr lang="tr-TR" baseline="30000" dirty="0" smtClean="0"/>
              <a:t>7</a:t>
            </a:r>
            <a:r>
              <a:rPr lang="tr-TR" dirty="0" smtClean="0"/>
              <a:t>Initially, it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designed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assess</a:t>
            </a:r>
            <a:r>
              <a:rPr lang="tr-TR" dirty="0" smtClean="0"/>
              <a:t> </a:t>
            </a:r>
            <a:r>
              <a:rPr lang="tr-TR" dirty="0" err="1" smtClean="0"/>
              <a:t>vision</a:t>
            </a:r>
            <a:r>
              <a:rPr lang="tr-TR" dirty="0" smtClean="0"/>
              <a:t>-</a:t>
            </a:r>
            <a:r>
              <a:rPr lang="tr-TR" dirty="0" err="1" smtClean="0"/>
              <a:t>related</a:t>
            </a:r>
            <a:r>
              <a:rPr lang="tr-TR" dirty="0" smtClean="0"/>
              <a:t> </a:t>
            </a:r>
            <a:r>
              <a:rPr lang="tr-TR" dirty="0" err="1" smtClean="0"/>
              <a:t>functioning</a:t>
            </a:r>
            <a:r>
              <a:rPr lang="tr-TR" dirty="0" smtClean="0"/>
              <a:t> in </a:t>
            </a:r>
            <a:r>
              <a:rPr lang="tr-TR" dirty="0" err="1" smtClean="0"/>
              <a:t>patients</a:t>
            </a:r>
            <a:r>
              <a:rPr lang="tr-TR" dirty="0" smtClean="0"/>
              <a:t> </a:t>
            </a:r>
            <a:r>
              <a:rPr lang="tr-TR" dirty="0" err="1" smtClean="0"/>
              <a:t>undergoing</a:t>
            </a:r>
            <a:r>
              <a:rPr lang="tr-TR" dirty="0" smtClean="0"/>
              <a:t> </a:t>
            </a:r>
            <a:r>
              <a:rPr lang="tr-TR" dirty="0" err="1" smtClean="0"/>
              <a:t>cataract</a:t>
            </a:r>
            <a:r>
              <a:rPr lang="tr-TR" dirty="0" smtClean="0"/>
              <a:t> </a:t>
            </a:r>
            <a:r>
              <a:rPr lang="tr-TR" dirty="0" err="1" smtClean="0"/>
              <a:t>surgery</a:t>
            </a:r>
            <a:r>
              <a:rPr lang="tr-TR" dirty="0" smtClean="0"/>
              <a:t>, but it has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been</a:t>
            </a:r>
            <a:r>
              <a:rPr lang="tr-TR" dirty="0" smtClean="0"/>
              <a:t> </a:t>
            </a:r>
            <a:r>
              <a:rPr lang="tr-TR" dirty="0" err="1" smtClean="0"/>
              <a:t>validated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eye</a:t>
            </a:r>
            <a:r>
              <a:rPr lang="tr-TR" dirty="0" smtClean="0"/>
              <a:t> </a:t>
            </a:r>
            <a:r>
              <a:rPr lang="tr-TR" dirty="0" err="1" smtClean="0"/>
              <a:t>conditions</a:t>
            </a:r>
            <a:r>
              <a:rPr lang="tr-TR" dirty="0" smtClean="0"/>
              <a:t> </a:t>
            </a:r>
            <a:r>
              <a:rPr lang="tr-TR" dirty="0" err="1" smtClean="0"/>
              <a:t>such</a:t>
            </a:r>
            <a:r>
              <a:rPr lang="tr-TR" dirty="0" smtClean="0"/>
              <a:t> as </a:t>
            </a:r>
            <a:r>
              <a:rPr lang="tr-TR" dirty="0" err="1" smtClean="0"/>
              <a:t>glaucoma</a:t>
            </a:r>
            <a:r>
              <a:rPr lang="tr-TR" dirty="0" smtClean="0"/>
              <a:t>, </a:t>
            </a:r>
            <a:r>
              <a:rPr lang="tr-TR" dirty="0" err="1" smtClean="0"/>
              <a:t>retinal</a:t>
            </a:r>
            <a:r>
              <a:rPr lang="tr-TR" dirty="0" smtClean="0"/>
              <a:t>, </a:t>
            </a:r>
            <a:r>
              <a:rPr lang="tr-TR" dirty="0" err="1" smtClean="0"/>
              <a:t>corneal</a:t>
            </a:r>
            <a:r>
              <a:rPr lang="tr-TR" dirty="0" smtClean="0"/>
              <a:t> </a:t>
            </a:r>
            <a:r>
              <a:rPr lang="tr-TR" dirty="0" err="1" smtClean="0"/>
              <a:t>diseases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contact</a:t>
            </a:r>
            <a:r>
              <a:rPr lang="tr-TR" dirty="0" smtClean="0"/>
              <a:t> </a:t>
            </a:r>
            <a:r>
              <a:rPr lang="tr-TR" dirty="0" err="1" smtClean="0"/>
              <a:t>lenses</a:t>
            </a:r>
            <a:r>
              <a:rPr lang="tr-TR" dirty="0" smtClean="0"/>
              <a:t>.</a:t>
            </a:r>
            <a:r>
              <a:rPr lang="tr-TR" baseline="30000" dirty="0" smtClean="0"/>
              <a:t>8-14</a:t>
            </a:r>
            <a:r>
              <a:rPr lang="tr-TR" dirty="0" smtClean="0"/>
              <a:t>The VF-14 has a format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makes</a:t>
            </a:r>
            <a:r>
              <a:rPr lang="tr-TR" dirty="0" smtClean="0"/>
              <a:t> it </a:t>
            </a:r>
            <a:r>
              <a:rPr lang="tr-TR" dirty="0" err="1" smtClean="0"/>
              <a:t>easy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administer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has a </a:t>
            </a:r>
            <a:r>
              <a:rPr lang="tr-TR" dirty="0" err="1" smtClean="0"/>
              <a:t>high</a:t>
            </a:r>
            <a:r>
              <a:rPr lang="tr-TR" dirty="0" smtClean="0"/>
              <a:t> rate of </a:t>
            </a:r>
            <a:r>
              <a:rPr lang="tr-TR" dirty="0" err="1" smtClean="0"/>
              <a:t>patientcompliance</a:t>
            </a:r>
            <a:r>
              <a:rPr lang="tr-TR" dirty="0" smtClean="0"/>
              <a:t>. </a:t>
            </a:r>
            <a:r>
              <a:rPr lang="tr-TR" dirty="0" err="1" smtClean="0"/>
              <a:t>Although</a:t>
            </a:r>
            <a:r>
              <a:rPr lang="tr-TR" dirty="0" smtClean="0"/>
              <a:t> it has </a:t>
            </a:r>
            <a:r>
              <a:rPr lang="tr-TR" dirty="0" err="1" smtClean="0"/>
              <a:t>been</a:t>
            </a:r>
            <a:r>
              <a:rPr lang="tr-TR" dirty="0" smtClean="0"/>
              <a:t> </a:t>
            </a:r>
            <a:r>
              <a:rPr lang="tr-TR" dirty="0" err="1" smtClean="0"/>
              <a:t>validated</a:t>
            </a:r>
            <a:r>
              <a:rPr lang="tr-TR" dirty="0" smtClean="0"/>
              <a:t> in </a:t>
            </a:r>
            <a:r>
              <a:rPr lang="tr-TR" dirty="0" err="1" smtClean="0"/>
              <a:t>several</a:t>
            </a:r>
            <a:r>
              <a:rPr lang="tr-TR" dirty="0" smtClean="0"/>
              <a:t> </a:t>
            </a:r>
            <a:r>
              <a:rPr lang="tr-TR" dirty="0" err="1" smtClean="0"/>
              <a:t>languages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English</a:t>
            </a:r>
            <a:r>
              <a:rPr lang="tr-TR" dirty="0" smtClean="0"/>
              <a:t>.</a:t>
            </a:r>
          </a:p>
          <a:p>
            <a:pPr algn="just"/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light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above</a:t>
            </a:r>
            <a:r>
              <a:rPr lang="tr-TR" dirty="0" smtClean="0"/>
              <a:t>,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purpose</a:t>
            </a:r>
            <a:r>
              <a:rPr lang="tr-TR" dirty="0" smtClean="0"/>
              <a:t> of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study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evaluate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impact</a:t>
            </a:r>
            <a:r>
              <a:rPr lang="tr-TR" dirty="0" smtClean="0"/>
              <a:t> of </a:t>
            </a:r>
            <a:r>
              <a:rPr lang="tr-TR" dirty="0" err="1" smtClean="0"/>
              <a:t>contact</a:t>
            </a:r>
            <a:r>
              <a:rPr lang="tr-TR" dirty="0" smtClean="0"/>
              <a:t> </a:t>
            </a:r>
            <a:r>
              <a:rPr lang="tr-TR" dirty="0" err="1" smtClean="0"/>
              <a:t>lenses</a:t>
            </a:r>
            <a:r>
              <a:rPr lang="tr-TR" dirty="0" smtClean="0"/>
              <a:t> </a:t>
            </a:r>
            <a:r>
              <a:rPr lang="tr-TR" dirty="0" err="1" smtClean="0"/>
              <a:t>wear</a:t>
            </a:r>
            <a:r>
              <a:rPr lang="tr-TR" dirty="0" smtClean="0"/>
              <a:t> vs. </a:t>
            </a:r>
            <a:r>
              <a:rPr lang="tr-TR" dirty="0" err="1" smtClean="0"/>
              <a:t>spectacles</a:t>
            </a:r>
            <a:r>
              <a:rPr lang="tr-TR" dirty="0" smtClean="0"/>
              <a:t> </a:t>
            </a:r>
            <a:r>
              <a:rPr lang="tr-TR" dirty="0" err="1" smtClean="0"/>
              <a:t>wear</a:t>
            </a:r>
            <a:r>
              <a:rPr lang="tr-TR" dirty="0" smtClean="0"/>
              <a:t> on </a:t>
            </a:r>
            <a:r>
              <a:rPr lang="tr-TR" dirty="0" err="1" smtClean="0"/>
              <a:t>visual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of </a:t>
            </a:r>
            <a:r>
              <a:rPr lang="tr-TR" dirty="0" err="1" smtClean="0"/>
              <a:t>young</a:t>
            </a:r>
            <a:r>
              <a:rPr lang="tr-TR" dirty="0" smtClean="0"/>
              <a:t> </a:t>
            </a:r>
            <a:r>
              <a:rPr lang="tr-TR" dirty="0" err="1" smtClean="0"/>
              <a:t>adults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mild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moderate</a:t>
            </a:r>
            <a:r>
              <a:rPr lang="tr-TR" dirty="0" smtClean="0"/>
              <a:t> </a:t>
            </a:r>
            <a:r>
              <a:rPr lang="tr-TR" dirty="0" err="1" smtClean="0"/>
              <a:t>myopia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astigmatism</a:t>
            </a:r>
            <a:r>
              <a:rPr lang="tr-TR" dirty="0" smtClean="0"/>
              <a:t>, as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perceive</a:t>
            </a:r>
            <a:r>
              <a:rPr lang="tr-TR" dirty="0" smtClean="0"/>
              <a:t> it in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daily</a:t>
            </a:r>
            <a:r>
              <a:rPr lang="tr-TR" dirty="0" smtClean="0"/>
              <a:t> life,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VF-14 </a:t>
            </a:r>
            <a:r>
              <a:rPr lang="tr-TR" dirty="0" err="1" smtClean="0"/>
              <a:t>questionnaire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tr-TR" dirty="0" smtClean="0"/>
              <a:t>MATERIALS AND METHODS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57216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dirty="0" err="1" smtClean="0"/>
              <a:t>Eighty</a:t>
            </a:r>
            <a:r>
              <a:rPr lang="tr-TR" dirty="0" smtClean="0"/>
              <a:t> </a:t>
            </a:r>
            <a:r>
              <a:rPr lang="tr-TR" dirty="0" err="1" smtClean="0"/>
              <a:t>participants</a:t>
            </a:r>
            <a:r>
              <a:rPr lang="tr-TR" dirty="0" smtClean="0"/>
              <a:t> (40 </a:t>
            </a:r>
            <a:r>
              <a:rPr lang="tr-TR" dirty="0" err="1" smtClean="0"/>
              <a:t>myopia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40 </a:t>
            </a:r>
            <a:r>
              <a:rPr lang="tr-TR" dirty="0" err="1" smtClean="0"/>
              <a:t>myopic</a:t>
            </a:r>
            <a:r>
              <a:rPr lang="tr-TR" dirty="0" smtClean="0"/>
              <a:t> </a:t>
            </a:r>
            <a:r>
              <a:rPr lang="tr-TR" dirty="0" err="1" smtClean="0"/>
              <a:t>astigmatism</a:t>
            </a:r>
            <a:r>
              <a:rPr lang="tr-TR" dirty="0" smtClean="0"/>
              <a:t>) </a:t>
            </a:r>
            <a:r>
              <a:rPr lang="tr-TR" dirty="0" err="1" smtClean="0"/>
              <a:t>who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been</a:t>
            </a:r>
            <a:r>
              <a:rPr lang="tr-TR" dirty="0" smtClean="0"/>
              <a:t> </a:t>
            </a:r>
            <a:r>
              <a:rPr lang="tr-TR" dirty="0" err="1" smtClean="0"/>
              <a:t>followed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 at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contact</a:t>
            </a:r>
            <a:r>
              <a:rPr lang="tr-TR" dirty="0" smtClean="0"/>
              <a:t> lens </a:t>
            </a:r>
            <a:r>
              <a:rPr lang="tr-TR" dirty="0" err="1" smtClean="0"/>
              <a:t>unit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included</a:t>
            </a:r>
            <a:r>
              <a:rPr lang="tr-TR" dirty="0" smtClean="0"/>
              <a:t>.  </a:t>
            </a:r>
            <a:r>
              <a:rPr lang="tr-TR" dirty="0" err="1" smtClean="0"/>
              <a:t>Mean</a:t>
            </a:r>
            <a:r>
              <a:rPr lang="tr-TR" dirty="0" smtClean="0"/>
              <a:t> time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contact</a:t>
            </a:r>
            <a:r>
              <a:rPr lang="tr-TR" dirty="0" smtClean="0"/>
              <a:t> lens </a:t>
            </a:r>
            <a:r>
              <a:rPr lang="tr-TR" dirty="0" err="1" smtClean="0"/>
              <a:t>wearing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23.85±29.51 (6-120) </a:t>
            </a:r>
            <a:r>
              <a:rPr lang="tr-TR" dirty="0" err="1" smtClean="0"/>
              <a:t>months</a:t>
            </a:r>
            <a:r>
              <a:rPr lang="tr-TR" dirty="0" smtClean="0"/>
              <a:t>. </a:t>
            </a:r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best</a:t>
            </a:r>
            <a:r>
              <a:rPr lang="tr-TR" dirty="0" smtClean="0"/>
              <a:t> </a:t>
            </a:r>
            <a:r>
              <a:rPr lang="tr-TR" dirty="0" err="1" smtClean="0"/>
              <a:t>corrected</a:t>
            </a:r>
            <a:r>
              <a:rPr lang="tr-TR" dirty="0" smtClean="0"/>
              <a:t> </a:t>
            </a:r>
            <a:r>
              <a:rPr lang="tr-TR" dirty="0" err="1" smtClean="0"/>
              <a:t>visual</a:t>
            </a:r>
            <a:r>
              <a:rPr lang="tr-TR" dirty="0" smtClean="0"/>
              <a:t> </a:t>
            </a:r>
            <a:r>
              <a:rPr lang="tr-TR" dirty="0" err="1" smtClean="0"/>
              <a:t>acuity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patients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10/10 </a:t>
            </a:r>
            <a:r>
              <a:rPr lang="tr-TR" dirty="0" err="1" smtClean="0"/>
              <a:t>binocularly</a:t>
            </a:r>
            <a:r>
              <a:rPr lang="tr-TR" dirty="0" smtClean="0"/>
              <a:t>. </a:t>
            </a:r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refractive</a:t>
            </a:r>
            <a:r>
              <a:rPr lang="tr-TR" dirty="0" smtClean="0"/>
              <a:t> </a:t>
            </a:r>
            <a:r>
              <a:rPr lang="tr-TR" dirty="0" err="1" smtClean="0"/>
              <a:t>error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-2.98±1.18 D (</a:t>
            </a:r>
            <a:r>
              <a:rPr lang="tr-TR" dirty="0" err="1" smtClean="0"/>
              <a:t>ranging</a:t>
            </a:r>
            <a:r>
              <a:rPr lang="tr-TR" dirty="0" smtClean="0"/>
              <a:t> -2D </a:t>
            </a:r>
            <a:r>
              <a:rPr lang="tr-TR" dirty="0" err="1" smtClean="0"/>
              <a:t>to</a:t>
            </a:r>
            <a:r>
              <a:rPr lang="tr-TR" dirty="0" smtClean="0"/>
              <a:t> -5D)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myopic</a:t>
            </a:r>
            <a:r>
              <a:rPr lang="tr-TR" dirty="0" smtClean="0"/>
              <a:t> </a:t>
            </a:r>
            <a:r>
              <a:rPr lang="tr-TR" dirty="0" err="1" smtClean="0"/>
              <a:t>participants</a:t>
            </a:r>
            <a:r>
              <a:rPr lang="tr-TR" dirty="0" smtClean="0"/>
              <a:t>. </a:t>
            </a:r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spherical</a:t>
            </a:r>
            <a:r>
              <a:rPr lang="tr-TR" dirty="0" smtClean="0"/>
              <a:t> </a:t>
            </a:r>
            <a:r>
              <a:rPr lang="tr-TR" dirty="0" err="1" smtClean="0"/>
              <a:t>equivalent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-3.38±1.06 D (-2D </a:t>
            </a:r>
            <a:r>
              <a:rPr lang="tr-TR" dirty="0" err="1" smtClean="0"/>
              <a:t>to</a:t>
            </a:r>
            <a:r>
              <a:rPr lang="tr-TR" dirty="0" smtClean="0"/>
              <a:t> -5D)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participants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myopic</a:t>
            </a:r>
            <a:r>
              <a:rPr lang="tr-TR" dirty="0" smtClean="0"/>
              <a:t> </a:t>
            </a:r>
            <a:r>
              <a:rPr lang="tr-TR" dirty="0" err="1" smtClean="0"/>
              <a:t>astigmatism</a:t>
            </a:r>
            <a:r>
              <a:rPr lang="tr-TR" dirty="0" smtClean="0"/>
              <a:t>.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patients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tr-TR" dirty="0" err="1" smtClean="0"/>
              <a:t>contact</a:t>
            </a:r>
            <a:r>
              <a:rPr lang="tr-TR" dirty="0" smtClean="0"/>
              <a:t> </a:t>
            </a:r>
            <a:r>
              <a:rPr lang="tr-TR" dirty="0" err="1" smtClean="0"/>
              <a:t>lenses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spectacles</a:t>
            </a:r>
            <a:r>
              <a:rPr lang="tr-TR" dirty="0" smtClean="0"/>
              <a:t>. </a:t>
            </a:r>
            <a:r>
              <a:rPr lang="tr-TR" dirty="0" err="1" smtClean="0"/>
              <a:t>The</a:t>
            </a:r>
            <a:r>
              <a:rPr lang="tr-TR" dirty="0" smtClean="0"/>
              <a:t> VF-14 </a:t>
            </a:r>
            <a:r>
              <a:rPr lang="tr-TR" dirty="0" err="1" smtClean="0"/>
              <a:t>questionnaire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compare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impacts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wearing</a:t>
            </a:r>
            <a:r>
              <a:rPr lang="tr-TR" dirty="0" smtClean="0"/>
              <a:t> of </a:t>
            </a:r>
            <a:r>
              <a:rPr lang="tr-TR" dirty="0" err="1" smtClean="0"/>
              <a:t>contact</a:t>
            </a:r>
            <a:r>
              <a:rPr lang="tr-TR" dirty="0" smtClean="0"/>
              <a:t> </a:t>
            </a:r>
            <a:r>
              <a:rPr lang="tr-TR" dirty="0" err="1" smtClean="0"/>
              <a:t>lenses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spectacles</a:t>
            </a:r>
            <a:r>
              <a:rPr lang="tr-TR" dirty="0" smtClean="0"/>
              <a:t> on </a:t>
            </a:r>
            <a:r>
              <a:rPr lang="tr-TR" dirty="0" err="1" smtClean="0"/>
              <a:t>daily</a:t>
            </a:r>
            <a:r>
              <a:rPr lang="tr-TR" dirty="0" smtClean="0"/>
              <a:t> life of </a:t>
            </a:r>
            <a:r>
              <a:rPr lang="tr-TR" dirty="0" err="1" smtClean="0"/>
              <a:t>youngsters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tr-TR" dirty="0" smtClean="0"/>
              <a:t>RESULTS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607223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tr-TR" sz="3800" dirty="0" err="1" smtClean="0"/>
              <a:t>In</a:t>
            </a:r>
            <a:r>
              <a:rPr lang="tr-TR" sz="3800" dirty="0" smtClean="0"/>
              <a:t> </a:t>
            </a:r>
            <a:r>
              <a:rPr lang="tr-TR" sz="3800" dirty="0" err="1" smtClean="0"/>
              <a:t>myopic</a:t>
            </a:r>
            <a:r>
              <a:rPr lang="tr-TR" sz="3800" dirty="0" smtClean="0"/>
              <a:t> </a:t>
            </a:r>
            <a:r>
              <a:rPr lang="tr-TR" sz="3800" dirty="0" err="1" smtClean="0"/>
              <a:t>participants</a:t>
            </a:r>
            <a:r>
              <a:rPr lang="tr-TR" sz="3800" dirty="0" smtClean="0"/>
              <a:t>, </a:t>
            </a:r>
            <a:r>
              <a:rPr lang="tr-TR" sz="3800" dirty="0" err="1" smtClean="0"/>
              <a:t>the</a:t>
            </a:r>
            <a:r>
              <a:rPr lang="tr-TR" sz="3800" dirty="0" smtClean="0"/>
              <a:t> </a:t>
            </a:r>
            <a:r>
              <a:rPr lang="tr-TR" sz="3800" dirty="0" err="1" smtClean="0"/>
              <a:t>mean</a:t>
            </a:r>
            <a:r>
              <a:rPr lang="tr-TR" sz="3800" dirty="0" smtClean="0"/>
              <a:t> VF-14 </a:t>
            </a:r>
            <a:r>
              <a:rPr lang="tr-TR" sz="3800" dirty="0" err="1" smtClean="0"/>
              <a:t>scores</a:t>
            </a:r>
            <a:r>
              <a:rPr lang="tr-TR" sz="3800" dirty="0" smtClean="0"/>
              <a:t> </a:t>
            </a:r>
            <a:r>
              <a:rPr lang="tr-TR" sz="3800" dirty="0" err="1" smtClean="0"/>
              <a:t>for</a:t>
            </a:r>
            <a:r>
              <a:rPr lang="tr-TR" sz="3800" dirty="0" smtClean="0"/>
              <a:t> </a:t>
            </a:r>
            <a:r>
              <a:rPr lang="tr-TR" sz="3800" dirty="0" err="1" smtClean="0"/>
              <a:t>spectacles</a:t>
            </a:r>
            <a:r>
              <a:rPr lang="tr-TR" sz="3800" dirty="0" smtClean="0"/>
              <a:t> </a:t>
            </a:r>
            <a:r>
              <a:rPr lang="tr-TR" sz="3800" dirty="0" err="1" smtClean="0"/>
              <a:t>and</a:t>
            </a:r>
            <a:r>
              <a:rPr lang="tr-TR" sz="3800" dirty="0" smtClean="0"/>
              <a:t> </a:t>
            </a:r>
            <a:r>
              <a:rPr lang="tr-TR" sz="3800" dirty="0" err="1" smtClean="0"/>
              <a:t>contact</a:t>
            </a:r>
            <a:r>
              <a:rPr lang="tr-TR" sz="3800" dirty="0" smtClean="0"/>
              <a:t> </a:t>
            </a:r>
            <a:r>
              <a:rPr lang="tr-TR" sz="3800" dirty="0" err="1" smtClean="0"/>
              <a:t>lenses</a:t>
            </a:r>
            <a:r>
              <a:rPr lang="tr-TR" sz="3800" dirty="0" smtClean="0"/>
              <a:t> </a:t>
            </a:r>
            <a:r>
              <a:rPr lang="tr-TR" sz="3800" dirty="0" err="1" smtClean="0"/>
              <a:t>were</a:t>
            </a:r>
            <a:r>
              <a:rPr lang="tr-TR" sz="3800" dirty="0" smtClean="0"/>
              <a:t> 89.5±18.7 </a:t>
            </a:r>
            <a:r>
              <a:rPr lang="tr-TR" sz="3800" dirty="0" err="1" smtClean="0"/>
              <a:t>and</a:t>
            </a:r>
            <a:r>
              <a:rPr lang="tr-TR" sz="3800" dirty="0" smtClean="0"/>
              <a:t> 96.6±9.3 </a:t>
            </a:r>
            <a:r>
              <a:rPr lang="tr-TR" sz="3800" dirty="0" err="1" smtClean="0"/>
              <a:t>respectively</a:t>
            </a:r>
            <a:r>
              <a:rPr lang="tr-TR" sz="3800" dirty="0" smtClean="0"/>
              <a:t> (p&lt;0.000). </a:t>
            </a:r>
            <a:r>
              <a:rPr lang="tr-TR" sz="3800" dirty="0" err="1" smtClean="0"/>
              <a:t>There</a:t>
            </a:r>
            <a:r>
              <a:rPr lang="tr-TR" sz="3800" dirty="0" smtClean="0"/>
              <a:t> </a:t>
            </a:r>
            <a:r>
              <a:rPr lang="tr-TR" sz="3800" dirty="0" err="1" smtClean="0"/>
              <a:t>was</a:t>
            </a:r>
            <a:r>
              <a:rPr lang="tr-TR" sz="3800" dirty="0" smtClean="0"/>
              <a:t> a </a:t>
            </a:r>
            <a:r>
              <a:rPr lang="tr-TR" sz="3800" dirty="0" err="1" smtClean="0"/>
              <a:t>statistically</a:t>
            </a:r>
            <a:r>
              <a:rPr lang="tr-TR" sz="3800" dirty="0" smtClean="0"/>
              <a:t> </a:t>
            </a:r>
            <a:r>
              <a:rPr lang="tr-TR" sz="3800" dirty="0" err="1" smtClean="0"/>
              <a:t>significant</a:t>
            </a:r>
            <a:r>
              <a:rPr lang="tr-TR" sz="3800" dirty="0" smtClean="0"/>
              <a:t> </a:t>
            </a:r>
            <a:r>
              <a:rPr lang="tr-TR" sz="3800" dirty="0" err="1" smtClean="0"/>
              <a:t>difference</a:t>
            </a:r>
            <a:r>
              <a:rPr lang="tr-TR" sz="3800" dirty="0" smtClean="0"/>
              <a:t> </a:t>
            </a:r>
            <a:r>
              <a:rPr lang="tr-TR" sz="3800" dirty="0" err="1" smtClean="0"/>
              <a:t>between</a:t>
            </a:r>
            <a:r>
              <a:rPr lang="tr-TR" sz="3800" dirty="0" smtClean="0"/>
              <a:t> </a:t>
            </a:r>
            <a:r>
              <a:rPr lang="tr-TR" sz="3800" dirty="0" err="1" smtClean="0"/>
              <a:t>spectacles</a:t>
            </a:r>
            <a:r>
              <a:rPr lang="tr-TR" sz="3800" dirty="0" smtClean="0"/>
              <a:t> </a:t>
            </a:r>
            <a:r>
              <a:rPr lang="tr-TR" sz="3800" dirty="0" err="1" smtClean="0"/>
              <a:t>and</a:t>
            </a:r>
            <a:r>
              <a:rPr lang="tr-TR" sz="3800" dirty="0" smtClean="0"/>
              <a:t> </a:t>
            </a:r>
            <a:r>
              <a:rPr lang="tr-TR" sz="3800" dirty="0" err="1" smtClean="0"/>
              <a:t>contact</a:t>
            </a:r>
            <a:r>
              <a:rPr lang="tr-TR" sz="3800" dirty="0" smtClean="0"/>
              <a:t> </a:t>
            </a:r>
            <a:r>
              <a:rPr lang="tr-TR" sz="3800" dirty="0" err="1" smtClean="0"/>
              <a:t>lenses</a:t>
            </a:r>
            <a:r>
              <a:rPr lang="tr-TR" sz="3800" dirty="0" smtClean="0"/>
              <a:t> in </a:t>
            </a:r>
            <a:r>
              <a:rPr lang="tr-TR" sz="3800" dirty="0" err="1" smtClean="0"/>
              <a:t>the</a:t>
            </a:r>
            <a:r>
              <a:rPr lang="tr-TR" sz="3800" dirty="0" smtClean="0"/>
              <a:t> </a:t>
            </a:r>
            <a:r>
              <a:rPr lang="tr-TR" sz="3800" dirty="0" err="1" smtClean="0"/>
              <a:t>following</a:t>
            </a:r>
            <a:r>
              <a:rPr lang="tr-TR" sz="3800" dirty="0" smtClean="0"/>
              <a:t> </a:t>
            </a:r>
            <a:r>
              <a:rPr lang="tr-TR" sz="3800" dirty="0" err="1" smtClean="0"/>
              <a:t>activities</a:t>
            </a:r>
            <a:r>
              <a:rPr lang="tr-TR" sz="3800" dirty="0" smtClean="0"/>
              <a:t>: </a:t>
            </a:r>
            <a:r>
              <a:rPr lang="tr-TR" sz="3800" dirty="0" err="1" smtClean="0"/>
              <a:t>Watching</a:t>
            </a:r>
            <a:r>
              <a:rPr lang="tr-TR" sz="3800" dirty="0" smtClean="0"/>
              <a:t> TV, </a:t>
            </a:r>
            <a:r>
              <a:rPr lang="tr-TR" sz="3800" dirty="0" err="1" smtClean="0"/>
              <a:t>sports</a:t>
            </a:r>
            <a:r>
              <a:rPr lang="tr-TR" sz="3800" dirty="0" smtClean="0"/>
              <a:t> </a:t>
            </a:r>
            <a:r>
              <a:rPr lang="tr-TR" sz="3800" dirty="0" err="1" smtClean="0"/>
              <a:t>involvement</a:t>
            </a:r>
            <a:r>
              <a:rPr lang="tr-TR" sz="3800" dirty="0" smtClean="0"/>
              <a:t>, </a:t>
            </a:r>
            <a:r>
              <a:rPr lang="tr-TR" sz="3800" dirty="0" err="1" smtClean="0"/>
              <a:t>seeing</a:t>
            </a:r>
            <a:r>
              <a:rPr lang="tr-TR" sz="3800" dirty="0" smtClean="0"/>
              <a:t> </a:t>
            </a:r>
            <a:r>
              <a:rPr lang="tr-TR" sz="3800" dirty="0" err="1" smtClean="0"/>
              <a:t>steps</a:t>
            </a:r>
            <a:r>
              <a:rPr lang="tr-TR" sz="3800" dirty="0" smtClean="0"/>
              <a:t>/</a:t>
            </a:r>
            <a:r>
              <a:rPr lang="tr-TR" sz="3800" dirty="0" err="1" smtClean="0"/>
              <a:t>stairs</a:t>
            </a:r>
            <a:r>
              <a:rPr lang="tr-TR" sz="3800" dirty="0" smtClean="0"/>
              <a:t>, </a:t>
            </a:r>
            <a:r>
              <a:rPr lang="tr-TR" sz="3800" dirty="0" err="1" smtClean="0"/>
              <a:t>playing</a:t>
            </a:r>
            <a:r>
              <a:rPr lang="tr-TR" sz="3800" dirty="0" smtClean="0"/>
              <a:t> </a:t>
            </a:r>
            <a:r>
              <a:rPr lang="tr-TR" sz="3800" dirty="0" err="1" smtClean="0"/>
              <a:t>table</a:t>
            </a:r>
            <a:r>
              <a:rPr lang="tr-TR" sz="3800" dirty="0" smtClean="0"/>
              <a:t> </a:t>
            </a:r>
            <a:r>
              <a:rPr lang="tr-TR" sz="3800" dirty="0" err="1" smtClean="0"/>
              <a:t>games</a:t>
            </a:r>
            <a:r>
              <a:rPr lang="tr-TR" sz="3800" dirty="0" smtClean="0"/>
              <a:t> </a:t>
            </a:r>
            <a:r>
              <a:rPr lang="tr-TR" sz="3800" dirty="0" err="1" smtClean="0"/>
              <a:t>and</a:t>
            </a:r>
            <a:r>
              <a:rPr lang="tr-TR" sz="3800" dirty="0" smtClean="0"/>
              <a:t> </a:t>
            </a:r>
            <a:r>
              <a:rPr lang="tr-TR" sz="3800" dirty="0" err="1" smtClean="0"/>
              <a:t>cooking</a:t>
            </a:r>
            <a:r>
              <a:rPr lang="tr-TR" sz="3800" dirty="0" smtClean="0"/>
              <a:t> (p=0.005, p˂0.000, p=0.003, p=0.008,p˂0.000, </a:t>
            </a:r>
            <a:r>
              <a:rPr lang="tr-TR" sz="3800" dirty="0" err="1" smtClean="0"/>
              <a:t>respectively</a:t>
            </a:r>
            <a:r>
              <a:rPr lang="tr-TR" sz="3800" dirty="0" smtClean="0"/>
              <a:t>, </a:t>
            </a:r>
            <a:r>
              <a:rPr lang="tr-TR" sz="3800" dirty="0" err="1" smtClean="0"/>
              <a:t>paired</a:t>
            </a:r>
            <a:r>
              <a:rPr lang="tr-TR" sz="3800" dirty="0" smtClean="0"/>
              <a:t> t </a:t>
            </a:r>
            <a:r>
              <a:rPr lang="tr-TR" sz="3800" dirty="0" err="1" smtClean="0"/>
              <a:t>tests</a:t>
            </a:r>
            <a:r>
              <a:rPr lang="tr-TR" sz="3800" dirty="0" smtClean="0"/>
              <a:t>). </a:t>
            </a:r>
            <a:r>
              <a:rPr lang="tr-TR" sz="3800" dirty="0" err="1" smtClean="0"/>
              <a:t>Correlation</a:t>
            </a:r>
            <a:r>
              <a:rPr lang="tr-TR" sz="3800" dirty="0" smtClean="0"/>
              <a:t> </a:t>
            </a:r>
            <a:r>
              <a:rPr lang="tr-TR" sz="3800" dirty="0" err="1" smtClean="0"/>
              <a:t>between</a:t>
            </a:r>
            <a:r>
              <a:rPr lang="tr-TR" sz="3800" dirty="0" smtClean="0"/>
              <a:t> </a:t>
            </a:r>
            <a:r>
              <a:rPr lang="tr-TR" sz="3800" dirty="0" err="1" smtClean="0"/>
              <a:t>the</a:t>
            </a:r>
            <a:r>
              <a:rPr lang="tr-TR" sz="3800" dirty="0" smtClean="0"/>
              <a:t> </a:t>
            </a:r>
            <a:r>
              <a:rPr lang="tr-TR" sz="3800" dirty="0" err="1" smtClean="0"/>
              <a:t>magnitude</a:t>
            </a:r>
            <a:r>
              <a:rPr lang="tr-TR" sz="3800" dirty="0" smtClean="0"/>
              <a:t> of </a:t>
            </a:r>
            <a:r>
              <a:rPr lang="tr-TR" sz="3800" dirty="0" err="1" smtClean="0"/>
              <a:t>the</a:t>
            </a:r>
            <a:r>
              <a:rPr lang="tr-TR" sz="3800" dirty="0" smtClean="0"/>
              <a:t> </a:t>
            </a:r>
            <a:r>
              <a:rPr lang="tr-TR" sz="3800" dirty="0" err="1" smtClean="0"/>
              <a:t>refractive</a:t>
            </a:r>
            <a:r>
              <a:rPr lang="tr-TR" sz="3800" dirty="0" smtClean="0"/>
              <a:t> </a:t>
            </a:r>
            <a:r>
              <a:rPr lang="tr-TR" sz="3800" dirty="0" err="1" smtClean="0"/>
              <a:t>error</a:t>
            </a:r>
            <a:r>
              <a:rPr lang="tr-TR" sz="3800" dirty="0" smtClean="0"/>
              <a:t> </a:t>
            </a:r>
            <a:r>
              <a:rPr lang="tr-TR" sz="3800" dirty="0" err="1" smtClean="0"/>
              <a:t>and</a:t>
            </a:r>
            <a:r>
              <a:rPr lang="tr-TR" sz="3800" dirty="0" smtClean="0"/>
              <a:t> VF 14 </a:t>
            </a:r>
            <a:r>
              <a:rPr lang="tr-TR" sz="3800" dirty="0" err="1" smtClean="0"/>
              <a:t>scores</a:t>
            </a:r>
            <a:r>
              <a:rPr lang="tr-TR" sz="3800" dirty="0" smtClean="0"/>
              <a:t> of </a:t>
            </a:r>
            <a:r>
              <a:rPr lang="tr-TR" sz="3800" dirty="0" err="1" smtClean="0"/>
              <a:t>contact</a:t>
            </a:r>
            <a:r>
              <a:rPr lang="tr-TR" sz="3800" dirty="0" smtClean="0"/>
              <a:t> </a:t>
            </a:r>
            <a:r>
              <a:rPr lang="tr-TR" sz="3800" dirty="0" err="1" smtClean="0"/>
              <a:t>lenses</a:t>
            </a:r>
            <a:r>
              <a:rPr lang="tr-TR" sz="3800" dirty="0" smtClean="0"/>
              <a:t> </a:t>
            </a:r>
            <a:r>
              <a:rPr lang="tr-TR" sz="3800" dirty="0" err="1" smtClean="0"/>
              <a:t>was</a:t>
            </a:r>
            <a:r>
              <a:rPr lang="tr-TR" sz="3800" dirty="0" smtClean="0"/>
              <a:t> not </a:t>
            </a:r>
            <a:r>
              <a:rPr lang="tr-TR" sz="3800" dirty="0" err="1" smtClean="0"/>
              <a:t>significant</a:t>
            </a:r>
            <a:r>
              <a:rPr lang="tr-TR" sz="3800" dirty="0" smtClean="0"/>
              <a:t>, </a:t>
            </a:r>
            <a:r>
              <a:rPr lang="tr-TR" sz="3800" dirty="0" err="1" smtClean="0"/>
              <a:t>whereas</a:t>
            </a:r>
            <a:r>
              <a:rPr lang="tr-TR" sz="3800" dirty="0" smtClean="0"/>
              <a:t> </a:t>
            </a:r>
            <a:r>
              <a:rPr lang="tr-TR" sz="3800" dirty="0" err="1" smtClean="0"/>
              <a:t>correlation</a:t>
            </a:r>
            <a:r>
              <a:rPr lang="tr-TR" sz="3800" dirty="0" smtClean="0"/>
              <a:t> </a:t>
            </a:r>
            <a:r>
              <a:rPr lang="tr-TR" sz="3800" dirty="0" err="1" smtClean="0"/>
              <a:t>between</a:t>
            </a:r>
            <a:r>
              <a:rPr lang="tr-TR" sz="3800" dirty="0" smtClean="0"/>
              <a:t> VF 14 </a:t>
            </a:r>
            <a:r>
              <a:rPr lang="tr-TR" sz="3800" dirty="0" err="1" smtClean="0"/>
              <a:t>scores</a:t>
            </a:r>
            <a:r>
              <a:rPr lang="tr-TR" sz="3800" dirty="0" smtClean="0"/>
              <a:t> of </a:t>
            </a:r>
            <a:r>
              <a:rPr lang="tr-TR" sz="3800" dirty="0" err="1" smtClean="0"/>
              <a:t>driving</a:t>
            </a:r>
            <a:r>
              <a:rPr lang="tr-TR" sz="3800" dirty="0" smtClean="0"/>
              <a:t> at </a:t>
            </a:r>
            <a:r>
              <a:rPr lang="tr-TR" sz="3800" dirty="0" err="1" smtClean="0"/>
              <a:t>night</a:t>
            </a:r>
            <a:r>
              <a:rPr lang="tr-TR" sz="3800" dirty="0" smtClean="0"/>
              <a:t> </a:t>
            </a:r>
            <a:r>
              <a:rPr lang="tr-TR" sz="3800" dirty="0" err="1" smtClean="0"/>
              <a:t>and</a:t>
            </a:r>
            <a:r>
              <a:rPr lang="tr-TR" sz="3800" dirty="0" smtClean="0"/>
              <a:t> </a:t>
            </a:r>
            <a:r>
              <a:rPr lang="tr-TR" sz="3800" dirty="0" err="1" smtClean="0"/>
              <a:t>day</a:t>
            </a:r>
            <a:r>
              <a:rPr lang="tr-TR" sz="3800" dirty="0" smtClean="0"/>
              <a:t> </a:t>
            </a:r>
            <a:r>
              <a:rPr lang="tr-TR" sz="3800" dirty="0" err="1" smtClean="0"/>
              <a:t>with</a:t>
            </a:r>
            <a:r>
              <a:rPr lang="tr-TR" sz="3800" dirty="0" smtClean="0"/>
              <a:t> </a:t>
            </a:r>
            <a:r>
              <a:rPr lang="tr-TR" sz="3800" dirty="0" err="1" smtClean="0"/>
              <a:t>spectacles</a:t>
            </a:r>
            <a:r>
              <a:rPr lang="tr-TR" sz="3800" dirty="0" smtClean="0"/>
              <a:t> </a:t>
            </a:r>
            <a:r>
              <a:rPr lang="tr-TR" sz="3800" dirty="0" err="1" smtClean="0"/>
              <a:t>was</a:t>
            </a:r>
            <a:r>
              <a:rPr lang="tr-TR" sz="3800" dirty="0" smtClean="0"/>
              <a:t> </a:t>
            </a:r>
            <a:r>
              <a:rPr lang="tr-TR" sz="3800" dirty="0" err="1" smtClean="0"/>
              <a:t>statistically</a:t>
            </a:r>
            <a:r>
              <a:rPr lang="tr-TR" sz="3800" dirty="0" smtClean="0"/>
              <a:t> </a:t>
            </a:r>
            <a:r>
              <a:rPr lang="tr-TR" sz="3800" dirty="0" err="1" smtClean="0"/>
              <a:t>significant</a:t>
            </a:r>
            <a:r>
              <a:rPr lang="tr-TR" sz="3800" dirty="0" smtClean="0"/>
              <a:t> (</a:t>
            </a:r>
            <a:r>
              <a:rPr lang="tr-TR" sz="3800" dirty="0" err="1" smtClean="0"/>
              <a:t>Spearman’s</a:t>
            </a:r>
            <a:r>
              <a:rPr lang="tr-TR" sz="3800" dirty="0" smtClean="0"/>
              <a:t> </a:t>
            </a:r>
            <a:r>
              <a:rPr lang="tr-TR" sz="3800" dirty="0" err="1" smtClean="0"/>
              <a:t>rho</a:t>
            </a:r>
            <a:r>
              <a:rPr lang="tr-TR" sz="3800" dirty="0" smtClean="0"/>
              <a:t>=0.397 </a:t>
            </a:r>
            <a:r>
              <a:rPr lang="tr-TR" sz="3800" dirty="0" err="1" smtClean="0"/>
              <a:t>and</a:t>
            </a:r>
            <a:r>
              <a:rPr lang="tr-TR" sz="3800" dirty="0" smtClean="0"/>
              <a:t> 0.401, </a:t>
            </a:r>
            <a:r>
              <a:rPr lang="tr-TR" sz="3800" dirty="0" err="1" smtClean="0"/>
              <a:t>respectively</a:t>
            </a:r>
            <a:r>
              <a:rPr lang="tr-TR" sz="3800" dirty="0" smtClean="0"/>
              <a:t>). I</a:t>
            </a:r>
          </a:p>
          <a:p>
            <a:pPr algn="just"/>
            <a:r>
              <a:rPr lang="tr-TR" sz="3800" dirty="0" err="1" smtClean="0"/>
              <a:t>In</a:t>
            </a:r>
            <a:r>
              <a:rPr lang="tr-TR" sz="3800" dirty="0" smtClean="0"/>
              <a:t> </a:t>
            </a:r>
            <a:r>
              <a:rPr lang="tr-TR" sz="3800" dirty="0" err="1" smtClean="0"/>
              <a:t>participants</a:t>
            </a:r>
            <a:r>
              <a:rPr lang="tr-TR" sz="3800" dirty="0" smtClean="0"/>
              <a:t> </a:t>
            </a:r>
            <a:r>
              <a:rPr lang="tr-TR" sz="3800" dirty="0" err="1" smtClean="0"/>
              <a:t>with</a:t>
            </a:r>
            <a:r>
              <a:rPr lang="tr-TR" sz="3800" dirty="0" smtClean="0"/>
              <a:t> </a:t>
            </a:r>
            <a:r>
              <a:rPr lang="tr-TR" sz="3800" dirty="0" err="1" smtClean="0"/>
              <a:t>myopic</a:t>
            </a:r>
            <a:r>
              <a:rPr lang="tr-TR" sz="3800" dirty="0" smtClean="0"/>
              <a:t> </a:t>
            </a:r>
            <a:r>
              <a:rPr lang="tr-TR" sz="3800" dirty="0" err="1" smtClean="0"/>
              <a:t>astigmatism</a:t>
            </a:r>
            <a:r>
              <a:rPr lang="tr-TR" sz="3800" dirty="0" smtClean="0"/>
              <a:t>, </a:t>
            </a:r>
            <a:r>
              <a:rPr lang="tr-TR" sz="3800" dirty="0" err="1" smtClean="0"/>
              <a:t>the</a:t>
            </a:r>
            <a:r>
              <a:rPr lang="tr-TR" sz="3800" dirty="0" smtClean="0"/>
              <a:t> </a:t>
            </a:r>
            <a:r>
              <a:rPr lang="tr-TR" sz="3800" dirty="0" err="1" smtClean="0"/>
              <a:t>mean</a:t>
            </a:r>
            <a:r>
              <a:rPr lang="tr-TR" sz="3800" dirty="0" smtClean="0"/>
              <a:t> VF-14 </a:t>
            </a:r>
            <a:r>
              <a:rPr lang="tr-TR" sz="3800" dirty="0" err="1" smtClean="0"/>
              <a:t>scores</a:t>
            </a:r>
            <a:r>
              <a:rPr lang="tr-TR" sz="3800" dirty="0" smtClean="0"/>
              <a:t> </a:t>
            </a:r>
            <a:r>
              <a:rPr lang="tr-TR" sz="3800" dirty="0" err="1" smtClean="0"/>
              <a:t>for</a:t>
            </a:r>
            <a:r>
              <a:rPr lang="tr-TR" sz="3800" dirty="0" smtClean="0"/>
              <a:t> </a:t>
            </a:r>
            <a:r>
              <a:rPr lang="tr-TR" sz="3800" dirty="0" err="1" smtClean="0"/>
              <a:t>spectacles</a:t>
            </a:r>
            <a:r>
              <a:rPr lang="tr-TR" sz="3800" dirty="0" smtClean="0"/>
              <a:t> </a:t>
            </a:r>
            <a:r>
              <a:rPr lang="tr-TR" sz="3800" dirty="0" err="1" smtClean="0"/>
              <a:t>and</a:t>
            </a:r>
            <a:r>
              <a:rPr lang="tr-TR" sz="3800" dirty="0" smtClean="0"/>
              <a:t> </a:t>
            </a:r>
            <a:r>
              <a:rPr lang="tr-TR" sz="3800" dirty="0" err="1" smtClean="0"/>
              <a:t>contact</a:t>
            </a:r>
            <a:r>
              <a:rPr lang="tr-TR" sz="3800" dirty="0" smtClean="0"/>
              <a:t> </a:t>
            </a:r>
            <a:r>
              <a:rPr lang="tr-TR" sz="3800" dirty="0" err="1" smtClean="0"/>
              <a:t>lenses</a:t>
            </a:r>
            <a:r>
              <a:rPr lang="tr-TR" sz="3800" dirty="0" smtClean="0"/>
              <a:t> </a:t>
            </a:r>
            <a:r>
              <a:rPr lang="tr-TR" sz="3800" dirty="0" err="1" smtClean="0"/>
              <a:t>were</a:t>
            </a:r>
            <a:r>
              <a:rPr lang="tr-TR" sz="3800" dirty="0" smtClean="0"/>
              <a:t> 88.7±21.8 </a:t>
            </a:r>
            <a:r>
              <a:rPr lang="tr-TR" sz="3800" dirty="0" err="1" smtClean="0"/>
              <a:t>and</a:t>
            </a:r>
            <a:r>
              <a:rPr lang="tr-TR" sz="3800" dirty="0" smtClean="0"/>
              <a:t> 98.3±6.3 </a:t>
            </a:r>
            <a:r>
              <a:rPr lang="tr-TR" sz="3800" dirty="0" err="1" smtClean="0"/>
              <a:t>respectively</a:t>
            </a:r>
            <a:r>
              <a:rPr lang="tr-TR" sz="3800" dirty="0" smtClean="0"/>
              <a:t> (p&lt;0.000). A </a:t>
            </a:r>
            <a:r>
              <a:rPr lang="tr-TR" sz="3800" dirty="0" err="1" smtClean="0"/>
              <a:t>statistically</a:t>
            </a:r>
            <a:r>
              <a:rPr lang="tr-TR" sz="3800" dirty="0" smtClean="0"/>
              <a:t> </a:t>
            </a:r>
            <a:r>
              <a:rPr lang="tr-TR" sz="3800" dirty="0" err="1" smtClean="0"/>
              <a:t>significant</a:t>
            </a:r>
            <a:r>
              <a:rPr lang="tr-TR" sz="3800" dirty="0" smtClean="0"/>
              <a:t> </a:t>
            </a:r>
            <a:r>
              <a:rPr lang="tr-TR" sz="3800" dirty="0" err="1" smtClean="0"/>
              <a:t>difference</a:t>
            </a:r>
            <a:r>
              <a:rPr lang="tr-TR" sz="3800" dirty="0" smtClean="0"/>
              <a:t> </a:t>
            </a:r>
            <a:r>
              <a:rPr lang="tr-TR" sz="3800" dirty="0" err="1" smtClean="0"/>
              <a:t>was</a:t>
            </a:r>
            <a:r>
              <a:rPr lang="tr-TR" sz="3800" dirty="0" smtClean="0"/>
              <a:t> </a:t>
            </a:r>
            <a:r>
              <a:rPr lang="tr-TR" sz="3800" dirty="0" err="1" smtClean="0"/>
              <a:t>found</a:t>
            </a:r>
            <a:r>
              <a:rPr lang="tr-TR" sz="3800" dirty="0" smtClean="0"/>
              <a:t> </a:t>
            </a:r>
            <a:r>
              <a:rPr lang="tr-TR" sz="3800" dirty="0" err="1" smtClean="0"/>
              <a:t>between</a:t>
            </a:r>
            <a:r>
              <a:rPr lang="tr-TR" sz="3800" dirty="0" smtClean="0"/>
              <a:t> </a:t>
            </a:r>
            <a:r>
              <a:rPr lang="tr-TR" sz="3800" dirty="0" err="1" smtClean="0"/>
              <a:t>spectacles</a:t>
            </a:r>
            <a:r>
              <a:rPr lang="tr-TR" sz="3800" dirty="0" smtClean="0"/>
              <a:t> </a:t>
            </a:r>
            <a:r>
              <a:rPr lang="tr-TR" sz="3800" dirty="0" err="1" smtClean="0"/>
              <a:t>and</a:t>
            </a:r>
            <a:r>
              <a:rPr lang="tr-TR" sz="3800" dirty="0" smtClean="0"/>
              <a:t> </a:t>
            </a:r>
            <a:r>
              <a:rPr lang="tr-TR" sz="3800" dirty="0" err="1" smtClean="0"/>
              <a:t>contact</a:t>
            </a:r>
            <a:r>
              <a:rPr lang="tr-TR" sz="3800" dirty="0" smtClean="0"/>
              <a:t> </a:t>
            </a:r>
            <a:r>
              <a:rPr lang="tr-TR" sz="3800" dirty="0" err="1" smtClean="0"/>
              <a:t>lenses</a:t>
            </a:r>
            <a:r>
              <a:rPr lang="tr-TR" sz="3800" dirty="0" smtClean="0"/>
              <a:t> </a:t>
            </a:r>
            <a:r>
              <a:rPr lang="tr-TR" sz="3800" dirty="0" err="1" smtClean="0"/>
              <a:t>for</a:t>
            </a:r>
            <a:r>
              <a:rPr lang="tr-TR" sz="3800" dirty="0" smtClean="0"/>
              <a:t> </a:t>
            </a:r>
            <a:r>
              <a:rPr lang="tr-TR" sz="3800" dirty="0" err="1" smtClean="0"/>
              <a:t>the</a:t>
            </a:r>
            <a:r>
              <a:rPr lang="tr-TR" sz="3800" dirty="0" smtClean="0"/>
              <a:t> </a:t>
            </a:r>
            <a:r>
              <a:rPr lang="tr-TR" sz="3800" dirty="0" err="1" smtClean="0"/>
              <a:t>following</a:t>
            </a:r>
            <a:r>
              <a:rPr lang="tr-TR" sz="3800" dirty="0" smtClean="0"/>
              <a:t> </a:t>
            </a:r>
            <a:r>
              <a:rPr lang="tr-TR" sz="3800" dirty="0" err="1" smtClean="0"/>
              <a:t>activities</a:t>
            </a:r>
            <a:r>
              <a:rPr lang="tr-TR" sz="3800" dirty="0" smtClean="0"/>
              <a:t>: </a:t>
            </a:r>
            <a:r>
              <a:rPr lang="tr-TR" sz="3800" dirty="0" err="1" smtClean="0"/>
              <a:t>Doing</a:t>
            </a:r>
            <a:r>
              <a:rPr lang="tr-TR" sz="3800" dirty="0" smtClean="0"/>
              <a:t> </a:t>
            </a:r>
            <a:r>
              <a:rPr lang="tr-TR" sz="3800" dirty="0" err="1" smtClean="0"/>
              <a:t>fine</a:t>
            </a:r>
            <a:r>
              <a:rPr lang="tr-TR" sz="3800" dirty="0" smtClean="0"/>
              <a:t> </a:t>
            </a:r>
            <a:r>
              <a:rPr lang="tr-TR" sz="3800" dirty="0" err="1" smtClean="0"/>
              <a:t>handwork</a:t>
            </a:r>
            <a:r>
              <a:rPr lang="tr-TR" sz="3800" dirty="0" smtClean="0"/>
              <a:t>, </a:t>
            </a:r>
            <a:r>
              <a:rPr lang="tr-TR" sz="3800" dirty="0" err="1" smtClean="0"/>
              <a:t>driving</a:t>
            </a:r>
            <a:r>
              <a:rPr lang="tr-TR" sz="3800" dirty="0" smtClean="0"/>
              <a:t> at </a:t>
            </a:r>
            <a:r>
              <a:rPr lang="tr-TR" sz="3800" dirty="0" err="1" smtClean="0"/>
              <a:t>night</a:t>
            </a:r>
            <a:r>
              <a:rPr lang="tr-TR" sz="3800" dirty="0" smtClean="0"/>
              <a:t>, </a:t>
            </a:r>
            <a:r>
              <a:rPr lang="tr-TR" sz="3800" dirty="0" err="1" smtClean="0"/>
              <a:t>watching</a:t>
            </a:r>
            <a:r>
              <a:rPr lang="tr-TR" sz="3800" dirty="0" smtClean="0"/>
              <a:t> TV, </a:t>
            </a:r>
            <a:r>
              <a:rPr lang="tr-TR" sz="3800" dirty="0" err="1" smtClean="0"/>
              <a:t>sports</a:t>
            </a:r>
            <a:r>
              <a:rPr lang="tr-TR" sz="3800" dirty="0" smtClean="0"/>
              <a:t> </a:t>
            </a:r>
            <a:r>
              <a:rPr lang="tr-TR" sz="3800" dirty="0" err="1" smtClean="0"/>
              <a:t>involvement</a:t>
            </a:r>
            <a:r>
              <a:rPr lang="tr-TR" sz="3800" dirty="0" smtClean="0"/>
              <a:t>, </a:t>
            </a:r>
            <a:r>
              <a:rPr lang="tr-TR" sz="3800" dirty="0" err="1" smtClean="0"/>
              <a:t>seeing</a:t>
            </a:r>
            <a:r>
              <a:rPr lang="tr-TR" sz="3800" dirty="0" smtClean="0"/>
              <a:t> </a:t>
            </a:r>
            <a:r>
              <a:rPr lang="tr-TR" sz="3800" dirty="0" err="1" smtClean="0"/>
              <a:t>steps</a:t>
            </a:r>
            <a:r>
              <a:rPr lang="tr-TR" sz="3800" dirty="0" smtClean="0"/>
              <a:t>/</a:t>
            </a:r>
            <a:r>
              <a:rPr lang="tr-TR" sz="3800" dirty="0" err="1" smtClean="0"/>
              <a:t>stairs</a:t>
            </a:r>
            <a:r>
              <a:rPr lang="tr-TR" sz="3800" dirty="0" smtClean="0"/>
              <a:t>, </a:t>
            </a:r>
            <a:r>
              <a:rPr lang="tr-TR" sz="3800" dirty="0" err="1" smtClean="0"/>
              <a:t>playing</a:t>
            </a:r>
            <a:r>
              <a:rPr lang="tr-TR" sz="3800" dirty="0" smtClean="0"/>
              <a:t> </a:t>
            </a:r>
            <a:r>
              <a:rPr lang="tr-TR" sz="3800" dirty="0" err="1" smtClean="0"/>
              <a:t>table</a:t>
            </a:r>
            <a:r>
              <a:rPr lang="tr-TR" sz="3800" dirty="0" smtClean="0"/>
              <a:t> </a:t>
            </a:r>
            <a:r>
              <a:rPr lang="tr-TR" sz="3800" dirty="0" err="1" smtClean="0"/>
              <a:t>games</a:t>
            </a:r>
            <a:r>
              <a:rPr lang="tr-TR" sz="3800" dirty="0" smtClean="0"/>
              <a:t>, </a:t>
            </a:r>
            <a:r>
              <a:rPr lang="tr-TR" sz="3800" dirty="0" err="1" smtClean="0"/>
              <a:t>cooking</a:t>
            </a:r>
            <a:r>
              <a:rPr lang="tr-TR" sz="3800" dirty="0" smtClean="0"/>
              <a:t> </a:t>
            </a:r>
            <a:r>
              <a:rPr lang="tr-TR" sz="3800" dirty="0" err="1" smtClean="0"/>
              <a:t>and</a:t>
            </a:r>
            <a:r>
              <a:rPr lang="tr-TR" sz="3800" dirty="0" smtClean="0"/>
              <a:t> </a:t>
            </a:r>
            <a:r>
              <a:rPr lang="tr-TR" sz="3800" dirty="0" err="1" smtClean="0"/>
              <a:t>recognising</a:t>
            </a:r>
            <a:r>
              <a:rPr lang="tr-TR" sz="3800" dirty="0" smtClean="0"/>
              <a:t> </a:t>
            </a:r>
            <a:r>
              <a:rPr lang="tr-TR" sz="3800" dirty="0" err="1" smtClean="0"/>
              <a:t>people</a:t>
            </a:r>
            <a:r>
              <a:rPr lang="tr-TR" sz="3800" dirty="0" smtClean="0"/>
              <a:t> at </a:t>
            </a:r>
            <a:r>
              <a:rPr lang="tr-TR" sz="3800" dirty="0" err="1" smtClean="0"/>
              <a:t>distance</a:t>
            </a:r>
            <a:r>
              <a:rPr lang="tr-TR" sz="3800" dirty="0" smtClean="0"/>
              <a:t> (p=0.001, p=0.039, p=0.001, p˂0.000, p=0.031, p=0.027,  p˂0.000, p=0.023 </a:t>
            </a:r>
            <a:r>
              <a:rPr lang="tr-TR" sz="3800" dirty="0" err="1" smtClean="0"/>
              <a:t>respectively</a:t>
            </a:r>
            <a:r>
              <a:rPr lang="tr-TR" sz="3800" dirty="0" smtClean="0"/>
              <a:t>, </a:t>
            </a:r>
            <a:r>
              <a:rPr lang="tr-TR" sz="3800" dirty="0" err="1" smtClean="0"/>
              <a:t>paired</a:t>
            </a:r>
            <a:r>
              <a:rPr lang="tr-TR" sz="3800" dirty="0" smtClean="0"/>
              <a:t> t </a:t>
            </a:r>
            <a:r>
              <a:rPr lang="tr-TR" sz="3800" dirty="0" err="1" smtClean="0"/>
              <a:t>tests</a:t>
            </a:r>
            <a:r>
              <a:rPr lang="tr-TR" sz="3800" dirty="0" smtClean="0"/>
              <a:t>). </a:t>
            </a:r>
          </a:p>
          <a:p>
            <a:pPr algn="just"/>
            <a:r>
              <a:rPr lang="tr-TR" sz="3800" dirty="0" err="1" smtClean="0"/>
              <a:t>When</a:t>
            </a:r>
            <a:r>
              <a:rPr lang="tr-TR" sz="3800" dirty="0" smtClean="0"/>
              <a:t> </a:t>
            </a:r>
            <a:r>
              <a:rPr lang="tr-TR" sz="3800" dirty="0" err="1" smtClean="0"/>
              <a:t>the</a:t>
            </a:r>
            <a:r>
              <a:rPr lang="tr-TR" sz="3800" dirty="0" smtClean="0"/>
              <a:t> </a:t>
            </a:r>
            <a:r>
              <a:rPr lang="tr-TR" sz="3800" dirty="0" err="1" smtClean="0"/>
              <a:t>two</a:t>
            </a:r>
            <a:r>
              <a:rPr lang="tr-TR" sz="3800" dirty="0" smtClean="0"/>
              <a:t> </a:t>
            </a:r>
            <a:r>
              <a:rPr lang="tr-TR" sz="3800" dirty="0" err="1" smtClean="0"/>
              <a:t>groups</a:t>
            </a:r>
            <a:r>
              <a:rPr lang="tr-TR" sz="3800" dirty="0" smtClean="0"/>
              <a:t> </a:t>
            </a:r>
            <a:r>
              <a:rPr lang="tr-TR" sz="3800" dirty="0" err="1" smtClean="0"/>
              <a:t>were</a:t>
            </a:r>
            <a:r>
              <a:rPr lang="tr-TR" sz="3800" dirty="0" smtClean="0"/>
              <a:t> </a:t>
            </a:r>
            <a:r>
              <a:rPr lang="tr-TR" sz="3800" dirty="0" err="1" smtClean="0"/>
              <a:t>compared</a:t>
            </a:r>
            <a:r>
              <a:rPr lang="tr-TR" sz="3800" dirty="0" smtClean="0"/>
              <a:t> in </a:t>
            </a:r>
            <a:r>
              <a:rPr lang="tr-TR" sz="3800" dirty="0" err="1" smtClean="0"/>
              <a:t>terms</a:t>
            </a:r>
            <a:r>
              <a:rPr lang="tr-TR" sz="3800" dirty="0" smtClean="0"/>
              <a:t> of </a:t>
            </a:r>
            <a:r>
              <a:rPr lang="tr-TR" sz="3800" dirty="0" err="1" smtClean="0"/>
              <a:t>all</a:t>
            </a:r>
            <a:r>
              <a:rPr lang="tr-TR" sz="3800" dirty="0" smtClean="0"/>
              <a:t> </a:t>
            </a:r>
            <a:r>
              <a:rPr lang="tr-TR" sz="3800" dirty="0" err="1" smtClean="0"/>
              <a:t>the</a:t>
            </a:r>
            <a:r>
              <a:rPr lang="tr-TR" sz="3800" dirty="0" smtClean="0"/>
              <a:t> </a:t>
            </a:r>
            <a:r>
              <a:rPr lang="tr-TR" sz="3800" dirty="0" err="1" smtClean="0"/>
              <a:t>questions</a:t>
            </a:r>
            <a:r>
              <a:rPr lang="tr-TR" sz="3800" dirty="0" smtClean="0"/>
              <a:t>, </a:t>
            </a:r>
            <a:r>
              <a:rPr lang="tr-TR" sz="3800" dirty="0" err="1" smtClean="0"/>
              <a:t>the</a:t>
            </a:r>
            <a:r>
              <a:rPr lang="tr-TR" sz="3800" dirty="0" smtClean="0"/>
              <a:t> VF 14 </a:t>
            </a:r>
            <a:r>
              <a:rPr lang="tr-TR" sz="3800" dirty="0" err="1" smtClean="0"/>
              <a:t>score</a:t>
            </a:r>
            <a:r>
              <a:rPr lang="tr-TR" sz="3800" dirty="0" smtClean="0"/>
              <a:t> </a:t>
            </a:r>
            <a:r>
              <a:rPr lang="tr-TR" sz="3800" dirty="0" err="1" smtClean="0"/>
              <a:t>was</a:t>
            </a:r>
            <a:r>
              <a:rPr lang="tr-TR" sz="3800" dirty="0" smtClean="0"/>
              <a:t> </a:t>
            </a:r>
            <a:r>
              <a:rPr lang="tr-TR" sz="3800" dirty="0" err="1" smtClean="0"/>
              <a:t>found</a:t>
            </a:r>
            <a:r>
              <a:rPr lang="tr-TR" sz="3800" dirty="0" smtClean="0"/>
              <a:t> </a:t>
            </a:r>
            <a:r>
              <a:rPr lang="tr-TR" sz="3800" dirty="0" err="1" smtClean="0"/>
              <a:t>significantly</a:t>
            </a:r>
            <a:r>
              <a:rPr lang="tr-TR" sz="3800" dirty="0" smtClean="0"/>
              <a:t> </a:t>
            </a:r>
            <a:r>
              <a:rPr lang="tr-TR" sz="3800" dirty="0" err="1" smtClean="0"/>
              <a:t>better</a:t>
            </a:r>
            <a:r>
              <a:rPr lang="tr-TR" sz="3800" dirty="0" smtClean="0"/>
              <a:t> in </a:t>
            </a:r>
            <a:r>
              <a:rPr lang="tr-TR" sz="3800" dirty="0" err="1" smtClean="0"/>
              <a:t>participants</a:t>
            </a:r>
            <a:r>
              <a:rPr lang="tr-TR" sz="3800" dirty="0" smtClean="0"/>
              <a:t> </a:t>
            </a:r>
            <a:r>
              <a:rPr lang="tr-TR" sz="3800" dirty="0" err="1" smtClean="0"/>
              <a:t>wearing</a:t>
            </a:r>
            <a:r>
              <a:rPr lang="tr-TR" sz="3800" dirty="0" smtClean="0"/>
              <a:t> </a:t>
            </a:r>
            <a:r>
              <a:rPr lang="tr-TR" sz="3800" dirty="0" err="1" smtClean="0"/>
              <a:t>contact</a:t>
            </a:r>
            <a:r>
              <a:rPr lang="tr-TR" sz="3800" dirty="0" smtClean="0"/>
              <a:t> </a:t>
            </a:r>
            <a:r>
              <a:rPr lang="tr-TR" sz="3800" dirty="0" err="1" smtClean="0"/>
              <a:t>lenses</a:t>
            </a:r>
            <a:r>
              <a:rPr lang="tr-TR" sz="3800" dirty="0" smtClean="0"/>
              <a:t> </a:t>
            </a:r>
            <a:r>
              <a:rPr lang="tr-TR" sz="3800" dirty="0" err="1" smtClean="0"/>
              <a:t>for</a:t>
            </a:r>
            <a:r>
              <a:rPr lang="tr-TR" sz="3800" dirty="0" smtClean="0"/>
              <a:t> </a:t>
            </a:r>
            <a:r>
              <a:rPr lang="tr-TR" sz="3800" dirty="0" err="1" smtClean="0"/>
              <a:t>the</a:t>
            </a:r>
            <a:r>
              <a:rPr lang="tr-TR" sz="3800" dirty="0" smtClean="0"/>
              <a:t> </a:t>
            </a:r>
            <a:r>
              <a:rPr lang="tr-TR" sz="3800" dirty="0" err="1" smtClean="0"/>
              <a:t>correction</a:t>
            </a:r>
            <a:r>
              <a:rPr lang="tr-TR" sz="3800" dirty="0" smtClean="0"/>
              <a:t> of </a:t>
            </a:r>
            <a:r>
              <a:rPr lang="tr-TR" sz="3800" dirty="0" err="1" smtClean="0"/>
              <a:t>myopic</a:t>
            </a:r>
            <a:r>
              <a:rPr lang="tr-TR" sz="3800" dirty="0" smtClean="0"/>
              <a:t> </a:t>
            </a:r>
            <a:r>
              <a:rPr lang="tr-TR" sz="3800" dirty="0" err="1" smtClean="0"/>
              <a:t>astigmatism</a:t>
            </a:r>
            <a:r>
              <a:rPr lang="tr-TR" sz="3800" dirty="0" smtClean="0"/>
              <a:t> </a:t>
            </a:r>
            <a:r>
              <a:rPr lang="tr-TR" sz="3800" dirty="0" err="1" smtClean="0"/>
              <a:t>during</a:t>
            </a:r>
            <a:r>
              <a:rPr lang="tr-TR" sz="3800" dirty="0" smtClean="0"/>
              <a:t> </a:t>
            </a:r>
            <a:r>
              <a:rPr lang="tr-TR" sz="3800" dirty="0" err="1" smtClean="0"/>
              <a:t>reading</a:t>
            </a:r>
            <a:r>
              <a:rPr lang="tr-TR" sz="3800" dirty="0" smtClean="0"/>
              <a:t> </a:t>
            </a:r>
            <a:r>
              <a:rPr lang="tr-TR" sz="3800" dirty="0" err="1" smtClean="0"/>
              <a:t>small</a:t>
            </a:r>
            <a:r>
              <a:rPr lang="tr-TR" sz="3800" dirty="0" smtClean="0"/>
              <a:t> </a:t>
            </a:r>
            <a:r>
              <a:rPr lang="tr-TR" sz="3800" dirty="0" err="1" smtClean="0"/>
              <a:t>print</a:t>
            </a:r>
            <a:r>
              <a:rPr lang="tr-TR" sz="3800" dirty="0" smtClean="0"/>
              <a:t> </a:t>
            </a:r>
            <a:r>
              <a:rPr lang="tr-TR" sz="3800" dirty="0" err="1" smtClean="0"/>
              <a:t>or</a:t>
            </a:r>
            <a:r>
              <a:rPr lang="tr-TR" sz="3800" dirty="0" smtClean="0"/>
              <a:t> </a:t>
            </a:r>
            <a:r>
              <a:rPr lang="tr-TR" sz="3800" dirty="0" err="1" smtClean="0"/>
              <a:t>doing</a:t>
            </a:r>
            <a:r>
              <a:rPr lang="tr-TR" sz="3800" dirty="0" smtClean="0"/>
              <a:t> </a:t>
            </a:r>
            <a:r>
              <a:rPr lang="tr-TR" sz="3800" dirty="0" err="1" smtClean="0"/>
              <a:t>fine</a:t>
            </a:r>
            <a:r>
              <a:rPr lang="tr-TR" sz="3800" dirty="0" smtClean="0"/>
              <a:t> </a:t>
            </a:r>
            <a:r>
              <a:rPr lang="tr-TR" sz="3800" dirty="0" err="1" smtClean="0"/>
              <a:t>handwork</a:t>
            </a:r>
            <a:r>
              <a:rPr lang="tr-TR" sz="3800" dirty="0" smtClean="0"/>
              <a:t> (p=0.002 </a:t>
            </a:r>
            <a:r>
              <a:rPr lang="tr-TR" sz="3800" dirty="0" err="1" smtClean="0"/>
              <a:t>and</a:t>
            </a:r>
            <a:r>
              <a:rPr lang="tr-TR" sz="3800" dirty="0" smtClean="0"/>
              <a:t> p=0.005, </a:t>
            </a:r>
            <a:r>
              <a:rPr lang="tr-TR" sz="3800" dirty="0" err="1" smtClean="0"/>
              <a:t>respectively</a:t>
            </a:r>
            <a:r>
              <a:rPr lang="tr-TR" sz="3800" dirty="0" smtClean="0"/>
              <a:t>; </a:t>
            </a:r>
            <a:r>
              <a:rPr lang="tr-TR" sz="3800" dirty="0" err="1" smtClean="0"/>
              <a:t>independent</a:t>
            </a:r>
            <a:r>
              <a:rPr lang="tr-TR" sz="3800" dirty="0" smtClean="0"/>
              <a:t> </a:t>
            </a:r>
            <a:r>
              <a:rPr lang="tr-TR" sz="3800" dirty="0" err="1" smtClean="0"/>
              <a:t>sample</a:t>
            </a:r>
            <a:r>
              <a:rPr lang="tr-TR" sz="3800" dirty="0" smtClean="0"/>
              <a:t> test).</a:t>
            </a:r>
          </a:p>
          <a:p>
            <a:pPr algn="just"/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-214338"/>
            <a:ext cx="8229600" cy="1143000"/>
          </a:xfrm>
        </p:spPr>
        <p:txBody>
          <a:bodyPr/>
          <a:lstStyle/>
          <a:p>
            <a:r>
              <a:rPr lang="tr-TR" dirty="0" smtClean="0"/>
              <a:t>CONCLUSIONS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tr-TR" sz="7200" dirty="0" err="1" smtClean="0"/>
              <a:t>The</a:t>
            </a:r>
            <a:r>
              <a:rPr lang="tr-TR" sz="7200" dirty="0" smtClean="0"/>
              <a:t> </a:t>
            </a:r>
            <a:r>
              <a:rPr lang="tr-TR" sz="7200" dirty="0" err="1" smtClean="0"/>
              <a:t>first</a:t>
            </a:r>
            <a:r>
              <a:rPr lang="tr-TR" sz="7200" dirty="0" smtClean="0"/>
              <a:t> </a:t>
            </a:r>
            <a:r>
              <a:rPr lang="tr-TR" sz="7200" dirty="0" err="1" smtClean="0"/>
              <a:t>reliable</a:t>
            </a:r>
            <a:r>
              <a:rPr lang="tr-TR" sz="7200" dirty="0" smtClean="0"/>
              <a:t> </a:t>
            </a:r>
            <a:r>
              <a:rPr lang="tr-TR" sz="7200" dirty="0" err="1" smtClean="0"/>
              <a:t>questionnaire</a:t>
            </a:r>
            <a:r>
              <a:rPr lang="tr-TR" sz="7200" dirty="0" smtClean="0"/>
              <a:t> </a:t>
            </a:r>
            <a:r>
              <a:rPr lang="tr-TR" sz="7200" dirty="0" err="1" smtClean="0"/>
              <a:t>exclusively</a:t>
            </a:r>
            <a:r>
              <a:rPr lang="tr-TR" sz="7200" dirty="0" smtClean="0"/>
              <a:t> </a:t>
            </a:r>
            <a:r>
              <a:rPr lang="tr-TR" sz="7200" dirty="0" err="1" smtClean="0"/>
              <a:t>administered</a:t>
            </a:r>
            <a:r>
              <a:rPr lang="tr-TR" sz="7200" dirty="0" smtClean="0"/>
              <a:t> on </a:t>
            </a:r>
            <a:r>
              <a:rPr lang="tr-TR" sz="7200" dirty="0" err="1" smtClean="0"/>
              <a:t>patients</a:t>
            </a:r>
            <a:r>
              <a:rPr lang="tr-TR" sz="7200" dirty="0" smtClean="0"/>
              <a:t> </a:t>
            </a:r>
            <a:r>
              <a:rPr lang="tr-TR" sz="7200" dirty="0" err="1" smtClean="0"/>
              <a:t>with</a:t>
            </a:r>
            <a:r>
              <a:rPr lang="tr-TR" sz="7200" dirty="0" smtClean="0"/>
              <a:t> ocular </a:t>
            </a:r>
            <a:r>
              <a:rPr lang="tr-TR" sz="7200" dirty="0" err="1" smtClean="0"/>
              <a:t>disorders</a:t>
            </a:r>
            <a:r>
              <a:rPr lang="tr-TR" sz="7200" dirty="0" smtClean="0"/>
              <a:t> </a:t>
            </a:r>
            <a:r>
              <a:rPr lang="tr-TR" sz="7200" dirty="0" err="1" smtClean="0"/>
              <a:t>was</a:t>
            </a:r>
            <a:r>
              <a:rPr lang="tr-TR" sz="7200" dirty="0" smtClean="0"/>
              <a:t> </a:t>
            </a:r>
            <a:r>
              <a:rPr lang="tr-TR" sz="7200" dirty="0" err="1" smtClean="0"/>
              <a:t>the</a:t>
            </a:r>
            <a:r>
              <a:rPr lang="tr-TR" sz="7200" dirty="0" smtClean="0"/>
              <a:t> VF-14 </a:t>
            </a:r>
            <a:r>
              <a:rPr lang="tr-TR" sz="7200" dirty="0" err="1" smtClean="0"/>
              <a:t>questionnaire</a:t>
            </a:r>
            <a:r>
              <a:rPr lang="tr-TR" sz="7200" dirty="0" smtClean="0"/>
              <a:t> </a:t>
            </a:r>
            <a:r>
              <a:rPr lang="tr-TR" sz="7200" dirty="0" err="1" smtClean="0"/>
              <a:t>developed</a:t>
            </a:r>
            <a:r>
              <a:rPr lang="tr-TR" sz="7200" dirty="0" smtClean="0"/>
              <a:t> </a:t>
            </a:r>
            <a:r>
              <a:rPr lang="tr-TR" sz="7200" dirty="0" err="1" smtClean="0"/>
              <a:t>by</a:t>
            </a:r>
            <a:r>
              <a:rPr lang="tr-TR" sz="7200" dirty="0" smtClean="0"/>
              <a:t> </a:t>
            </a:r>
            <a:r>
              <a:rPr lang="tr-TR" sz="7200" dirty="0" err="1" smtClean="0"/>
              <a:t>Mangione</a:t>
            </a:r>
            <a:r>
              <a:rPr lang="tr-TR" sz="7200" dirty="0" smtClean="0"/>
              <a:t> in 1992.</a:t>
            </a:r>
            <a:r>
              <a:rPr lang="tr-TR" sz="7200" baseline="30000" dirty="0" smtClean="0"/>
              <a:t>15  </a:t>
            </a:r>
            <a:r>
              <a:rPr lang="tr-TR" sz="7200" dirty="0" err="1" smtClean="0"/>
              <a:t>Initially</a:t>
            </a:r>
            <a:r>
              <a:rPr lang="tr-TR" sz="7200" dirty="0" smtClean="0"/>
              <a:t>, it </a:t>
            </a:r>
            <a:r>
              <a:rPr lang="tr-TR" sz="7200" dirty="0" err="1" smtClean="0"/>
              <a:t>was</a:t>
            </a:r>
            <a:r>
              <a:rPr lang="tr-TR" sz="7200" dirty="0" smtClean="0"/>
              <a:t> </a:t>
            </a:r>
            <a:r>
              <a:rPr lang="tr-TR" sz="7200" dirty="0" err="1" smtClean="0"/>
              <a:t>designed</a:t>
            </a:r>
            <a:r>
              <a:rPr lang="tr-TR" sz="7200" dirty="0" smtClean="0"/>
              <a:t> </a:t>
            </a:r>
            <a:r>
              <a:rPr lang="tr-TR" sz="7200" dirty="0" err="1" smtClean="0"/>
              <a:t>to</a:t>
            </a:r>
            <a:r>
              <a:rPr lang="tr-TR" sz="7200" dirty="0" smtClean="0"/>
              <a:t> </a:t>
            </a:r>
            <a:r>
              <a:rPr lang="tr-TR" sz="7200" dirty="0" err="1" smtClean="0"/>
              <a:t>assess</a:t>
            </a:r>
            <a:r>
              <a:rPr lang="tr-TR" sz="7200" dirty="0" smtClean="0"/>
              <a:t> </a:t>
            </a:r>
            <a:r>
              <a:rPr lang="tr-TR" sz="7200" dirty="0" err="1" smtClean="0"/>
              <a:t>vision</a:t>
            </a:r>
            <a:r>
              <a:rPr lang="tr-TR" sz="7200" dirty="0" smtClean="0"/>
              <a:t>-</a:t>
            </a:r>
            <a:r>
              <a:rPr lang="tr-TR" sz="7200" dirty="0" err="1" smtClean="0"/>
              <a:t>related</a:t>
            </a:r>
            <a:r>
              <a:rPr lang="tr-TR" sz="7200" dirty="0" smtClean="0"/>
              <a:t> </a:t>
            </a:r>
            <a:r>
              <a:rPr lang="tr-TR" sz="7200" dirty="0" err="1" smtClean="0"/>
              <a:t>functioning</a:t>
            </a:r>
            <a:r>
              <a:rPr lang="tr-TR" sz="7200" dirty="0" smtClean="0"/>
              <a:t> in </a:t>
            </a:r>
            <a:r>
              <a:rPr lang="tr-TR" sz="7200" dirty="0" err="1" smtClean="0"/>
              <a:t>patients</a:t>
            </a:r>
            <a:r>
              <a:rPr lang="tr-TR" sz="7200" dirty="0" smtClean="0"/>
              <a:t> </a:t>
            </a:r>
            <a:r>
              <a:rPr lang="tr-TR" sz="7200" dirty="0" err="1" smtClean="0"/>
              <a:t>undergoing</a:t>
            </a:r>
            <a:r>
              <a:rPr lang="tr-TR" sz="7200" dirty="0" smtClean="0"/>
              <a:t> </a:t>
            </a:r>
            <a:r>
              <a:rPr lang="tr-TR" sz="7200" dirty="0" err="1" smtClean="0"/>
              <a:t>cataract</a:t>
            </a:r>
            <a:r>
              <a:rPr lang="tr-TR" sz="7200" dirty="0" smtClean="0"/>
              <a:t> </a:t>
            </a:r>
            <a:r>
              <a:rPr lang="tr-TR" sz="7200" dirty="0" err="1" smtClean="0"/>
              <a:t>surgery</a:t>
            </a:r>
            <a:r>
              <a:rPr lang="tr-TR" sz="7200" dirty="0" smtClean="0"/>
              <a:t>, but it has </a:t>
            </a:r>
            <a:r>
              <a:rPr lang="tr-TR" sz="7200" dirty="0" err="1" smtClean="0"/>
              <a:t>also</a:t>
            </a:r>
            <a:r>
              <a:rPr lang="tr-TR" sz="7200" dirty="0" smtClean="0"/>
              <a:t> </a:t>
            </a:r>
            <a:r>
              <a:rPr lang="tr-TR" sz="7200" dirty="0" err="1" smtClean="0"/>
              <a:t>been</a:t>
            </a:r>
            <a:r>
              <a:rPr lang="tr-TR" sz="7200" dirty="0" smtClean="0"/>
              <a:t> </a:t>
            </a:r>
            <a:r>
              <a:rPr lang="tr-TR" sz="7200" dirty="0" err="1" smtClean="0"/>
              <a:t>validated</a:t>
            </a:r>
            <a:r>
              <a:rPr lang="tr-TR" sz="7200" dirty="0" smtClean="0"/>
              <a:t> </a:t>
            </a:r>
            <a:r>
              <a:rPr lang="tr-TR" sz="7200" dirty="0" err="1" smtClean="0"/>
              <a:t>for</a:t>
            </a:r>
            <a:r>
              <a:rPr lang="tr-TR" sz="7200" dirty="0" smtClean="0"/>
              <a:t> </a:t>
            </a:r>
            <a:r>
              <a:rPr lang="tr-TR" sz="7200" dirty="0" err="1" smtClean="0"/>
              <a:t>use</a:t>
            </a:r>
            <a:r>
              <a:rPr lang="tr-TR" sz="7200" dirty="0" smtClean="0"/>
              <a:t> </a:t>
            </a:r>
            <a:r>
              <a:rPr lang="tr-TR" sz="7200" dirty="0" err="1" smtClean="0"/>
              <a:t>with</a:t>
            </a:r>
            <a:r>
              <a:rPr lang="tr-TR" sz="7200" dirty="0" smtClean="0"/>
              <a:t> </a:t>
            </a:r>
            <a:r>
              <a:rPr lang="tr-TR" sz="7200" dirty="0" err="1" smtClean="0"/>
              <a:t>other</a:t>
            </a:r>
            <a:r>
              <a:rPr lang="tr-TR" sz="7200" dirty="0" smtClean="0"/>
              <a:t> </a:t>
            </a:r>
            <a:r>
              <a:rPr lang="tr-TR" sz="7200" dirty="0" err="1" smtClean="0"/>
              <a:t>eye</a:t>
            </a:r>
            <a:r>
              <a:rPr lang="tr-TR" sz="7200" dirty="0" smtClean="0"/>
              <a:t> </a:t>
            </a:r>
            <a:r>
              <a:rPr lang="tr-TR" sz="7200" dirty="0" err="1" smtClean="0"/>
              <a:t>conditions</a:t>
            </a:r>
            <a:r>
              <a:rPr lang="tr-TR" sz="7200" dirty="0" smtClean="0"/>
              <a:t> </a:t>
            </a:r>
            <a:r>
              <a:rPr lang="tr-TR" sz="7200" dirty="0" err="1" smtClean="0"/>
              <a:t>such</a:t>
            </a:r>
            <a:r>
              <a:rPr lang="tr-TR" sz="7200" dirty="0" smtClean="0"/>
              <a:t> as </a:t>
            </a:r>
            <a:r>
              <a:rPr lang="tr-TR" sz="7200" dirty="0" err="1" smtClean="0"/>
              <a:t>glaucoma</a:t>
            </a:r>
            <a:r>
              <a:rPr lang="tr-TR" sz="7200" dirty="0" smtClean="0"/>
              <a:t>, </a:t>
            </a:r>
            <a:r>
              <a:rPr lang="tr-TR" sz="7200" dirty="0" err="1" smtClean="0"/>
              <a:t>retinal</a:t>
            </a:r>
            <a:r>
              <a:rPr lang="tr-TR" sz="7200" dirty="0" smtClean="0"/>
              <a:t>, </a:t>
            </a:r>
            <a:r>
              <a:rPr lang="tr-TR" sz="7200" dirty="0" err="1" smtClean="0"/>
              <a:t>corneal</a:t>
            </a:r>
            <a:r>
              <a:rPr lang="tr-TR" sz="7200" dirty="0" smtClean="0"/>
              <a:t> </a:t>
            </a:r>
            <a:r>
              <a:rPr lang="tr-TR" sz="7200" dirty="0" err="1" smtClean="0"/>
              <a:t>diseases</a:t>
            </a:r>
            <a:r>
              <a:rPr lang="tr-TR" sz="7200" dirty="0" smtClean="0"/>
              <a:t> </a:t>
            </a:r>
            <a:r>
              <a:rPr lang="tr-TR" sz="7200" dirty="0" err="1" smtClean="0"/>
              <a:t>and</a:t>
            </a:r>
            <a:r>
              <a:rPr lang="tr-TR" sz="7200" dirty="0" smtClean="0"/>
              <a:t> </a:t>
            </a:r>
            <a:r>
              <a:rPr lang="tr-TR" sz="7200" dirty="0" err="1" smtClean="0"/>
              <a:t>contact</a:t>
            </a:r>
            <a:r>
              <a:rPr lang="tr-TR" sz="7200" dirty="0" smtClean="0"/>
              <a:t> </a:t>
            </a:r>
            <a:r>
              <a:rPr lang="tr-TR" sz="7200" dirty="0" err="1" smtClean="0"/>
              <a:t>lenses</a:t>
            </a:r>
            <a:r>
              <a:rPr lang="tr-TR" sz="7200" dirty="0" smtClean="0"/>
              <a:t>.</a:t>
            </a:r>
            <a:r>
              <a:rPr lang="tr-TR" sz="7200" baseline="30000" dirty="0" smtClean="0"/>
              <a:t>8-14</a:t>
            </a:r>
            <a:endParaRPr lang="tr-TR" sz="7200" dirty="0" smtClean="0"/>
          </a:p>
          <a:p>
            <a:pPr algn="just"/>
            <a:r>
              <a:rPr lang="tr-TR" sz="7200" smtClean="0"/>
              <a:t>Kanonidou </a:t>
            </a:r>
            <a:r>
              <a:rPr lang="tr-TR" sz="7200" dirty="0" smtClean="0"/>
              <a:t>et al</a:t>
            </a:r>
            <a:r>
              <a:rPr lang="tr-TR" sz="7200" baseline="30000" dirty="0" smtClean="0"/>
              <a:t>2 </a:t>
            </a:r>
            <a:r>
              <a:rPr lang="tr-TR" sz="7200" dirty="0" err="1" smtClean="0"/>
              <a:t>reported</a:t>
            </a:r>
            <a:r>
              <a:rPr lang="tr-TR" sz="7200" dirty="0" smtClean="0"/>
              <a:t> </a:t>
            </a:r>
            <a:r>
              <a:rPr lang="tr-TR" sz="7200" dirty="0" err="1" smtClean="0"/>
              <a:t>that</a:t>
            </a:r>
            <a:r>
              <a:rPr lang="tr-TR" sz="7200" dirty="0" smtClean="0"/>
              <a:t> </a:t>
            </a:r>
            <a:r>
              <a:rPr lang="tr-TR" sz="7200" dirty="0" err="1" smtClean="0"/>
              <a:t>the</a:t>
            </a:r>
            <a:r>
              <a:rPr lang="tr-TR" sz="7200" dirty="0" smtClean="0"/>
              <a:t> </a:t>
            </a:r>
            <a:r>
              <a:rPr lang="tr-TR" sz="7200" dirty="0" err="1" smtClean="0"/>
              <a:t>participants</a:t>
            </a:r>
            <a:r>
              <a:rPr lang="tr-TR" sz="7200" dirty="0" smtClean="0"/>
              <a:t> </a:t>
            </a:r>
            <a:r>
              <a:rPr lang="tr-TR" sz="7200" dirty="0" err="1" smtClean="0"/>
              <a:t>were</a:t>
            </a:r>
            <a:r>
              <a:rPr lang="tr-TR" sz="7200" dirty="0" smtClean="0"/>
              <a:t> </a:t>
            </a:r>
            <a:r>
              <a:rPr lang="tr-TR" sz="7200" dirty="0" err="1" smtClean="0"/>
              <a:t>facing</a:t>
            </a:r>
            <a:r>
              <a:rPr lang="tr-TR" sz="7200" dirty="0" smtClean="0"/>
              <a:t> </a:t>
            </a:r>
            <a:r>
              <a:rPr lang="tr-TR" sz="7200" dirty="0" err="1" smtClean="0"/>
              <a:t>more</a:t>
            </a:r>
            <a:r>
              <a:rPr lang="tr-TR" sz="7200" dirty="0" smtClean="0"/>
              <a:t> </a:t>
            </a:r>
            <a:r>
              <a:rPr lang="tr-TR" sz="7200" dirty="0" err="1" smtClean="0"/>
              <a:t>difficulty</a:t>
            </a:r>
            <a:r>
              <a:rPr lang="tr-TR" sz="7200" dirty="0" smtClean="0"/>
              <a:t> </a:t>
            </a:r>
            <a:r>
              <a:rPr lang="tr-TR" sz="7200" dirty="0" err="1" smtClean="0"/>
              <a:t>while</a:t>
            </a:r>
            <a:r>
              <a:rPr lang="tr-TR" sz="7200" dirty="0" smtClean="0"/>
              <a:t> </a:t>
            </a:r>
            <a:r>
              <a:rPr lang="tr-TR" sz="7200" dirty="0" err="1" smtClean="0"/>
              <a:t>they</a:t>
            </a:r>
            <a:r>
              <a:rPr lang="tr-TR" sz="7200" dirty="0" smtClean="0"/>
              <a:t> </a:t>
            </a:r>
            <a:r>
              <a:rPr lang="tr-TR" sz="7200" dirty="0" err="1" smtClean="0"/>
              <a:t>were</a:t>
            </a:r>
            <a:r>
              <a:rPr lang="tr-TR" sz="7200" dirty="0" smtClean="0"/>
              <a:t> </a:t>
            </a:r>
            <a:r>
              <a:rPr lang="tr-TR" sz="7200" dirty="0" err="1" smtClean="0"/>
              <a:t>wearing</a:t>
            </a:r>
            <a:r>
              <a:rPr lang="tr-TR" sz="7200" dirty="0" smtClean="0"/>
              <a:t> </a:t>
            </a:r>
            <a:r>
              <a:rPr lang="tr-TR" sz="7200" dirty="0" err="1" smtClean="0"/>
              <a:t>contact</a:t>
            </a:r>
            <a:r>
              <a:rPr lang="tr-TR" sz="7200" dirty="0" smtClean="0"/>
              <a:t> </a:t>
            </a:r>
            <a:r>
              <a:rPr lang="tr-TR" sz="7200" dirty="0" err="1" smtClean="0"/>
              <a:t>lenses</a:t>
            </a:r>
            <a:r>
              <a:rPr lang="tr-TR" sz="7200" dirty="0" smtClean="0"/>
              <a:t>, </a:t>
            </a:r>
            <a:r>
              <a:rPr lang="tr-TR" sz="7200" dirty="0" err="1" smtClean="0"/>
              <a:t>while</a:t>
            </a:r>
            <a:r>
              <a:rPr lang="tr-TR" sz="7200" dirty="0" smtClean="0"/>
              <a:t> </a:t>
            </a:r>
            <a:r>
              <a:rPr lang="tr-TR" sz="7200" dirty="0" err="1" smtClean="0"/>
              <a:t>doing</a:t>
            </a:r>
            <a:r>
              <a:rPr lang="tr-TR" sz="7200" dirty="0" smtClean="0"/>
              <a:t> </a:t>
            </a:r>
            <a:r>
              <a:rPr lang="tr-TR" sz="7200" dirty="0" err="1" smtClean="0"/>
              <a:t>fine</a:t>
            </a:r>
            <a:r>
              <a:rPr lang="tr-TR" sz="7200" dirty="0" smtClean="0"/>
              <a:t> </a:t>
            </a:r>
            <a:r>
              <a:rPr lang="tr-TR" sz="7200" dirty="0" err="1" smtClean="0"/>
              <a:t>handwork</a:t>
            </a:r>
            <a:r>
              <a:rPr lang="tr-TR" sz="7200" dirty="0" smtClean="0"/>
              <a:t> (i.e. </a:t>
            </a:r>
            <a:r>
              <a:rPr lang="tr-TR" sz="7200" dirty="0" err="1" smtClean="0"/>
              <a:t>sewing</a:t>
            </a:r>
            <a:r>
              <a:rPr lang="tr-TR" sz="7200" dirty="0" smtClean="0"/>
              <a:t>, </a:t>
            </a:r>
            <a:r>
              <a:rPr lang="tr-TR" sz="7200" dirty="0" err="1" smtClean="0"/>
              <a:t>knitting</a:t>
            </a:r>
            <a:r>
              <a:rPr lang="tr-TR" sz="7200" dirty="0" smtClean="0"/>
              <a:t> </a:t>
            </a:r>
            <a:r>
              <a:rPr lang="tr-TR" sz="7200" dirty="0" err="1" smtClean="0"/>
              <a:t>or</a:t>
            </a:r>
            <a:r>
              <a:rPr lang="tr-TR" sz="7200" dirty="0" smtClean="0"/>
              <a:t> </a:t>
            </a:r>
            <a:r>
              <a:rPr lang="tr-TR" sz="7200" dirty="0" err="1" smtClean="0"/>
              <a:t>carpentry</a:t>
            </a:r>
            <a:r>
              <a:rPr lang="tr-TR" sz="7200" smtClean="0"/>
              <a:t>), </a:t>
            </a:r>
            <a:r>
              <a:rPr lang="tr-TR" sz="7200" smtClean="0"/>
              <a:t>reading small </a:t>
            </a:r>
            <a:r>
              <a:rPr lang="tr-TR" sz="7200" dirty="0" err="1" smtClean="0"/>
              <a:t>print</a:t>
            </a:r>
            <a:r>
              <a:rPr lang="tr-TR" sz="7200" dirty="0" smtClean="0"/>
              <a:t>/</a:t>
            </a:r>
            <a:r>
              <a:rPr lang="tr-TR" sz="7200" dirty="0" err="1" smtClean="0"/>
              <a:t>newspapers</a:t>
            </a:r>
            <a:r>
              <a:rPr lang="tr-TR" sz="7200" dirty="0" smtClean="0"/>
              <a:t> </a:t>
            </a:r>
            <a:r>
              <a:rPr lang="tr-TR" sz="7200" dirty="0" err="1" smtClean="0"/>
              <a:t>or</a:t>
            </a:r>
            <a:r>
              <a:rPr lang="tr-TR" sz="7200" dirty="0" smtClean="0"/>
              <a:t> </a:t>
            </a:r>
            <a:r>
              <a:rPr lang="tr-TR" sz="7200" dirty="0" err="1" smtClean="0"/>
              <a:t>driving</a:t>
            </a:r>
            <a:r>
              <a:rPr lang="tr-TR" sz="7200" dirty="0" smtClean="0"/>
              <a:t> at </a:t>
            </a:r>
            <a:r>
              <a:rPr lang="tr-TR" sz="7200" dirty="0" err="1" smtClean="0"/>
              <a:t>night</a:t>
            </a:r>
            <a:r>
              <a:rPr lang="tr-TR" sz="7200" dirty="0" smtClean="0"/>
              <a:t>. </a:t>
            </a:r>
            <a:r>
              <a:rPr lang="tr-TR" sz="7200" dirty="0" err="1" smtClean="0"/>
              <a:t>We</a:t>
            </a:r>
            <a:r>
              <a:rPr lang="tr-TR" sz="7200" dirty="0" smtClean="0"/>
              <a:t> </a:t>
            </a:r>
            <a:r>
              <a:rPr lang="tr-TR" sz="7200" dirty="0" err="1" smtClean="0"/>
              <a:t>observed</a:t>
            </a:r>
            <a:r>
              <a:rPr lang="tr-TR" sz="7200" dirty="0" smtClean="0"/>
              <a:t> </a:t>
            </a:r>
            <a:r>
              <a:rPr lang="tr-TR" sz="7200" dirty="0" err="1" smtClean="0"/>
              <a:t>that</a:t>
            </a:r>
            <a:r>
              <a:rPr lang="tr-TR" sz="7200" dirty="0" smtClean="0"/>
              <a:t> </a:t>
            </a:r>
            <a:r>
              <a:rPr lang="tr-TR" sz="7200" dirty="0" err="1" smtClean="0"/>
              <a:t>there</a:t>
            </a:r>
            <a:r>
              <a:rPr lang="tr-TR" sz="7200" dirty="0" smtClean="0"/>
              <a:t> </a:t>
            </a:r>
            <a:r>
              <a:rPr lang="tr-TR" sz="7200" dirty="0" err="1" smtClean="0"/>
              <a:t>were</a:t>
            </a:r>
            <a:r>
              <a:rPr lang="tr-TR" sz="7200" dirty="0" smtClean="0"/>
              <a:t> </a:t>
            </a:r>
            <a:r>
              <a:rPr lang="tr-TR" sz="7200" dirty="0" err="1" smtClean="0"/>
              <a:t>significant</a:t>
            </a:r>
            <a:r>
              <a:rPr lang="tr-TR" sz="7200" dirty="0" smtClean="0"/>
              <a:t> </a:t>
            </a:r>
            <a:r>
              <a:rPr lang="tr-TR" sz="7200" dirty="0" err="1" smtClean="0"/>
              <a:t>differences</a:t>
            </a:r>
            <a:r>
              <a:rPr lang="tr-TR" sz="7200" dirty="0" smtClean="0"/>
              <a:t> </a:t>
            </a:r>
            <a:r>
              <a:rPr lang="tr-TR" sz="7200" dirty="0" err="1" smtClean="0"/>
              <a:t>between</a:t>
            </a:r>
            <a:r>
              <a:rPr lang="tr-TR" sz="7200" dirty="0" smtClean="0"/>
              <a:t> </a:t>
            </a:r>
            <a:r>
              <a:rPr lang="tr-TR" sz="7200" dirty="0" err="1" smtClean="0"/>
              <a:t>spectacles</a:t>
            </a:r>
            <a:r>
              <a:rPr lang="tr-TR" sz="7200" dirty="0" smtClean="0"/>
              <a:t> </a:t>
            </a:r>
            <a:r>
              <a:rPr lang="tr-TR" sz="7200" dirty="0" err="1" smtClean="0"/>
              <a:t>and</a:t>
            </a:r>
            <a:r>
              <a:rPr lang="tr-TR" sz="7200" dirty="0" smtClean="0"/>
              <a:t> </a:t>
            </a:r>
            <a:r>
              <a:rPr lang="tr-TR" sz="7200" dirty="0" err="1" smtClean="0"/>
              <a:t>contact</a:t>
            </a:r>
            <a:r>
              <a:rPr lang="tr-TR" sz="7200" dirty="0" smtClean="0"/>
              <a:t> </a:t>
            </a:r>
            <a:r>
              <a:rPr lang="tr-TR" sz="7200" dirty="0" err="1" smtClean="0"/>
              <a:t>lenses</a:t>
            </a:r>
            <a:r>
              <a:rPr lang="tr-TR" sz="7200" dirty="0" smtClean="0"/>
              <a:t> </a:t>
            </a:r>
            <a:r>
              <a:rPr lang="tr-TR" sz="7200" dirty="0" err="1" smtClean="0"/>
              <a:t>for</a:t>
            </a:r>
            <a:r>
              <a:rPr lang="tr-TR" sz="7200" dirty="0" smtClean="0"/>
              <a:t> </a:t>
            </a:r>
            <a:r>
              <a:rPr lang="tr-TR" sz="7200" dirty="0" err="1" smtClean="0"/>
              <a:t>these</a:t>
            </a:r>
            <a:r>
              <a:rPr lang="tr-TR" sz="7200" dirty="0" smtClean="0"/>
              <a:t> </a:t>
            </a:r>
            <a:r>
              <a:rPr lang="tr-TR" sz="7200" dirty="0" err="1" smtClean="0"/>
              <a:t>activities</a:t>
            </a:r>
            <a:r>
              <a:rPr lang="tr-TR" sz="7200" dirty="0" smtClean="0"/>
              <a:t>: </a:t>
            </a:r>
            <a:r>
              <a:rPr lang="tr-TR" sz="7200" dirty="0" err="1" smtClean="0"/>
              <a:t>watching</a:t>
            </a:r>
            <a:r>
              <a:rPr lang="tr-TR" sz="7200" dirty="0" smtClean="0"/>
              <a:t> TV, </a:t>
            </a:r>
            <a:r>
              <a:rPr lang="tr-TR" sz="7200" dirty="0" err="1" smtClean="0"/>
              <a:t>sports</a:t>
            </a:r>
            <a:r>
              <a:rPr lang="tr-TR" sz="7200" dirty="0" smtClean="0"/>
              <a:t> </a:t>
            </a:r>
            <a:r>
              <a:rPr lang="tr-TR" sz="7200" dirty="0" err="1" smtClean="0"/>
              <a:t>involvement</a:t>
            </a:r>
            <a:r>
              <a:rPr lang="tr-TR" sz="7200" dirty="0" smtClean="0"/>
              <a:t>, </a:t>
            </a:r>
            <a:r>
              <a:rPr lang="tr-TR" sz="7200" dirty="0" err="1" smtClean="0"/>
              <a:t>seeing</a:t>
            </a:r>
            <a:r>
              <a:rPr lang="tr-TR" sz="7200" dirty="0" smtClean="0"/>
              <a:t> </a:t>
            </a:r>
            <a:r>
              <a:rPr lang="tr-TR" sz="7200" dirty="0" err="1" smtClean="0"/>
              <a:t>steps</a:t>
            </a:r>
            <a:r>
              <a:rPr lang="tr-TR" sz="7200" dirty="0" smtClean="0"/>
              <a:t>/</a:t>
            </a:r>
            <a:r>
              <a:rPr lang="tr-TR" sz="7200" dirty="0" err="1" smtClean="0"/>
              <a:t>stairs</a:t>
            </a:r>
            <a:r>
              <a:rPr lang="tr-TR" sz="7200" dirty="0" smtClean="0"/>
              <a:t>, </a:t>
            </a:r>
            <a:r>
              <a:rPr lang="tr-TR" sz="7200" dirty="0" err="1" smtClean="0"/>
              <a:t>playing</a:t>
            </a:r>
            <a:r>
              <a:rPr lang="tr-TR" sz="7200" dirty="0" smtClean="0"/>
              <a:t> </a:t>
            </a:r>
            <a:r>
              <a:rPr lang="tr-TR" sz="7200" dirty="0" err="1" smtClean="0"/>
              <a:t>table</a:t>
            </a:r>
            <a:r>
              <a:rPr lang="tr-TR" sz="7200" dirty="0" smtClean="0"/>
              <a:t> </a:t>
            </a:r>
            <a:r>
              <a:rPr lang="tr-TR" sz="7200" dirty="0" err="1" smtClean="0"/>
              <a:t>games</a:t>
            </a:r>
            <a:r>
              <a:rPr lang="tr-TR" sz="7200" dirty="0" smtClean="0"/>
              <a:t> </a:t>
            </a:r>
            <a:r>
              <a:rPr lang="tr-TR" sz="7200" dirty="0" err="1" smtClean="0"/>
              <a:t>and</a:t>
            </a:r>
            <a:r>
              <a:rPr lang="tr-TR" sz="7200" dirty="0" smtClean="0"/>
              <a:t> </a:t>
            </a:r>
            <a:r>
              <a:rPr lang="tr-TR" sz="7200" dirty="0" err="1" smtClean="0"/>
              <a:t>cooking</a:t>
            </a:r>
            <a:r>
              <a:rPr lang="tr-TR" sz="7200" dirty="0" smtClean="0"/>
              <a:t> </a:t>
            </a:r>
            <a:r>
              <a:rPr lang="tr-TR" sz="7200" dirty="0" err="1" smtClean="0"/>
              <a:t>and</a:t>
            </a:r>
            <a:r>
              <a:rPr lang="tr-TR" sz="7200" dirty="0" smtClean="0"/>
              <a:t> </a:t>
            </a:r>
            <a:r>
              <a:rPr lang="tr-TR" sz="7200" dirty="0" err="1" smtClean="0"/>
              <a:t>to</a:t>
            </a:r>
            <a:r>
              <a:rPr lang="tr-TR" sz="7200" dirty="0" smtClean="0"/>
              <a:t> </a:t>
            </a:r>
            <a:r>
              <a:rPr lang="tr-TR" sz="7200" dirty="0" err="1" smtClean="0"/>
              <a:t>wear</a:t>
            </a:r>
            <a:r>
              <a:rPr lang="tr-TR" sz="7200" dirty="0" smtClean="0"/>
              <a:t> </a:t>
            </a:r>
            <a:r>
              <a:rPr lang="tr-TR" sz="7200" dirty="0" err="1" smtClean="0"/>
              <a:t>contact</a:t>
            </a:r>
            <a:r>
              <a:rPr lang="tr-TR" sz="7200" dirty="0" smtClean="0"/>
              <a:t> lens </a:t>
            </a:r>
            <a:r>
              <a:rPr lang="tr-TR" sz="7200" dirty="0" err="1" smtClean="0"/>
              <a:t>was</a:t>
            </a:r>
            <a:r>
              <a:rPr lang="tr-TR" sz="7200" dirty="0" smtClean="0"/>
              <a:t> </a:t>
            </a:r>
            <a:r>
              <a:rPr lang="tr-TR" sz="7200" dirty="0" err="1" smtClean="0"/>
              <a:t>more</a:t>
            </a:r>
            <a:r>
              <a:rPr lang="tr-TR" sz="7200" dirty="0" smtClean="0"/>
              <a:t> </a:t>
            </a:r>
            <a:r>
              <a:rPr lang="tr-TR" sz="7200" dirty="0" err="1" smtClean="0"/>
              <a:t>comfort</a:t>
            </a:r>
            <a:r>
              <a:rPr lang="tr-TR" sz="7200" dirty="0" smtClean="0"/>
              <a:t> on </a:t>
            </a:r>
            <a:r>
              <a:rPr lang="tr-TR" sz="7200" dirty="0" err="1" smtClean="0"/>
              <a:t>these</a:t>
            </a:r>
            <a:r>
              <a:rPr lang="tr-TR" sz="7200" dirty="0" smtClean="0"/>
              <a:t> </a:t>
            </a:r>
            <a:r>
              <a:rPr lang="tr-TR" sz="7200" dirty="0" err="1" smtClean="0"/>
              <a:t>activities</a:t>
            </a:r>
            <a:r>
              <a:rPr lang="tr-TR" sz="7200" dirty="0" smtClean="0"/>
              <a:t> </a:t>
            </a:r>
            <a:r>
              <a:rPr lang="tr-TR" sz="7200" dirty="0" err="1" smtClean="0"/>
              <a:t>and</a:t>
            </a:r>
            <a:r>
              <a:rPr lang="tr-TR" sz="7200" dirty="0" smtClean="0"/>
              <a:t> </a:t>
            </a:r>
            <a:r>
              <a:rPr lang="tr-TR" sz="7200" dirty="0" err="1" smtClean="0"/>
              <a:t>there</a:t>
            </a:r>
            <a:r>
              <a:rPr lang="tr-TR" sz="7200" dirty="0" smtClean="0"/>
              <a:t> </a:t>
            </a:r>
            <a:r>
              <a:rPr lang="tr-TR" sz="7200" dirty="0" err="1" smtClean="0"/>
              <a:t>was</a:t>
            </a:r>
            <a:r>
              <a:rPr lang="tr-TR" sz="7200" dirty="0" smtClean="0"/>
              <a:t> no </a:t>
            </a:r>
            <a:r>
              <a:rPr lang="tr-TR" sz="7200" dirty="0" err="1" smtClean="0"/>
              <a:t>difference</a:t>
            </a:r>
            <a:r>
              <a:rPr lang="tr-TR" sz="7200" dirty="0" smtClean="0"/>
              <a:t> in </a:t>
            </a:r>
            <a:r>
              <a:rPr lang="tr-TR" sz="7200" dirty="0" err="1" smtClean="0"/>
              <a:t>terms</a:t>
            </a:r>
            <a:r>
              <a:rPr lang="tr-TR" sz="7200" dirty="0" smtClean="0"/>
              <a:t> of </a:t>
            </a:r>
            <a:r>
              <a:rPr lang="tr-TR" sz="7200" dirty="0" err="1" smtClean="0"/>
              <a:t>comfort</a:t>
            </a:r>
            <a:r>
              <a:rPr lang="tr-TR" sz="7200" dirty="0" smtClean="0"/>
              <a:t> on </a:t>
            </a:r>
            <a:r>
              <a:rPr lang="tr-TR" sz="7200" dirty="0" err="1" smtClean="0"/>
              <a:t>other</a:t>
            </a:r>
            <a:r>
              <a:rPr lang="tr-TR" sz="7200" dirty="0" smtClean="0"/>
              <a:t> </a:t>
            </a:r>
            <a:r>
              <a:rPr lang="tr-TR" sz="7200" dirty="0" err="1" smtClean="0"/>
              <a:t>activities</a:t>
            </a:r>
            <a:r>
              <a:rPr lang="tr-TR" sz="7200" dirty="0" smtClean="0"/>
              <a:t>.</a:t>
            </a:r>
          </a:p>
          <a:p>
            <a:pPr algn="just"/>
            <a:r>
              <a:rPr lang="tr-TR" sz="7200" dirty="0" err="1" smtClean="0"/>
              <a:t>Wearing</a:t>
            </a:r>
            <a:r>
              <a:rPr lang="tr-TR" sz="7200" dirty="0" smtClean="0"/>
              <a:t> </a:t>
            </a:r>
            <a:r>
              <a:rPr lang="tr-TR" sz="7200" dirty="0" err="1" smtClean="0"/>
              <a:t>contact</a:t>
            </a:r>
            <a:r>
              <a:rPr lang="tr-TR" sz="7200" dirty="0" smtClean="0"/>
              <a:t> </a:t>
            </a:r>
            <a:r>
              <a:rPr lang="tr-TR" sz="7200" dirty="0" err="1" smtClean="0"/>
              <a:t>lenses</a:t>
            </a:r>
            <a:r>
              <a:rPr lang="tr-TR" sz="7200" dirty="0" smtClean="0"/>
              <a:t> is </a:t>
            </a:r>
            <a:r>
              <a:rPr lang="tr-TR" sz="7200" dirty="0" err="1" smtClean="0"/>
              <a:t>more</a:t>
            </a:r>
            <a:r>
              <a:rPr lang="tr-TR" sz="7200" dirty="0" smtClean="0"/>
              <a:t> </a:t>
            </a:r>
            <a:r>
              <a:rPr lang="tr-TR" sz="7200" dirty="0" err="1" smtClean="0"/>
              <a:t>favorable</a:t>
            </a:r>
            <a:r>
              <a:rPr lang="tr-TR" sz="7200" dirty="0" smtClean="0"/>
              <a:t> </a:t>
            </a:r>
            <a:r>
              <a:rPr lang="tr-TR" sz="7200" dirty="0" err="1" smtClean="0"/>
              <a:t>than</a:t>
            </a:r>
            <a:r>
              <a:rPr lang="tr-TR" sz="7200" dirty="0" smtClean="0"/>
              <a:t> </a:t>
            </a:r>
            <a:r>
              <a:rPr lang="tr-TR" sz="7200" dirty="0" err="1" smtClean="0"/>
              <a:t>spectacles</a:t>
            </a:r>
            <a:r>
              <a:rPr lang="tr-TR" sz="7200" dirty="0" smtClean="0"/>
              <a:t> in </a:t>
            </a:r>
            <a:r>
              <a:rPr lang="tr-TR" sz="7200" dirty="0" err="1" smtClean="0"/>
              <a:t>the</a:t>
            </a:r>
            <a:r>
              <a:rPr lang="tr-TR" sz="7200" dirty="0" smtClean="0"/>
              <a:t> </a:t>
            </a:r>
            <a:r>
              <a:rPr lang="tr-TR" sz="7200" dirty="0" err="1" smtClean="0"/>
              <a:t>most</a:t>
            </a:r>
            <a:r>
              <a:rPr lang="tr-TR" sz="7200" dirty="0" smtClean="0"/>
              <a:t> of </a:t>
            </a:r>
            <a:r>
              <a:rPr lang="tr-TR" sz="7200" dirty="0" err="1" smtClean="0"/>
              <a:t>daily</a:t>
            </a:r>
            <a:r>
              <a:rPr lang="tr-TR" sz="7200" dirty="0" smtClean="0"/>
              <a:t> </a:t>
            </a:r>
            <a:r>
              <a:rPr lang="tr-TR" sz="7200" dirty="0" err="1" smtClean="0"/>
              <a:t>activities</a:t>
            </a:r>
            <a:r>
              <a:rPr lang="tr-TR" sz="7200" dirty="0" smtClean="0"/>
              <a:t> in </a:t>
            </a:r>
            <a:r>
              <a:rPr lang="tr-TR" sz="7200" dirty="0" err="1" smtClean="0"/>
              <a:t>individuals</a:t>
            </a:r>
            <a:r>
              <a:rPr lang="tr-TR" sz="7200" dirty="0" smtClean="0"/>
              <a:t> </a:t>
            </a:r>
            <a:r>
              <a:rPr lang="tr-TR" sz="7200" dirty="0" err="1" smtClean="0"/>
              <a:t>with</a:t>
            </a:r>
            <a:r>
              <a:rPr lang="tr-TR" sz="7200" dirty="0" smtClean="0"/>
              <a:t> </a:t>
            </a:r>
            <a:r>
              <a:rPr lang="tr-TR" sz="7200" dirty="0" err="1" smtClean="0"/>
              <a:t>mild</a:t>
            </a:r>
            <a:r>
              <a:rPr lang="tr-TR" sz="7200" dirty="0" smtClean="0"/>
              <a:t> </a:t>
            </a:r>
            <a:r>
              <a:rPr lang="tr-TR" sz="7200" dirty="0" err="1" smtClean="0"/>
              <a:t>to</a:t>
            </a:r>
            <a:r>
              <a:rPr lang="tr-TR" sz="7200" dirty="0" smtClean="0"/>
              <a:t> </a:t>
            </a:r>
            <a:r>
              <a:rPr lang="tr-TR" sz="7200" dirty="0" err="1" smtClean="0"/>
              <a:t>moderate</a:t>
            </a:r>
            <a:r>
              <a:rPr lang="tr-TR" sz="7200" dirty="0" smtClean="0"/>
              <a:t> </a:t>
            </a:r>
            <a:r>
              <a:rPr lang="tr-TR" sz="7200" dirty="0" err="1" smtClean="0"/>
              <a:t>myopia</a:t>
            </a:r>
            <a:r>
              <a:rPr lang="tr-TR" sz="7200" dirty="0" smtClean="0"/>
              <a:t> </a:t>
            </a:r>
            <a:r>
              <a:rPr lang="tr-TR" sz="7200" dirty="0" err="1" smtClean="0"/>
              <a:t>and</a:t>
            </a:r>
            <a:r>
              <a:rPr lang="tr-TR" sz="7200" dirty="0" smtClean="0"/>
              <a:t> </a:t>
            </a:r>
            <a:r>
              <a:rPr lang="tr-TR" sz="7200" dirty="0" err="1" smtClean="0"/>
              <a:t>myopic</a:t>
            </a:r>
            <a:r>
              <a:rPr lang="tr-TR" sz="7200" dirty="0" smtClean="0"/>
              <a:t> </a:t>
            </a:r>
            <a:r>
              <a:rPr lang="tr-TR" sz="7200" dirty="0" err="1" smtClean="0"/>
              <a:t>astigmatism</a:t>
            </a:r>
            <a:r>
              <a:rPr lang="tr-TR" sz="7200" dirty="0" smtClean="0"/>
              <a:t>. </a:t>
            </a:r>
            <a:r>
              <a:rPr lang="tr-TR" sz="7200" dirty="0" err="1" smtClean="0"/>
              <a:t>It</a:t>
            </a:r>
            <a:r>
              <a:rPr lang="tr-TR" sz="7200" dirty="0" smtClean="0"/>
              <a:t> can </a:t>
            </a:r>
            <a:r>
              <a:rPr lang="tr-TR" sz="7200" dirty="0" err="1" smtClean="0"/>
              <a:t>improve</a:t>
            </a:r>
            <a:r>
              <a:rPr lang="tr-TR" sz="7200" dirty="0" smtClean="0"/>
              <a:t> </a:t>
            </a:r>
            <a:r>
              <a:rPr lang="tr-TR" sz="7200" dirty="0" err="1" smtClean="0"/>
              <a:t>the</a:t>
            </a:r>
            <a:r>
              <a:rPr lang="tr-TR" sz="7200" dirty="0" smtClean="0"/>
              <a:t> </a:t>
            </a:r>
            <a:r>
              <a:rPr lang="tr-TR" sz="7200" dirty="0" err="1" smtClean="0"/>
              <a:t>quality</a:t>
            </a:r>
            <a:r>
              <a:rPr lang="tr-TR" sz="7200" dirty="0" smtClean="0"/>
              <a:t> of life </a:t>
            </a:r>
            <a:r>
              <a:rPr lang="tr-TR" sz="7200" dirty="0" err="1" smtClean="0"/>
              <a:t>even</a:t>
            </a:r>
            <a:r>
              <a:rPr lang="tr-TR" sz="7200" dirty="0" smtClean="0"/>
              <a:t> </a:t>
            </a:r>
            <a:r>
              <a:rPr lang="tr-TR" sz="7200" dirty="0" err="1" smtClean="0"/>
              <a:t>further</a:t>
            </a:r>
            <a:r>
              <a:rPr lang="tr-TR" sz="7200" dirty="0" smtClean="0"/>
              <a:t> in </a:t>
            </a:r>
            <a:r>
              <a:rPr lang="tr-TR" sz="7200" dirty="0" err="1" smtClean="0"/>
              <a:t>patients</a:t>
            </a:r>
            <a:r>
              <a:rPr lang="tr-TR" sz="7200" dirty="0" smtClean="0"/>
              <a:t> </a:t>
            </a:r>
            <a:r>
              <a:rPr lang="tr-TR" sz="7200" dirty="0" err="1" smtClean="0"/>
              <a:t>with</a:t>
            </a:r>
            <a:r>
              <a:rPr lang="tr-TR" sz="7200" dirty="0" smtClean="0"/>
              <a:t> </a:t>
            </a:r>
            <a:r>
              <a:rPr lang="tr-TR" sz="7200" dirty="0" err="1" smtClean="0"/>
              <a:t>myopic</a:t>
            </a:r>
            <a:r>
              <a:rPr lang="tr-TR" sz="7200" dirty="0" smtClean="0"/>
              <a:t> </a:t>
            </a:r>
            <a:r>
              <a:rPr lang="tr-TR" sz="7200" dirty="0" err="1" smtClean="0"/>
              <a:t>astigmatism</a:t>
            </a:r>
            <a:r>
              <a:rPr lang="tr-TR" sz="7200" dirty="0" smtClean="0"/>
              <a:t>.</a:t>
            </a:r>
            <a:endParaRPr lang="tr-TR" sz="7200" smtClean="0"/>
          </a:p>
          <a:p>
            <a:pPr algn="just"/>
            <a:endParaRPr lang="tr-TR" dirty="0" smtClean="0"/>
          </a:p>
          <a:p>
            <a:r>
              <a:rPr lang="tr-TR" dirty="0" smtClean="0"/>
              <a:t>REFERENCES</a:t>
            </a:r>
          </a:p>
          <a:p>
            <a:r>
              <a:rPr lang="tr-TR" dirty="0" smtClean="0"/>
              <a:t>1. </a:t>
            </a:r>
            <a:r>
              <a:rPr lang="tr-TR" dirty="0" err="1" smtClean="0"/>
              <a:t>Riley</a:t>
            </a:r>
            <a:r>
              <a:rPr lang="tr-TR" dirty="0" smtClean="0"/>
              <a:t> C, </a:t>
            </a:r>
            <a:r>
              <a:rPr lang="tr-TR" dirty="0" err="1" smtClean="0"/>
              <a:t>Chalmers</a:t>
            </a:r>
            <a:r>
              <a:rPr lang="tr-TR" dirty="0" smtClean="0"/>
              <a:t> RL. </a:t>
            </a:r>
            <a:r>
              <a:rPr lang="tr-TR" dirty="0" err="1" smtClean="0"/>
              <a:t>Survey</a:t>
            </a:r>
            <a:r>
              <a:rPr lang="tr-TR" dirty="0" smtClean="0"/>
              <a:t> of </a:t>
            </a:r>
            <a:r>
              <a:rPr lang="tr-TR" dirty="0" err="1" smtClean="0"/>
              <a:t>contact</a:t>
            </a:r>
            <a:r>
              <a:rPr lang="tr-TR" dirty="0" smtClean="0"/>
              <a:t> lens-</a:t>
            </a:r>
            <a:r>
              <a:rPr lang="tr-TR" dirty="0" err="1" smtClean="0"/>
              <a:t>wearing</a:t>
            </a:r>
            <a:r>
              <a:rPr lang="tr-TR" dirty="0" smtClean="0"/>
              <a:t> </a:t>
            </a:r>
            <a:r>
              <a:rPr lang="tr-TR" dirty="0" err="1" smtClean="0"/>
              <a:t>habits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attitudes</a:t>
            </a:r>
            <a:r>
              <a:rPr lang="tr-TR" dirty="0" smtClean="0"/>
              <a:t> </a:t>
            </a:r>
            <a:r>
              <a:rPr lang="tr-TR" dirty="0" err="1" smtClean="0"/>
              <a:t>toward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 of </a:t>
            </a:r>
            <a:r>
              <a:rPr lang="tr-TR" dirty="0" err="1" smtClean="0"/>
              <a:t>refractive</a:t>
            </a:r>
            <a:r>
              <a:rPr lang="tr-TR" dirty="0" smtClean="0"/>
              <a:t> </a:t>
            </a:r>
            <a:r>
              <a:rPr lang="tr-TR" dirty="0" err="1" smtClean="0"/>
              <a:t>correction</a:t>
            </a:r>
            <a:r>
              <a:rPr lang="tr-TR" dirty="0" smtClean="0"/>
              <a:t>: 2002 </a:t>
            </a:r>
            <a:r>
              <a:rPr lang="tr-TR" dirty="0" err="1" smtClean="0"/>
              <a:t>versus</a:t>
            </a:r>
            <a:r>
              <a:rPr lang="tr-TR" dirty="0" smtClean="0"/>
              <a:t> 2004. OptomVisSci2005;82:555–61.</a:t>
            </a:r>
          </a:p>
          <a:p>
            <a:r>
              <a:rPr lang="tr-TR" dirty="0" smtClean="0"/>
              <a:t>2. </a:t>
            </a:r>
            <a:r>
              <a:rPr lang="tr-TR" dirty="0" err="1" smtClean="0"/>
              <a:t>Kanonidou</a:t>
            </a:r>
            <a:r>
              <a:rPr lang="tr-TR" dirty="0" smtClean="0"/>
              <a:t> E, </a:t>
            </a:r>
            <a:r>
              <a:rPr lang="tr-TR" dirty="0" err="1" smtClean="0"/>
              <a:t>Chatziralli</a:t>
            </a:r>
            <a:r>
              <a:rPr lang="tr-TR" dirty="0" smtClean="0"/>
              <a:t> IP, </a:t>
            </a:r>
            <a:r>
              <a:rPr lang="tr-TR" dirty="0" err="1" smtClean="0"/>
              <a:t>Praidou</a:t>
            </a:r>
            <a:r>
              <a:rPr lang="tr-TR" dirty="0" smtClean="0"/>
              <a:t> A, </a:t>
            </a:r>
            <a:r>
              <a:rPr lang="tr-TR" dirty="0" err="1" smtClean="0"/>
              <a:t>Konidaris</a:t>
            </a:r>
            <a:r>
              <a:rPr lang="tr-TR" dirty="0" smtClean="0"/>
              <a:t> V. </a:t>
            </a:r>
            <a:r>
              <a:rPr lang="tr-TR" dirty="0" err="1" smtClean="0"/>
              <a:t>Contact</a:t>
            </a:r>
            <a:r>
              <a:rPr lang="tr-TR" dirty="0" smtClean="0"/>
              <a:t> lens </a:t>
            </a:r>
            <a:r>
              <a:rPr lang="tr-TR" dirty="0" err="1" smtClean="0"/>
              <a:t>usage</a:t>
            </a:r>
            <a:r>
              <a:rPr lang="tr-TR" dirty="0" smtClean="0"/>
              <a:t> </a:t>
            </a:r>
            <a:r>
              <a:rPr lang="tr-TR" dirty="0" err="1" smtClean="0"/>
              <a:t>characteristics</a:t>
            </a:r>
            <a:endParaRPr lang="tr-TR" dirty="0" smtClean="0"/>
          </a:p>
          <a:p>
            <a:r>
              <a:rPr lang="tr-TR" dirty="0" err="1" smtClean="0"/>
              <a:t>among</a:t>
            </a:r>
            <a:r>
              <a:rPr lang="tr-TR" dirty="0" smtClean="0"/>
              <a:t> </a:t>
            </a:r>
            <a:r>
              <a:rPr lang="tr-TR" dirty="0" err="1" smtClean="0"/>
              <a:t>young</a:t>
            </a:r>
            <a:r>
              <a:rPr lang="tr-TR" dirty="0" smtClean="0"/>
              <a:t> </a:t>
            </a:r>
            <a:r>
              <a:rPr lang="tr-TR" dirty="0" err="1" smtClean="0"/>
              <a:t>individuals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perception</a:t>
            </a:r>
            <a:r>
              <a:rPr lang="tr-TR" dirty="0" smtClean="0"/>
              <a:t> </a:t>
            </a:r>
            <a:r>
              <a:rPr lang="tr-TR" dirty="0" err="1" smtClean="0"/>
              <a:t>regarding</a:t>
            </a:r>
            <a:r>
              <a:rPr lang="tr-TR" dirty="0" smtClean="0"/>
              <a:t> </a:t>
            </a:r>
            <a:r>
              <a:rPr lang="tr-TR" dirty="0" err="1" smtClean="0"/>
              <a:t>future</a:t>
            </a:r>
            <a:r>
              <a:rPr lang="tr-TR" dirty="0" smtClean="0"/>
              <a:t> </a:t>
            </a:r>
            <a:r>
              <a:rPr lang="tr-TR" dirty="0" err="1" smtClean="0"/>
              <a:t>refractive</a:t>
            </a:r>
            <a:r>
              <a:rPr lang="tr-TR" dirty="0" smtClean="0"/>
              <a:t> </a:t>
            </a:r>
            <a:r>
              <a:rPr lang="tr-TR" dirty="0" err="1" smtClean="0"/>
              <a:t>surgery</a:t>
            </a:r>
            <a:r>
              <a:rPr lang="tr-TR" dirty="0" smtClean="0"/>
              <a:t>. </a:t>
            </a:r>
            <a:r>
              <a:rPr lang="tr-TR" dirty="0" err="1" smtClean="0"/>
              <a:t>Graefes</a:t>
            </a:r>
            <a:r>
              <a:rPr lang="tr-TR" dirty="0" smtClean="0"/>
              <a:t> </a:t>
            </a:r>
            <a:r>
              <a:rPr lang="tr-TR" dirty="0" err="1" smtClean="0"/>
              <a:t>Arch</a:t>
            </a:r>
            <a:r>
              <a:rPr lang="tr-TR" dirty="0" smtClean="0"/>
              <a:t> </a:t>
            </a:r>
            <a:r>
              <a:rPr lang="tr-TR" dirty="0" err="1" smtClean="0"/>
              <a:t>Clin</a:t>
            </a:r>
            <a:r>
              <a:rPr lang="tr-TR" dirty="0" smtClean="0"/>
              <a:t> </a:t>
            </a:r>
            <a:r>
              <a:rPr lang="tr-TR" dirty="0" err="1" smtClean="0"/>
              <a:t>Exp</a:t>
            </a:r>
            <a:r>
              <a:rPr lang="tr-TR" dirty="0" smtClean="0"/>
              <a:t> </a:t>
            </a:r>
            <a:r>
              <a:rPr lang="tr-TR" dirty="0" err="1" smtClean="0"/>
              <a:t>Ophthalmol</a:t>
            </a:r>
            <a:r>
              <a:rPr lang="tr-TR" dirty="0" smtClean="0"/>
              <a:t> 2011;249:307–8.</a:t>
            </a:r>
          </a:p>
          <a:p>
            <a:r>
              <a:rPr lang="tr-TR" dirty="0" smtClean="0"/>
              <a:t>3. </a:t>
            </a:r>
            <a:r>
              <a:rPr lang="tr-TR" dirty="0" err="1" smtClean="0"/>
              <a:t>Stretton</a:t>
            </a:r>
            <a:r>
              <a:rPr lang="tr-TR" dirty="0" smtClean="0"/>
              <a:t> S, </a:t>
            </a:r>
            <a:r>
              <a:rPr lang="tr-TR" dirty="0" err="1" smtClean="0"/>
              <a:t>Jalbert</a:t>
            </a:r>
            <a:r>
              <a:rPr lang="tr-TR" dirty="0" smtClean="0"/>
              <a:t> I, </a:t>
            </a:r>
            <a:r>
              <a:rPr lang="tr-TR" dirty="0" err="1" smtClean="0"/>
              <a:t>Sweeney</a:t>
            </a:r>
            <a:r>
              <a:rPr lang="tr-TR" dirty="0" smtClean="0"/>
              <a:t> DF. </a:t>
            </a:r>
            <a:r>
              <a:rPr lang="tr-TR" dirty="0" err="1" smtClean="0"/>
              <a:t>Corneal</a:t>
            </a:r>
            <a:r>
              <a:rPr lang="tr-TR" dirty="0" smtClean="0"/>
              <a:t> </a:t>
            </a:r>
            <a:r>
              <a:rPr lang="tr-TR" dirty="0" err="1" smtClean="0"/>
              <a:t>hypoxia</a:t>
            </a:r>
            <a:r>
              <a:rPr lang="tr-TR" dirty="0" smtClean="0"/>
              <a:t> </a:t>
            </a:r>
            <a:r>
              <a:rPr lang="tr-TR" dirty="0" err="1" smtClean="0"/>
              <a:t>secondary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contact</a:t>
            </a:r>
            <a:r>
              <a:rPr lang="tr-TR" dirty="0" smtClean="0"/>
              <a:t> </a:t>
            </a:r>
            <a:r>
              <a:rPr lang="tr-TR" dirty="0" err="1" smtClean="0"/>
              <a:t>lenses</a:t>
            </a:r>
            <a:r>
              <a:rPr lang="tr-TR" dirty="0" smtClean="0"/>
              <a:t>: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effect</a:t>
            </a:r>
            <a:r>
              <a:rPr lang="tr-TR" dirty="0" smtClean="0"/>
              <a:t> of </a:t>
            </a:r>
            <a:r>
              <a:rPr lang="tr-TR" dirty="0" err="1" smtClean="0"/>
              <a:t>high</a:t>
            </a:r>
            <a:r>
              <a:rPr lang="tr-TR" dirty="0" smtClean="0"/>
              <a:t> </a:t>
            </a:r>
            <a:r>
              <a:rPr lang="tr-TR" dirty="0" err="1" smtClean="0"/>
              <a:t>Dk</a:t>
            </a:r>
            <a:r>
              <a:rPr lang="tr-TR" dirty="0" smtClean="0"/>
              <a:t> </a:t>
            </a:r>
            <a:r>
              <a:rPr lang="tr-TR" dirty="0" err="1" smtClean="0"/>
              <a:t>lenses</a:t>
            </a:r>
            <a:r>
              <a:rPr lang="tr-TR" dirty="0" smtClean="0"/>
              <a:t>. </a:t>
            </a:r>
            <a:r>
              <a:rPr lang="tr-TR" dirty="0" err="1" smtClean="0"/>
              <a:t>Ophthalmol</a:t>
            </a:r>
            <a:r>
              <a:rPr lang="tr-TR" dirty="0" smtClean="0"/>
              <a:t> </a:t>
            </a:r>
            <a:r>
              <a:rPr lang="tr-TR" dirty="0" err="1" smtClean="0"/>
              <a:t>Clin</a:t>
            </a:r>
            <a:r>
              <a:rPr lang="tr-TR" dirty="0" smtClean="0"/>
              <a:t> North </a:t>
            </a:r>
            <a:r>
              <a:rPr lang="tr-TR" dirty="0" err="1" smtClean="0"/>
              <a:t>Am</a:t>
            </a:r>
            <a:r>
              <a:rPr lang="tr-TR" dirty="0" smtClean="0"/>
              <a:t> 2008;16:327–40.</a:t>
            </a:r>
          </a:p>
          <a:p>
            <a:r>
              <a:rPr lang="tr-TR" dirty="0" smtClean="0"/>
              <a:t>4. </a:t>
            </a:r>
            <a:r>
              <a:rPr lang="tr-TR" dirty="0" err="1" smtClean="0"/>
              <a:t>Jones</a:t>
            </a:r>
            <a:r>
              <a:rPr lang="tr-TR" dirty="0" smtClean="0"/>
              <a:t>-Jordan LA, </a:t>
            </a:r>
            <a:r>
              <a:rPr lang="tr-TR" dirty="0" err="1" smtClean="0"/>
              <a:t>Chitkara</a:t>
            </a:r>
            <a:r>
              <a:rPr lang="tr-TR" dirty="0" smtClean="0"/>
              <a:t> M, </a:t>
            </a:r>
            <a:r>
              <a:rPr lang="tr-TR" dirty="0" err="1" smtClean="0"/>
              <a:t>Coffey</a:t>
            </a:r>
            <a:r>
              <a:rPr lang="tr-TR" dirty="0" smtClean="0"/>
              <a:t> B, Jackson JM, </a:t>
            </a:r>
            <a:r>
              <a:rPr lang="tr-TR" dirty="0" err="1" smtClean="0"/>
              <a:t>Manny</a:t>
            </a:r>
            <a:r>
              <a:rPr lang="tr-TR" dirty="0" smtClean="0"/>
              <a:t> RE, </a:t>
            </a:r>
            <a:r>
              <a:rPr lang="tr-TR" dirty="0" err="1" smtClean="0"/>
              <a:t>Rah</a:t>
            </a:r>
            <a:r>
              <a:rPr lang="tr-TR" dirty="0" smtClean="0"/>
              <a:t> MJ, et al. A </a:t>
            </a:r>
            <a:r>
              <a:rPr lang="tr-TR" dirty="0" err="1" smtClean="0"/>
              <a:t>comparison</a:t>
            </a:r>
            <a:r>
              <a:rPr lang="tr-TR" dirty="0" smtClean="0"/>
              <a:t> of </a:t>
            </a:r>
            <a:r>
              <a:rPr lang="tr-TR" dirty="0" err="1" smtClean="0"/>
              <a:t>spectacle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contact</a:t>
            </a:r>
            <a:r>
              <a:rPr lang="tr-TR" dirty="0" smtClean="0"/>
              <a:t> lens </a:t>
            </a:r>
            <a:r>
              <a:rPr lang="tr-TR" dirty="0" err="1" smtClean="0"/>
              <a:t>wearing</a:t>
            </a:r>
            <a:r>
              <a:rPr lang="tr-TR" dirty="0" smtClean="0"/>
              <a:t> </a:t>
            </a:r>
            <a:r>
              <a:rPr lang="tr-TR" dirty="0" err="1" smtClean="0"/>
              <a:t>times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ACHIEVE </a:t>
            </a:r>
            <a:r>
              <a:rPr lang="tr-TR" dirty="0" err="1" smtClean="0"/>
              <a:t>study</a:t>
            </a:r>
            <a:r>
              <a:rPr lang="tr-TR" dirty="0" smtClean="0"/>
              <a:t>. </a:t>
            </a:r>
            <a:r>
              <a:rPr lang="tr-TR" dirty="0" err="1" smtClean="0"/>
              <a:t>Clin</a:t>
            </a:r>
            <a:r>
              <a:rPr lang="tr-TR" dirty="0" smtClean="0"/>
              <a:t> </a:t>
            </a:r>
            <a:r>
              <a:rPr lang="tr-TR" dirty="0" err="1" smtClean="0"/>
              <a:t>Exp</a:t>
            </a:r>
            <a:r>
              <a:rPr lang="tr-TR" dirty="0" smtClean="0"/>
              <a:t> </a:t>
            </a:r>
            <a:r>
              <a:rPr lang="tr-TR" dirty="0" err="1" smtClean="0"/>
              <a:t>Optom</a:t>
            </a:r>
            <a:r>
              <a:rPr lang="tr-TR" dirty="0" smtClean="0"/>
              <a:t> 2010;93:157–63.</a:t>
            </a:r>
          </a:p>
          <a:p>
            <a:r>
              <a:rPr lang="tr-TR" dirty="0" smtClean="0"/>
              <a:t>5. </a:t>
            </a:r>
            <a:r>
              <a:rPr lang="tr-TR" dirty="0" err="1" smtClean="0"/>
              <a:t>Vitale</a:t>
            </a:r>
            <a:r>
              <a:rPr lang="tr-TR" dirty="0" smtClean="0"/>
              <a:t> S, </a:t>
            </a:r>
            <a:r>
              <a:rPr lang="tr-TR" dirty="0" err="1" smtClean="0"/>
              <a:t>Schein</a:t>
            </a:r>
            <a:r>
              <a:rPr lang="tr-TR" dirty="0" smtClean="0"/>
              <a:t> OD, </a:t>
            </a:r>
            <a:r>
              <a:rPr lang="tr-TR" dirty="0" err="1" smtClean="0"/>
              <a:t>Meinert</a:t>
            </a:r>
            <a:r>
              <a:rPr lang="tr-TR" dirty="0" smtClean="0"/>
              <a:t> CL, </a:t>
            </a:r>
            <a:r>
              <a:rPr lang="tr-TR" dirty="0" err="1" smtClean="0"/>
              <a:t>Steinberg</a:t>
            </a:r>
            <a:r>
              <a:rPr lang="tr-TR" dirty="0" smtClean="0"/>
              <a:t> EP.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refractive</a:t>
            </a:r>
            <a:r>
              <a:rPr lang="tr-TR" dirty="0" smtClean="0"/>
              <a:t> </a:t>
            </a:r>
            <a:r>
              <a:rPr lang="tr-TR" dirty="0" err="1" smtClean="0"/>
              <a:t>status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vision</a:t>
            </a:r>
            <a:r>
              <a:rPr lang="tr-TR" dirty="0" smtClean="0"/>
              <a:t> profile: a </a:t>
            </a:r>
            <a:r>
              <a:rPr lang="tr-TR" dirty="0" err="1" smtClean="0"/>
              <a:t>questionnaire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measure</a:t>
            </a:r>
            <a:r>
              <a:rPr lang="tr-TR" dirty="0" smtClean="0"/>
              <a:t> </a:t>
            </a:r>
            <a:r>
              <a:rPr lang="tr-TR" dirty="0" err="1" smtClean="0"/>
              <a:t>vision</a:t>
            </a:r>
            <a:r>
              <a:rPr lang="tr-TR" dirty="0" smtClean="0"/>
              <a:t>-</a:t>
            </a:r>
            <a:r>
              <a:rPr lang="tr-TR" dirty="0" err="1" smtClean="0"/>
              <a:t>related</a:t>
            </a:r>
            <a:r>
              <a:rPr lang="tr-TR" dirty="0" smtClean="0"/>
              <a:t> </a:t>
            </a:r>
            <a:r>
              <a:rPr lang="tr-TR" dirty="0" err="1" smtClean="0"/>
              <a:t>quality</a:t>
            </a:r>
            <a:r>
              <a:rPr lang="tr-TR" dirty="0" smtClean="0"/>
              <a:t> of life in </a:t>
            </a:r>
            <a:r>
              <a:rPr lang="tr-TR" dirty="0" err="1" smtClean="0"/>
              <a:t>persons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refractive</a:t>
            </a:r>
            <a:r>
              <a:rPr lang="tr-TR" dirty="0" smtClean="0"/>
              <a:t> </a:t>
            </a:r>
            <a:r>
              <a:rPr lang="tr-TR" dirty="0" err="1" smtClean="0"/>
              <a:t>error</a:t>
            </a:r>
            <a:r>
              <a:rPr lang="tr-TR" dirty="0" smtClean="0"/>
              <a:t>. </a:t>
            </a:r>
            <a:r>
              <a:rPr lang="tr-TR" dirty="0" err="1" smtClean="0"/>
              <a:t>Ophthalmology</a:t>
            </a:r>
            <a:r>
              <a:rPr lang="tr-TR" dirty="0" smtClean="0"/>
              <a:t> 2000;107:1529–39.</a:t>
            </a:r>
          </a:p>
          <a:p>
            <a:r>
              <a:rPr lang="tr-TR" dirty="0" smtClean="0"/>
              <a:t>6.</a:t>
            </a:r>
            <a:r>
              <a:rPr lang="tr-TR" dirty="0" err="1" smtClean="0"/>
              <a:t>Queirós</a:t>
            </a:r>
            <a:r>
              <a:rPr lang="tr-TR" dirty="0" smtClean="0"/>
              <a:t> A, Villa-</a:t>
            </a:r>
            <a:r>
              <a:rPr lang="tr-TR" dirty="0" err="1" smtClean="0"/>
              <a:t>Collar</a:t>
            </a:r>
            <a:r>
              <a:rPr lang="tr-TR" dirty="0" smtClean="0"/>
              <a:t> C, </a:t>
            </a:r>
            <a:r>
              <a:rPr lang="tr-TR" dirty="0" err="1" smtClean="0"/>
              <a:t>Gutiérrez</a:t>
            </a:r>
            <a:r>
              <a:rPr lang="tr-TR" dirty="0" smtClean="0"/>
              <a:t> AR, </a:t>
            </a:r>
            <a:r>
              <a:rPr lang="tr-TR" dirty="0" err="1" smtClean="0"/>
              <a:t>Jorge</a:t>
            </a:r>
            <a:r>
              <a:rPr lang="tr-TR" dirty="0" smtClean="0"/>
              <a:t> J, </a:t>
            </a:r>
            <a:r>
              <a:rPr lang="tr-TR" dirty="0" err="1" smtClean="0"/>
              <a:t>González</a:t>
            </a:r>
            <a:r>
              <a:rPr lang="tr-TR" dirty="0" smtClean="0"/>
              <a:t>-</a:t>
            </a:r>
            <a:r>
              <a:rPr lang="tr-TR" dirty="0" err="1" smtClean="0"/>
              <a:t>Méijome</a:t>
            </a:r>
            <a:r>
              <a:rPr lang="tr-TR" dirty="0" smtClean="0"/>
              <a:t> JM. </a:t>
            </a:r>
            <a:r>
              <a:rPr lang="tr-TR" dirty="0" err="1" smtClean="0"/>
              <a:t>Qualityof</a:t>
            </a:r>
            <a:r>
              <a:rPr lang="tr-TR" dirty="0" smtClean="0"/>
              <a:t> life of </a:t>
            </a:r>
            <a:r>
              <a:rPr lang="tr-TR" dirty="0" err="1" smtClean="0"/>
              <a:t>myopic</a:t>
            </a:r>
            <a:r>
              <a:rPr lang="tr-TR" dirty="0" smtClean="0"/>
              <a:t> </a:t>
            </a:r>
            <a:r>
              <a:rPr lang="tr-TR" dirty="0" err="1" smtClean="0"/>
              <a:t>subjects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 of </a:t>
            </a:r>
            <a:r>
              <a:rPr lang="tr-TR" dirty="0" err="1" smtClean="0"/>
              <a:t>visual</a:t>
            </a:r>
            <a:r>
              <a:rPr lang="tr-TR" dirty="0" smtClean="0"/>
              <a:t> </a:t>
            </a:r>
            <a:r>
              <a:rPr lang="tr-TR" dirty="0" err="1" smtClean="0"/>
              <a:t>correction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NEI RQL-42 </a:t>
            </a:r>
            <a:r>
              <a:rPr lang="tr-TR" dirty="0" err="1" smtClean="0"/>
              <a:t>questionnaire</a:t>
            </a:r>
            <a:r>
              <a:rPr lang="tr-TR" dirty="0" smtClean="0"/>
              <a:t>. </a:t>
            </a:r>
            <a:r>
              <a:rPr lang="tr-TR" dirty="0" err="1" smtClean="0"/>
              <a:t>EyeContact</a:t>
            </a:r>
            <a:r>
              <a:rPr lang="tr-TR" dirty="0" smtClean="0"/>
              <a:t> Lens 2012;38:116–21.</a:t>
            </a:r>
          </a:p>
          <a:p>
            <a:r>
              <a:rPr lang="tr-TR" dirty="0" smtClean="0"/>
              <a:t>7. </a:t>
            </a:r>
            <a:r>
              <a:rPr lang="tr-TR" dirty="0" err="1" smtClean="0"/>
              <a:t>Steinberg</a:t>
            </a:r>
            <a:r>
              <a:rPr lang="tr-TR" dirty="0" smtClean="0"/>
              <a:t> EP, </a:t>
            </a:r>
            <a:r>
              <a:rPr lang="tr-TR" dirty="0" err="1" smtClean="0"/>
              <a:t>Tielsch</a:t>
            </a:r>
            <a:r>
              <a:rPr lang="tr-TR" dirty="0" smtClean="0"/>
              <a:t> JM, </a:t>
            </a:r>
            <a:r>
              <a:rPr lang="tr-TR" dirty="0" err="1" smtClean="0"/>
              <a:t>Schein</a:t>
            </a:r>
            <a:r>
              <a:rPr lang="tr-TR" dirty="0" smtClean="0"/>
              <a:t> OD, et al. </a:t>
            </a:r>
            <a:r>
              <a:rPr lang="tr-TR" dirty="0" err="1" smtClean="0"/>
              <a:t>The</a:t>
            </a:r>
            <a:r>
              <a:rPr lang="tr-TR" dirty="0" smtClean="0"/>
              <a:t> VF-14. An </a:t>
            </a:r>
            <a:r>
              <a:rPr lang="tr-TR" dirty="0" err="1" smtClean="0"/>
              <a:t>index</a:t>
            </a:r>
            <a:r>
              <a:rPr lang="tr-TR" dirty="0" smtClean="0"/>
              <a:t> of </a:t>
            </a:r>
            <a:r>
              <a:rPr lang="tr-TR" dirty="0" err="1" smtClean="0"/>
              <a:t>functional</a:t>
            </a:r>
            <a:r>
              <a:rPr lang="tr-TR" dirty="0" smtClean="0"/>
              <a:t> </a:t>
            </a:r>
            <a:r>
              <a:rPr lang="tr-TR" dirty="0" err="1" smtClean="0"/>
              <a:t>impairment</a:t>
            </a:r>
            <a:r>
              <a:rPr lang="tr-TR" dirty="0" smtClean="0"/>
              <a:t> in </a:t>
            </a:r>
            <a:r>
              <a:rPr lang="tr-TR" dirty="0" err="1" smtClean="0"/>
              <a:t>patients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cataract</a:t>
            </a:r>
            <a:r>
              <a:rPr lang="tr-TR" dirty="0" smtClean="0"/>
              <a:t>. </a:t>
            </a:r>
            <a:r>
              <a:rPr lang="tr-TR" i="1" dirty="0" err="1" smtClean="0"/>
              <a:t>Arch</a:t>
            </a:r>
            <a:r>
              <a:rPr lang="tr-TR" i="1" dirty="0" smtClean="0"/>
              <a:t> </a:t>
            </a:r>
            <a:r>
              <a:rPr lang="tr-TR" i="1" dirty="0" err="1" smtClean="0"/>
              <a:t>Ophthalmol</a:t>
            </a:r>
            <a:r>
              <a:rPr lang="tr-TR" i="1" dirty="0" smtClean="0"/>
              <a:t>.</a:t>
            </a:r>
            <a:r>
              <a:rPr lang="tr-TR" dirty="0" smtClean="0"/>
              <a:t>1994;112:630–638.</a:t>
            </a:r>
          </a:p>
          <a:p>
            <a:r>
              <a:rPr lang="tr-TR" dirty="0" smtClean="0"/>
              <a:t>8. </a:t>
            </a:r>
            <a:r>
              <a:rPr lang="tr-TR" dirty="0" err="1" smtClean="0"/>
              <a:t>Hirneiss</a:t>
            </a:r>
            <a:r>
              <a:rPr lang="tr-TR" dirty="0" smtClean="0"/>
              <a:t> C, </a:t>
            </a:r>
            <a:r>
              <a:rPr lang="tr-TR" dirty="0" err="1" smtClean="0"/>
              <a:t>Neubauer</a:t>
            </a:r>
            <a:r>
              <a:rPr lang="tr-TR" dirty="0" smtClean="0"/>
              <a:t> AS, </a:t>
            </a:r>
            <a:r>
              <a:rPr lang="tr-TR" dirty="0" err="1" smtClean="0"/>
              <a:t>Welge</a:t>
            </a:r>
            <a:r>
              <a:rPr lang="tr-TR" dirty="0" smtClean="0"/>
              <a:t>-</a:t>
            </a:r>
            <a:r>
              <a:rPr lang="tr-TR" dirty="0" err="1" smtClean="0"/>
              <a:t>Lussen</a:t>
            </a:r>
            <a:r>
              <a:rPr lang="tr-TR" dirty="0" smtClean="0"/>
              <a:t> U, </a:t>
            </a:r>
            <a:r>
              <a:rPr lang="tr-TR" dirty="0" err="1" smtClean="0"/>
              <a:t>Eibl</a:t>
            </a:r>
            <a:r>
              <a:rPr lang="tr-TR" dirty="0" smtClean="0"/>
              <a:t> L, </a:t>
            </a:r>
            <a:r>
              <a:rPr lang="tr-TR" dirty="0" err="1" smtClean="0"/>
              <a:t>Kampik</a:t>
            </a:r>
            <a:r>
              <a:rPr lang="tr-TR" dirty="0" smtClean="0"/>
              <a:t> A.</a:t>
            </a:r>
            <a:r>
              <a:rPr lang="tr-TR" dirty="0" err="1" smtClean="0"/>
              <a:t>Measuring</a:t>
            </a:r>
            <a:r>
              <a:rPr lang="tr-TR" dirty="0" smtClean="0"/>
              <a:t> </a:t>
            </a:r>
            <a:r>
              <a:rPr lang="tr-TR" dirty="0" err="1" smtClean="0"/>
              <a:t>patient’s</a:t>
            </a:r>
            <a:r>
              <a:rPr lang="tr-TR" dirty="0" smtClean="0"/>
              <a:t> </a:t>
            </a:r>
            <a:r>
              <a:rPr lang="tr-TR" dirty="0" err="1" smtClean="0"/>
              <a:t>quality</a:t>
            </a:r>
            <a:r>
              <a:rPr lang="tr-TR" dirty="0" smtClean="0"/>
              <a:t> of life in </a:t>
            </a:r>
            <a:r>
              <a:rPr lang="tr-TR" dirty="0" err="1" smtClean="0"/>
              <a:t>ophthalmology</a:t>
            </a:r>
            <a:r>
              <a:rPr lang="tr-TR" dirty="0" smtClean="0"/>
              <a:t> [in </a:t>
            </a:r>
            <a:r>
              <a:rPr lang="tr-TR" dirty="0" err="1" smtClean="0"/>
              <a:t>German</a:t>
            </a:r>
            <a:r>
              <a:rPr lang="tr-TR" dirty="0" smtClean="0"/>
              <a:t>].</a:t>
            </a:r>
            <a:r>
              <a:rPr lang="tr-TR" i="1" dirty="0" err="1" smtClean="0"/>
              <a:t>Ophthalmologe</a:t>
            </a:r>
            <a:r>
              <a:rPr lang="tr-TR" i="1" dirty="0" smtClean="0"/>
              <a:t>. </a:t>
            </a:r>
            <a:r>
              <a:rPr lang="tr-TR" dirty="0" smtClean="0"/>
              <a:t>2003;100:1091–1097.</a:t>
            </a:r>
          </a:p>
          <a:p>
            <a:r>
              <a:rPr lang="tr-TR" dirty="0" smtClean="0"/>
              <a:t>9. Sabri K, </a:t>
            </a:r>
            <a:r>
              <a:rPr lang="tr-TR" dirty="0" err="1" smtClean="0"/>
              <a:t>Knapp</a:t>
            </a:r>
            <a:r>
              <a:rPr lang="tr-TR" dirty="0" smtClean="0"/>
              <a:t> CM, </a:t>
            </a:r>
            <a:r>
              <a:rPr lang="tr-TR" dirty="0" err="1" smtClean="0"/>
              <a:t>Thompson</a:t>
            </a:r>
            <a:r>
              <a:rPr lang="tr-TR" dirty="0" smtClean="0"/>
              <a:t> JR, </a:t>
            </a:r>
            <a:r>
              <a:rPr lang="tr-TR" dirty="0" err="1" smtClean="0"/>
              <a:t>Gottlob</a:t>
            </a:r>
            <a:r>
              <a:rPr lang="tr-TR" dirty="0" smtClean="0"/>
              <a:t> I. </a:t>
            </a:r>
            <a:r>
              <a:rPr lang="tr-TR" dirty="0" err="1" smtClean="0"/>
              <a:t>The</a:t>
            </a:r>
            <a:r>
              <a:rPr lang="tr-TR" dirty="0" smtClean="0"/>
              <a:t> VF-14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psychological</a:t>
            </a:r>
            <a:r>
              <a:rPr lang="tr-TR" dirty="0" smtClean="0"/>
              <a:t> </a:t>
            </a:r>
            <a:r>
              <a:rPr lang="tr-TR" dirty="0" err="1" smtClean="0"/>
              <a:t>impact</a:t>
            </a:r>
            <a:r>
              <a:rPr lang="tr-TR" dirty="0" smtClean="0"/>
              <a:t> of </a:t>
            </a:r>
            <a:r>
              <a:rPr lang="tr-TR" dirty="0" err="1" smtClean="0"/>
              <a:t>amblyopia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strabismus</a:t>
            </a:r>
            <a:r>
              <a:rPr lang="tr-TR" dirty="0" smtClean="0"/>
              <a:t>. </a:t>
            </a:r>
            <a:r>
              <a:rPr lang="tr-TR" i="1" dirty="0" err="1" smtClean="0"/>
              <a:t>InvestOphthalmolVisSci</a:t>
            </a:r>
            <a:r>
              <a:rPr lang="tr-TR" i="1" dirty="0" smtClean="0"/>
              <a:t>. </a:t>
            </a:r>
            <a:r>
              <a:rPr lang="tr-TR" dirty="0" smtClean="0"/>
              <a:t>2006;47:4386–4392.</a:t>
            </a:r>
          </a:p>
          <a:p>
            <a:r>
              <a:rPr lang="tr-TR" dirty="0" smtClean="0"/>
              <a:t>10. </a:t>
            </a:r>
            <a:r>
              <a:rPr lang="tr-TR" dirty="0" err="1" smtClean="0"/>
              <a:t>Weisinger</a:t>
            </a:r>
            <a:r>
              <a:rPr lang="tr-TR" dirty="0" smtClean="0"/>
              <a:t> HS. </a:t>
            </a:r>
            <a:r>
              <a:rPr lang="tr-TR" dirty="0" err="1" smtClean="0"/>
              <a:t>Assessing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impact</a:t>
            </a:r>
            <a:r>
              <a:rPr lang="tr-TR" dirty="0" smtClean="0"/>
              <a:t> of </a:t>
            </a:r>
            <a:r>
              <a:rPr lang="tr-TR" dirty="0" err="1" smtClean="0"/>
              <a:t>glaucoma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VF-14.</a:t>
            </a:r>
            <a:r>
              <a:rPr lang="tr-TR" i="1" dirty="0" err="1" smtClean="0"/>
              <a:t>Clin</a:t>
            </a:r>
            <a:r>
              <a:rPr lang="tr-TR" i="1" dirty="0" smtClean="0"/>
              <a:t> </a:t>
            </a:r>
            <a:r>
              <a:rPr lang="tr-TR" i="1" dirty="0" err="1" smtClean="0"/>
              <a:t>Experiment</a:t>
            </a:r>
            <a:r>
              <a:rPr lang="tr-TR" i="1" dirty="0" smtClean="0"/>
              <a:t> </a:t>
            </a:r>
            <a:r>
              <a:rPr lang="tr-TR" i="1" dirty="0" err="1" smtClean="0"/>
              <a:t>Ophthalmol</a:t>
            </a:r>
            <a:r>
              <a:rPr lang="tr-TR" i="1" dirty="0" smtClean="0"/>
              <a:t>. </a:t>
            </a:r>
            <a:r>
              <a:rPr lang="tr-TR" dirty="0" smtClean="0"/>
              <a:t>2009;37:241.</a:t>
            </a:r>
          </a:p>
          <a:p>
            <a:r>
              <a:rPr lang="tr-TR" dirty="0" smtClean="0"/>
              <a:t>11.</a:t>
            </a:r>
            <a:r>
              <a:rPr lang="tr-TR" dirty="0" err="1" smtClean="0"/>
              <a:t>Linder</a:t>
            </a:r>
            <a:r>
              <a:rPr lang="tr-TR" dirty="0" smtClean="0"/>
              <a:t> M, </a:t>
            </a:r>
            <a:r>
              <a:rPr lang="tr-TR" dirty="0" err="1" smtClean="0"/>
              <a:t>Chang</a:t>
            </a:r>
            <a:r>
              <a:rPr lang="tr-TR" dirty="0" smtClean="0"/>
              <a:t> TS, </a:t>
            </a:r>
            <a:r>
              <a:rPr lang="tr-TR" dirty="0" err="1" smtClean="0"/>
              <a:t>Scott</a:t>
            </a:r>
            <a:r>
              <a:rPr lang="tr-TR" dirty="0" smtClean="0"/>
              <a:t> IU, et al. </a:t>
            </a:r>
            <a:r>
              <a:rPr lang="tr-TR" dirty="0" err="1" smtClean="0"/>
              <a:t>Validity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Visual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Index</a:t>
            </a:r>
            <a:r>
              <a:rPr lang="tr-TR" dirty="0" smtClean="0"/>
              <a:t> (VF-14) in </a:t>
            </a:r>
            <a:r>
              <a:rPr lang="tr-TR" dirty="0" err="1" smtClean="0"/>
              <a:t>patients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retinal</a:t>
            </a:r>
            <a:r>
              <a:rPr lang="tr-TR" dirty="0" smtClean="0"/>
              <a:t> </a:t>
            </a:r>
            <a:r>
              <a:rPr lang="tr-TR" dirty="0" err="1" smtClean="0"/>
              <a:t>disease</a:t>
            </a:r>
            <a:r>
              <a:rPr lang="tr-TR" dirty="0" smtClean="0"/>
              <a:t>. </a:t>
            </a:r>
            <a:r>
              <a:rPr lang="tr-TR" i="1" dirty="0" err="1" smtClean="0"/>
              <a:t>Arch</a:t>
            </a:r>
            <a:r>
              <a:rPr lang="tr-TR" i="1" dirty="0" smtClean="0"/>
              <a:t> </a:t>
            </a:r>
            <a:r>
              <a:rPr lang="tr-TR" i="1" dirty="0" err="1" smtClean="0"/>
              <a:t>Ophthalmol</a:t>
            </a:r>
            <a:r>
              <a:rPr lang="tr-TR" i="1" dirty="0" smtClean="0"/>
              <a:t>.</a:t>
            </a:r>
            <a:r>
              <a:rPr lang="tr-TR" dirty="0" smtClean="0"/>
              <a:t>1999;117:1611–1616.</a:t>
            </a:r>
          </a:p>
          <a:p>
            <a:r>
              <a:rPr lang="tr-TR" dirty="0" smtClean="0"/>
              <a:t>12. </a:t>
            </a:r>
            <a:r>
              <a:rPr lang="tr-TR" dirty="0" err="1" smtClean="0"/>
              <a:t>Rohart</a:t>
            </a:r>
            <a:r>
              <a:rPr lang="tr-TR" dirty="0" smtClean="0"/>
              <a:t> C, </a:t>
            </a:r>
            <a:r>
              <a:rPr lang="tr-TR" dirty="0" err="1" smtClean="0"/>
              <a:t>Fajnkuchen</a:t>
            </a:r>
            <a:r>
              <a:rPr lang="tr-TR" dirty="0" smtClean="0"/>
              <a:t> F, </a:t>
            </a:r>
            <a:r>
              <a:rPr lang="tr-TR" dirty="0" err="1" smtClean="0"/>
              <a:t>Nghiem</a:t>
            </a:r>
            <a:r>
              <a:rPr lang="tr-TR" dirty="0" smtClean="0"/>
              <a:t>-</a:t>
            </a:r>
            <a:r>
              <a:rPr lang="tr-TR" dirty="0" err="1" smtClean="0"/>
              <a:t>Buffet</a:t>
            </a:r>
            <a:r>
              <a:rPr lang="tr-TR" dirty="0" smtClean="0"/>
              <a:t> S, </a:t>
            </a:r>
            <a:r>
              <a:rPr lang="tr-TR" dirty="0" err="1" smtClean="0"/>
              <a:t>Abitbol</a:t>
            </a:r>
            <a:r>
              <a:rPr lang="tr-TR" dirty="0" smtClean="0"/>
              <a:t> O, </a:t>
            </a:r>
            <a:r>
              <a:rPr lang="tr-TR" dirty="0" err="1" smtClean="0"/>
              <a:t>Badelon</a:t>
            </a:r>
            <a:r>
              <a:rPr lang="tr-TR" dirty="0" smtClean="0"/>
              <a:t> I,</a:t>
            </a:r>
            <a:r>
              <a:rPr lang="tr-TR" dirty="0" err="1" smtClean="0"/>
              <a:t>Chaine</a:t>
            </a:r>
            <a:r>
              <a:rPr lang="tr-TR" dirty="0" smtClean="0"/>
              <a:t> G. </a:t>
            </a:r>
            <a:r>
              <a:rPr lang="tr-TR" dirty="0" err="1" smtClean="0"/>
              <a:t>Cataract</a:t>
            </a:r>
            <a:r>
              <a:rPr lang="tr-TR" dirty="0" smtClean="0"/>
              <a:t> </a:t>
            </a:r>
            <a:r>
              <a:rPr lang="tr-TR" dirty="0" err="1" smtClean="0"/>
              <a:t>surgery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age</a:t>
            </a:r>
            <a:r>
              <a:rPr lang="tr-TR" dirty="0" smtClean="0"/>
              <a:t>-</a:t>
            </a:r>
            <a:r>
              <a:rPr lang="tr-TR" dirty="0" err="1" smtClean="0"/>
              <a:t>related</a:t>
            </a:r>
            <a:r>
              <a:rPr lang="tr-TR" dirty="0" smtClean="0"/>
              <a:t> </a:t>
            </a:r>
            <a:r>
              <a:rPr lang="tr-TR" dirty="0" err="1" smtClean="0"/>
              <a:t>maculopathy</a:t>
            </a:r>
            <a:r>
              <a:rPr lang="tr-TR" dirty="0" smtClean="0"/>
              <a:t>: </a:t>
            </a:r>
            <a:r>
              <a:rPr lang="tr-TR" dirty="0" err="1" smtClean="0"/>
              <a:t>benefits</a:t>
            </a:r>
            <a:r>
              <a:rPr lang="tr-TR" dirty="0" smtClean="0"/>
              <a:t> in </a:t>
            </a:r>
            <a:r>
              <a:rPr lang="tr-TR" dirty="0" err="1" smtClean="0"/>
              <a:t>terms</a:t>
            </a:r>
            <a:r>
              <a:rPr lang="tr-TR" dirty="0" smtClean="0"/>
              <a:t> of </a:t>
            </a:r>
            <a:r>
              <a:rPr lang="tr-TR" dirty="0" err="1" smtClean="0"/>
              <a:t>visual</a:t>
            </a:r>
            <a:r>
              <a:rPr lang="tr-TR" dirty="0" smtClean="0"/>
              <a:t> </a:t>
            </a:r>
            <a:r>
              <a:rPr lang="tr-TR" dirty="0" err="1" smtClean="0"/>
              <a:t>acuity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quality</a:t>
            </a:r>
            <a:r>
              <a:rPr lang="tr-TR" dirty="0" smtClean="0"/>
              <a:t> of life-a </a:t>
            </a:r>
            <a:r>
              <a:rPr lang="tr-TR" dirty="0" err="1" smtClean="0"/>
              <a:t>prospective</a:t>
            </a:r>
            <a:r>
              <a:rPr lang="tr-TR" dirty="0" smtClean="0"/>
              <a:t> </a:t>
            </a:r>
            <a:r>
              <a:rPr lang="tr-TR" dirty="0" err="1" smtClean="0"/>
              <a:t>study</a:t>
            </a:r>
            <a:r>
              <a:rPr lang="tr-TR" dirty="0" smtClean="0"/>
              <a:t> [</a:t>
            </a:r>
            <a:r>
              <a:rPr lang="tr-TR" dirty="0" err="1" smtClean="0"/>
              <a:t>inFrench</a:t>
            </a:r>
            <a:r>
              <a:rPr lang="tr-TR" dirty="0" smtClean="0"/>
              <a:t>]. </a:t>
            </a:r>
            <a:r>
              <a:rPr lang="tr-TR" i="1" dirty="0" smtClean="0"/>
              <a:t>J </a:t>
            </a:r>
            <a:r>
              <a:rPr lang="tr-TR" i="1" dirty="0" err="1" smtClean="0"/>
              <a:t>FrOphtalmol</a:t>
            </a:r>
            <a:r>
              <a:rPr lang="tr-TR" i="1" dirty="0" smtClean="0"/>
              <a:t>. </a:t>
            </a:r>
            <a:r>
              <a:rPr lang="tr-TR" dirty="0" smtClean="0"/>
              <a:t>2008;31:571–577.</a:t>
            </a:r>
          </a:p>
          <a:p>
            <a:r>
              <a:rPr lang="tr-TR" dirty="0" smtClean="0"/>
              <a:t>13. </a:t>
            </a:r>
            <a:r>
              <a:rPr lang="tr-TR" dirty="0" err="1" smtClean="0"/>
              <a:t>Boisjoly</a:t>
            </a:r>
            <a:r>
              <a:rPr lang="tr-TR" dirty="0" smtClean="0"/>
              <a:t> H, </a:t>
            </a:r>
            <a:r>
              <a:rPr lang="tr-TR" dirty="0" err="1" smtClean="0"/>
              <a:t>Gresset</a:t>
            </a:r>
            <a:r>
              <a:rPr lang="tr-TR" dirty="0" smtClean="0"/>
              <a:t> J, </a:t>
            </a:r>
            <a:r>
              <a:rPr lang="tr-TR" dirty="0" err="1" smtClean="0"/>
              <a:t>Charest</a:t>
            </a:r>
            <a:r>
              <a:rPr lang="tr-TR" dirty="0" smtClean="0"/>
              <a:t> M, et al. </a:t>
            </a:r>
            <a:r>
              <a:rPr lang="tr-TR" dirty="0" err="1" smtClean="0"/>
              <a:t>The</a:t>
            </a:r>
            <a:r>
              <a:rPr lang="tr-TR" dirty="0" smtClean="0"/>
              <a:t> VF-14 </a:t>
            </a:r>
            <a:r>
              <a:rPr lang="tr-TR" dirty="0" err="1" smtClean="0"/>
              <a:t>Index</a:t>
            </a:r>
            <a:r>
              <a:rPr lang="tr-TR" dirty="0" smtClean="0"/>
              <a:t> of </a:t>
            </a:r>
            <a:r>
              <a:rPr lang="tr-TR" dirty="0" err="1" smtClean="0"/>
              <a:t>Visual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in </a:t>
            </a:r>
            <a:r>
              <a:rPr lang="tr-TR" dirty="0" err="1" smtClean="0"/>
              <a:t>recipients</a:t>
            </a:r>
            <a:r>
              <a:rPr lang="tr-TR" dirty="0" smtClean="0"/>
              <a:t> of a </a:t>
            </a:r>
            <a:r>
              <a:rPr lang="tr-TR" dirty="0" err="1" smtClean="0"/>
              <a:t>corneal</a:t>
            </a:r>
            <a:r>
              <a:rPr lang="tr-TR" dirty="0" smtClean="0"/>
              <a:t> </a:t>
            </a:r>
            <a:r>
              <a:rPr lang="tr-TR" dirty="0" err="1" smtClean="0"/>
              <a:t>graft</a:t>
            </a:r>
            <a:r>
              <a:rPr lang="tr-TR" dirty="0" smtClean="0"/>
              <a:t>: a 2-</a:t>
            </a:r>
            <a:r>
              <a:rPr lang="tr-TR" dirty="0" err="1" smtClean="0"/>
              <a:t>year</a:t>
            </a:r>
            <a:r>
              <a:rPr lang="tr-TR" dirty="0" smtClean="0"/>
              <a:t> </a:t>
            </a:r>
            <a:r>
              <a:rPr lang="tr-TR" dirty="0" err="1" smtClean="0"/>
              <a:t>follow</a:t>
            </a:r>
            <a:r>
              <a:rPr lang="tr-TR" dirty="0" smtClean="0"/>
              <a:t>-</a:t>
            </a:r>
            <a:r>
              <a:rPr lang="tr-TR" dirty="0" err="1" smtClean="0"/>
              <a:t>upstudy</a:t>
            </a:r>
            <a:r>
              <a:rPr lang="tr-TR" dirty="0" smtClean="0"/>
              <a:t>.</a:t>
            </a:r>
            <a:r>
              <a:rPr lang="tr-TR" i="1" dirty="0" err="1" smtClean="0"/>
              <a:t>Am</a:t>
            </a:r>
            <a:r>
              <a:rPr lang="tr-TR" i="1" dirty="0" smtClean="0"/>
              <a:t> J </a:t>
            </a:r>
            <a:r>
              <a:rPr lang="tr-TR" i="1" dirty="0" err="1" smtClean="0"/>
              <a:t>Ophthalmol</a:t>
            </a:r>
            <a:r>
              <a:rPr lang="tr-TR" i="1" dirty="0" smtClean="0"/>
              <a:t>. </a:t>
            </a:r>
            <a:r>
              <a:rPr lang="tr-TR" dirty="0" smtClean="0"/>
              <a:t>2002;134(2):166 –171.</a:t>
            </a:r>
          </a:p>
          <a:p>
            <a:r>
              <a:rPr lang="tr-TR" dirty="0" smtClean="0"/>
              <a:t>14. </a:t>
            </a:r>
            <a:r>
              <a:rPr lang="tr-TR" dirty="0" err="1" smtClean="0"/>
              <a:t>Kanonidou</a:t>
            </a:r>
            <a:r>
              <a:rPr lang="tr-TR" dirty="0" smtClean="0"/>
              <a:t> E, </a:t>
            </a:r>
            <a:r>
              <a:rPr lang="tr-TR" dirty="0" err="1" smtClean="0"/>
              <a:t>ChatziralliIP</a:t>
            </a:r>
            <a:r>
              <a:rPr lang="tr-TR" dirty="0" smtClean="0"/>
              <a:t>, </a:t>
            </a:r>
            <a:r>
              <a:rPr lang="tr-TR" dirty="0" err="1" smtClean="0"/>
              <a:t>Konidaris</a:t>
            </a:r>
            <a:r>
              <a:rPr lang="tr-TR" dirty="0" smtClean="0"/>
              <a:t> V, </a:t>
            </a:r>
            <a:r>
              <a:rPr lang="tr-TR" dirty="0" err="1" smtClean="0"/>
              <a:t>Kanonidou</a:t>
            </a:r>
            <a:r>
              <a:rPr lang="tr-TR" dirty="0" smtClean="0"/>
              <a:t> C, </a:t>
            </a:r>
            <a:r>
              <a:rPr lang="tr-TR" dirty="0" err="1" smtClean="0"/>
              <a:t>Papazisis</a:t>
            </a:r>
            <a:r>
              <a:rPr lang="tr-TR" dirty="0" smtClean="0"/>
              <a:t> L. A </a:t>
            </a:r>
            <a:r>
              <a:rPr lang="tr-TR" dirty="0" err="1" smtClean="0"/>
              <a:t>comparative</a:t>
            </a:r>
            <a:r>
              <a:rPr lang="tr-TR" dirty="0" smtClean="0"/>
              <a:t> </a:t>
            </a:r>
            <a:r>
              <a:rPr lang="tr-TR" dirty="0" err="1" smtClean="0"/>
              <a:t>study</a:t>
            </a:r>
            <a:r>
              <a:rPr lang="tr-TR" dirty="0" smtClean="0"/>
              <a:t> of </a:t>
            </a:r>
            <a:r>
              <a:rPr lang="tr-TR" dirty="0" err="1" smtClean="0"/>
              <a:t>visual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of </a:t>
            </a:r>
            <a:r>
              <a:rPr lang="tr-TR" dirty="0" err="1" smtClean="0"/>
              <a:t>young</a:t>
            </a:r>
            <a:r>
              <a:rPr lang="tr-TR" dirty="0" smtClean="0"/>
              <a:t> </a:t>
            </a:r>
            <a:r>
              <a:rPr lang="tr-TR" dirty="0" err="1" smtClean="0"/>
              <a:t>myopic</a:t>
            </a:r>
            <a:r>
              <a:rPr lang="tr-TR" dirty="0" smtClean="0"/>
              <a:t> </a:t>
            </a:r>
            <a:r>
              <a:rPr lang="tr-TR" dirty="0" err="1" smtClean="0"/>
              <a:t>adults</a:t>
            </a:r>
            <a:r>
              <a:rPr lang="tr-TR" dirty="0" smtClean="0"/>
              <a:t> </a:t>
            </a:r>
            <a:r>
              <a:rPr lang="tr-TR" dirty="0" err="1" smtClean="0"/>
              <a:t>wearing</a:t>
            </a:r>
            <a:r>
              <a:rPr lang="tr-TR" dirty="0" smtClean="0"/>
              <a:t> </a:t>
            </a:r>
            <a:r>
              <a:rPr lang="tr-TR" dirty="0" err="1" smtClean="0"/>
              <a:t>contact</a:t>
            </a:r>
            <a:r>
              <a:rPr lang="tr-TR" dirty="0" smtClean="0"/>
              <a:t> </a:t>
            </a:r>
            <a:r>
              <a:rPr lang="tr-TR" dirty="0" err="1" smtClean="0"/>
              <a:t>lenses</a:t>
            </a:r>
            <a:r>
              <a:rPr lang="tr-TR" dirty="0" smtClean="0"/>
              <a:t> vs. </a:t>
            </a:r>
            <a:r>
              <a:rPr lang="tr-TR" dirty="0" err="1" smtClean="0"/>
              <a:t>spectacles</a:t>
            </a:r>
            <a:r>
              <a:rPr lang="tr-TR" dirty="0" smtClean="0"/>
              <a:t>. </a:t>
            </a:r>
            <a:r>
              <a:rPr lang="tr-TR" dirty="0" err="1" smtClean="0"/>
              <a:t>Cont</a:t>
            </a:r>
            <a:r>
              <a:rPr lang="tr-TR" dirty="0" smtClean="0"/>
              <a:t> Lens </a:t>
            </a:r>
            <a:r>
              <a:rPr lang="tr-TR" dirty="0" err="1" smtClean="0"/>
              <a:t>Anterior</a:t>
            </a:r>
            <a:r>
              <a:rPr lang="tr-TR" dirty="0" smtClean="0"/>
              <a:t> </a:t>
            </a:r>
            <a:r>
              <a:rPr lang="tr-TR" dirty="0" err="1" smtClean="0"/>
              <a:t>Eye</a:t>
            </a:r>
            <a:r>
              <a:rPr lang="tr-TR" dirty="0" smtClean="0"/>
              <a:t> 2012;35:196-198.</a:t>
            </a:r>
          </a:p>
          <a:p>
            <a:r>
              <a:rPr lang="tr-TR" dirty="0" smtClean="0"/>
              <a:t>15. </a:t>
            </a:r>
            <a:r>
              <a:rPr lang="tr-TR" dirty="0" err="1" smtClean="0"/>
              <a:t>Mangione</a:t>
            </a:r>
            <a:r>
              <a:rPr lang="tr-TR" dirty="0" smtClean="0"/>
              <a:t> CM, </a:t>
            </a:r>
            <a:r>
              <a:rPr lang="tr-TR" dirty="0" err="1" smtClean="0"/>
              <a:t>Seddon</a:t>
            </a:r>
            <a:r>
              <a:rPr lang="tr-TR" dirty="0" smtClean="0"/>
              <a:t> JM, Lawrence MG, </a:t>
            </a:r>
            <a:r>
              <a:rPr lang="tr-TR" dirty="0" err="1" smtClean="0"/>
              <a:t>Cook</a:t>
            </a:r>
            <a:r>
              <a:rPr lang="tr-TR" dirty="0" smtClean="0"/>
              <a:t> EF, </a:t>
            </a:r>
            <a:r>
              <a:rPr lang="tr-TR" dirty="0" err="1" smtClean="0"/>
              <a:t>Dailey</a:t>
            </a:r>
            <a:r>
              <a:rPr lang="tr-TR" dirty="0" smtClean="0"/>
              <a:t> R, </a:t>
            </a:r>
            <a:r>
              <a:rPr lang="tr-TR" dirty="0" err="1" smtClean="0"/>
              <a:t>Goldman</a:t>
            </a:r>
            <a:r>
              <a:rPr lang="tr-TR" dirty="0" smtClean="0"/>
              <a:t> </a:t>
            </a:r>
            <a:r>
              <a:rPr lang="tr-TR" dirty="0" err="1" smtClean="0"/>
              <a:t>L.Development</a:t>
            </a:r>
            <a:endParaRPr lang="tr-TR" dirty="0" smtClean="0"/>
          </a:p>
          <a:p>
            <a:r>
              <a:rPr lang="tr-TR" dirty="0" smtClean="0"/>
              <a:t>of </a:t>
            </a:r>
            <a:r>
              <a:rPr lang="tr-TR" dirty="0" err="1" smtClean="0"/>
              <a:t>the</a:t>
            </a:r>
            <a:r>
              <a:rPr lang="tr-TR" dirty="0" smtClean="0"/>
              <a:t> ‘</a:t>
            </a:r>
            <a:r>
              <a:rPr lang="tr-TR" dirty="0" err="1" smtClean="0"/>
              <a:t>Activities</a:t>
            </a:r>
            <a:r>
              <a:rPr lang="tr-TR" dirty="0" smtClean="0"/>
              <a:t> of </a:t>
            </a:r>
            <a:r>
              <a:rPr lang="tr-TR" dirty="0" err="1" smtClean="0"/>
              <a:t>Daily</a:t>
            </a:r>
            <a:r>
              <a:rPr lang="tr-TR" dirty="0" smtClean="0"/>
              <a:t> </a:t>
            </a:r>
            <a:r>
              <a:rPr lang="tr-TR" dirty="0" err="1" smtClean="0"/>
              <a:t>Vision</a:t>
            </a:r>
            <a:r>
              <a:rPr lang="tr-TR" dirty="0" smtClean="0"/>
              <a:t> </a:t>
            </a:r>
            <a:r>
              <a:rPr lang="tr-TR" dirty="0" err="1" smtClean="0"/>
              <a:t>Scale</a:t>
            </a:r>
            <a:r>
              <a:rPr lang="tr-TR" dirty="0" smtClean="0"/>
              <a:t>’. A </a:t>
            </a:r>
            <a:r>
              <a:rPr lang="tr-TR" dirty="0" err="1" smtClean="0"/>
              <a:t>measure</a:t>
            </a:r>
            <a:r>
              <a:rPr lang="tr-TR" dirty="0" smtClean="0"/>
              <a:t> of </a:t>
            </a:r>
            <a:r>
              <a:rPr lang="tr-TR" dirty="0" err="1" smtClean="0"/>
              <a:t>visual</a:t>
            </a:r>
            <a:r>
              <a:rPr lang="tr-TR" dirty="0" smtClean="0"/>
              <a:t> </a:t>
            </a:r>
            <a:r>
              <a:rPr lang="tr-TR" dirty="0" err="1" smtClean="0"/>
              <a:t>functional</a:t>
            </a:r>
            <a:r>
              <a:rPr lang="tr-TR" dirty="0" smtClean="0"/>
              <a:t> </a:t>
            </a:r>
            <a:r>
              <a:rPr lang="tr-TR" dirty="0" err="1" smtClean="0"/>
              <a:t>status</a:t>
            </a:r>
            <a:r>
              <a:rPr lang="tr-TR" dirty="0" smtClean="0"/>
              <a:t>. </a:t>
            </a:r>
            <a:r>
              <a:rPr lang="tr-TR" dirty="0" err="1" smtClean="0"/>
              <a:t>Med</a:t>
            </a:r>
            <a:r>
              <a:rPr lang="tr-TR" dirty="0" smtClean="0"/>
              <a:t> </a:t>
            </a:r>
            <a:r>
              <a:rPr lang="tr-TR" dirty="0" err="1" smtClean="0"/>
              <a:t>Care</a:t>
            </a:r>
            <a:r>
              <a:rPr lang="tr-TR" dirty="0" smtClean="0"/>
              <a:t> 1992;30:1111–26.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1433</Words>
  <PresentationFormat>Ekran Gösterisi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COMPARISON OF THE VISUAL FUNCTIONS BY VF-14 QUESTIONNAIRE IN PATIENTS USING SPECTACLE OR CONTACT LENSES FOR THE CORRECTION OF MYOPIA AND ASTIGMATISM  </vt:lpstr>
      <vt:lpstr>INTRODUCTION</vt:lpstr>
      <vt:lpstr>MATERIALS AND METHODS</vt:lpstr>
      <vt:lpstr>RESULTS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VISUAL FUNCTIONS BY VF-14 QUESTIONNAIRE ON MYOPIA AND ASTIGMATISM: SPECTACLES OR/VERSUS CONTACT LENSES? </dc:title>
  <dc:creator>Duygu</dc:creator>
  <cp:lastModifiedBy>Duygu</cp:lastModifiedBy>
  <cp:revision>7</cp:revision>
  <dcterms:created xsi:type="dcterms:W3CDTF">2015-08-14T18:55:08Z</dcterms:created>
  <dcterms:modified xsi:type="dcterms:W3CDTF">2015-08-25T17:52:52Z</dcterms:modified>
</cp:coreProperties>
</file>