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Study group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Sayfa1!$A$2:$A$11</c:f>
              <c:numCache>
                <c:formatCode>0.0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Sayfa1!$B$2:$B$11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0.11</c:v>
                </c:pt>
                <c:pt idx="2">
                  <c:v>0.1</c:v>
                </c:pt>
                <c:pt idx="3">
                  <c:v>0.23</c:v>
                </c:pt>
                <c:pt idx="4">
                  <c:v>0.33</c:v>
                </c:pt>
                <c:pt idx="5">
                  <c:v>0.37</c:v>
                </c:pt>
                <c:pt idx="6">
                  <c:v>0.52</c:v>
                </c:pt>
                <c:pt idx="7">
                  <c:v>0.51</c:v>
                </c:pt>
                <c:pt idx="8">
                  <c:v>0.65</c:v>
                </c:pt>
                <c:pt idx="9">
                  <c:v>0.72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Control group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Sayfa1!$A$2:$A$11</c:f>
              <c:numCache>
                <c:formatCode>0.0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Sayfa1!$C$2:$C$11</c:f>
              <c:numCache>
                <c:formatCode>General</c:formatCode>
                <c:ptCount val="10"/>
                <c:pt idx="0">
                  <c:v>0.34</c:v>
                </c:pt>
                <c:pt idx="1">
                  <c:v>0.42</c:v>
                </c:pt>
                <c:pt idx="2">
                  <c:v>0.56999999999999995</c:v>
                </c:pt>
                <c:pt idx="3">
                  <c:v>0.65</c:v>
                </c:pt>
                <c:pt idx="4">
                  <c:v>0.76</c:v>
                </c:pt>
                <c:pt idx="5">
                  <c:v>1.07</c:v>
                </c:pt>
                <c:pt idx="6">
                  <c:v>1.2</c:v>
                </c:pt>
                <c:pt idx="7">
                  <c:v>1.34</c:v>
                </c:pt>
                <c:pt idx="8">
                  <c:v>1.49</c:v>
                </c:pt>
                <c:pt idx="9">
                  <c:v>1.57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8319728"/>
        <c:axId val="1218328976"/>
      </c:lineChart>
      <c:catAx>
        <c:axId val="121831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A</a:t>
                </a:r>
                <a:r>
                  <a:rPr lang="en-US"/>
                  <a:t>ccommodative</a:t>
                </a:r>
                <a:r>
                  <a:rPr lang="tr-TR"/>
                  <a:t> stimulus (D)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18328976"/>
        <c:crosses val="autoZero"/>
        <c:auto val="1"/>
        <c:lblAlgn val="ctr"/>
        <c:lblOffset val="100"/>
        <c:noMultiLvlLbl val="0"/>
      </c:catAx>
      <c:valAx>
        <c:axId val="1218328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A</a:t>
                </a:r>
                <a:r>
                  <a:rPr lang="en-US"/>
                  <a:t>ccommodative response</a:t>
                </a:r>
                <a:r>
                  <a:rPr lang="tr-TR"/>
                  <a:t> (D)</a:t>
                </a:r>
              </a:p>
              <a:p>
                <a:pPr>
                  <a:defRPr/>
                </a:pPr>
                <a:endParaRPr lang="tr-T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183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dirty="0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AD347D-5ACD-4C99-B74B-A9C85AD731AF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47383" y="1349336"/>
            <a:ext cx="10063172" cy="3329581"/>
          </a:xfrm>
        </p:spPr>
        <p:txBody>
          <a:bodyPr/>
          <a:lstStyle/>
          <a:p>
            <a:r>
              <a:rPr lang="en-US" sz="3600" dirty="0"/>
              <a:t>ACCOMMODATIVE RESPONSE TO DIFFERENT ACCOMMODATIVE STIMULUS IN KERATOCONUS PATIENTS FITTED WITH SCLERAL CONTACT LENSES</a:t>
            </a:r>
            <a:endParaRPr lang="tr-TR" sz="3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300439" y="4945486"/>
            <a:ext cx="3735759" cy="1109179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Dr. Meltem </a:t>
            </a:r>
            <a:r>
              <a:rPr lang="tr-TR" dirty="0" err="1" smtClean="0"/>
              <a:t>toklu</a:t>
            </a:r>
            <a:endParaRPr lang="tr-TR" dirty="0" smtClean="0"/>
          </a:p>
          <a:p>
            <a:r>
              <a:rPr lang="tr-TR" dirty="0" smtClean="0"/>
              <a:t>Dr. Hatice </a:t>
            </a:r>
            <a:r>
              <a:rPr lang="tr-TR" dirty="0" err="1" smtClean="0"/>
              <a:t>elvin</a:t>
            </a:r>
            <a:r>
              <a:rPr lang="tr-TR" dirty="0" smtClean="0"/>
              <a:t> </a:t>
            </a:r>
            <a:r>
              <a:rPr lang="tr-TR" dirty="0" smtClean="0"/>
              <a:t>yıldız</a:t>
            </a:r>
          </a:p>
          <a:p>
            <a:r>
              <a:rPr lang="tr-TR" dirty="0" smtClean="0"/>
              <a:t>Dr. Ece turan </a:t>
            </a:r>
            <a:r>
              <a:rPr lang="tr-TR" dirty="0" err="1" smtClean="0"/>
              <a:t>vural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531005" y="31557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277619" y="6054666"/>
            <a:ext cx="929373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sz="1800" dirty="0" smtClean="0"/>
              <a:t>Haydarpaşa numune </a:t>
            </a:r>
            <a:r>
              <a:rPr lang="tr-TR" sz="1800" dirty="0" err="1" smtClean="0"/>
              <a:t>training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research</a:t>
            </a:r>
            <a:r>
              <a:rPr lang="tr-TR" sz="1800" dirty="0" smtClean="0"/>
              <a:t> </a:t>
            </a:r>
            <a:r>
              <a:rPr lang="tr-TR" sz="1800" dirty="0" err="1" smtClean="0"/>
              <a:t>hospital</a:t>
            </a:r>
            <a:r>
              <a:rPr lang="tr-TR" sz="1800" dirty="0" smtClean="0"/>
              <a:t>, İstanbul, </a:t>
            </a:r>
            <a:r>
              <a:rPr lang="tr-TR" sz="1800" dirty="0" err="1" smtClean="0"/>
              <a:t>turkey</a:t>
            </a:r>
            <a:endParaRPr lang="tr-TR" sz="18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12772" t="13553" r="7994" b="5572"/>
          <a:stretch/>
        </p:blipFill>
        <p:spPr>
          <a:xfrm>
            <a:off x="1" y="1"/>
            <a:ext cx="2382591" cy="18337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2" y="-1"/>
            <a:ext cx="1927538" cy="17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803042"/>
            <a:ext cx="6044463" cy="49326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 err="1" smtClean="0"/>
              <a:t>Purpose</a:t>
            </a:r>
            <a:r>
              <a:rPr lang="tr-TR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To evaluate accommodative response to different accommodative stimulus in keratoconus patients fitted with scleral contact lenses and compare the results with healthy control </a:t>
            </a:r>
            <a:r>
              <a:rPr lang="en-US" sz="2200" dirty="0" smtClean="0"/>
              <a:t>group</a:t>
            </a:r>
            <a:endParaRPr lang="tr-TR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sz="2000" dirty="0"/>
          </a:p>
          <a:p>
            <a:endParaRPr lang="tr-TR" sz="3200" dirty="0"/>
          </a:p>
        </p:txBody>
      </p:sp>
      <p:pic>
        <p:nvPicPr>
          <p:cNvPr id="1026" name="Picture 2" descr="http://www.clspectrum.com/content/archive/2009/December/images/CLS1209_A12_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8" y="3458218"/>
            <a:ext cx="4413161" cy="31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223494"/>
            <a:ext cx="8946541" cy="502490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Materials and methods: </a:t>
            </a:r>
            <a:endParaRPr lang="tr-T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9 eyes of 6 keratoconus patients who wore scleral contact lens (Mini Misa scleral lens, Holland) were included in the study group</a:t>
            </a:r>
            <a:r>
              <a:rPr lang="tr-TR" sz="2200" dirty="0"/>
              <a:t> (</a:t>
            </a:r>
            <a:r>
              <a:rPr lang="tr-TR" sz="2200" dirty="0" err="1"/>
              <a:t>age</a:t>
            </a:r>
            <a:r>
              <a:rPr lang="tr-TR" sz="2200" dirty="0"/>
              <a:t> </a:t>
            </a:r>
            <a:r>
              <a:rPr lang="tr-TR" sz="2200" dirty="0" err="1"/>
              <a:t>range</a:t>
            </a:r>
            <a:r>
              <a:rPr lang="tr-TR" sz="2200" dirty="0"/>
              <a:t> </a:t>
            </a:r>
            <a:r>
              <a:rPr lang="tr-TR" sz="2200" dirty="0" err="1"/>
              <a:t>from</a:t>
            </a:r>
            <a:r>
              <a:rPr lang="tr-TR" sz="2200" dirty="0"/>
              <a:t> 22 </a:t>
            </a:r>
            <a:r>
              <a:rPr lang="tr-TR" sz="2200" dirty="0" err="1"/>
              <a:t>to</a:t>
            </a:r>
            <a:r>
              <a:rPr lang="tr-TR" sz="2200" dirty="0"/>
              <a:t> 37 </a:t>
            </a:r>
            <a:r>
              <a:rPr lang="tr-TR" sz="2200" dirty="0" err="1"/>
              <a:t>years</a:t>
            </a:r>
            <a:r>
              <a:rPr lang="tr-TR" sz="2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30 eyes of 16 patients without ophthalmic pathology were assigned as the control group</a:t>
            </a:r>
            <a:r>
              <a:rPr lang="tr-TR" sz="2200" dirty="0"/>
              <a:t> (</a:t>
            </a:r>
            <a:r>
              <a:rPr lang="tr-TR" sz="2200" dirty="0" err="1"/>
              <a:t>age</a:t>
            </a:r>
            <a:r>
              <a:rPr lang="tr-TR" sz="2200" dirty="0"/>
              <a:t> </a:t>
            </a:r>
            <a:r>
              <a:rPr lang="tr-TR" sz="2200" dirty="0" err="1"/>
              <a:t>range</a:t>
            </a:r>
            <a:r>
              <a:rPr lang="tr-TR" sz="2200" dirty="0"/>
              <a:t> </a:t>
            </a:r>
            <a:r>
              <a:rPr lang="tr-TR" sz="2200" dirty="0" err="1"/>
              <a:t>from</a:t>
            </a:r>
            <a:r>
              <a:rPr lang="tr-TR" sz="2200" dirty="0"/>
              <a:t> 21 </a:t>
            </a:r>
            <a:r>
              <a:rPr lang="tr-TR" sz="2200" dirty="0" err="1"/>
              <a:t>to</a:t>
            </a:r>
            <a:r>
              <a:rPr lang="tr-TR" sz="2200" dirty="0"/>
              <a:t> 35 </a:t>
            </a:r>
            <a:r>
              <a:rPr lang="tr-TR" sz="2200" dirty="0" err="1"/>
              <a:t>years</a:t>
            </a:r>
            <a:r>
              <a:rPr lang="tr-TR" sz="2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following</a:t>
            </a:r>
            <a:r>
              <a:rPr lang="tr-TR" sz="2200" dirty="0"/>
              <a:t> </a:t>
            </a:r>
            <a:r>
              <a:rPr lang="tr-TR" sz="2200" dirty="0" err="1"/>
              <a:t>parameters</a:t>
            </a:r>
            <a:r>
              <a:rPr lang="tr-TR" sz="2200" dirty="0"/>
              <a:t> </a:t>
            </a:r>
            <a:r>
              <a:rPr lang="tr-TR" sz="2200" dirty="0" err="1"/>
              <a:t>were</a:t>
            </a:r>
            <a:r>
              <a:rPr lang="tr-TR" sz="2200" dirty="0"/>
              <a:t> </a:t>
            </a:r>
            <a:r>
              <a:rPr lang="tr-TR" sz="2200" dirty="0" err="1"/>
              <a:t>noted</a:t>
            </a:r>
            <a:r>
              <a:rPr lang="tr-TR" sz="22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Best corrected near visual acuity (BCNVA)</a:t>
            </a:r>
            <a:endParaRPr lang="tr-TR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000" dirty="0"/>
              <a:t>B</a:t>
            </a:r>
            <a:r>
              <a:rPr lang="en-US" sz="2000" dirty="0" err="1"/>
              <a:t>est</a:t>
            </a:r>
            <a:r>
              <a:rPr lang="en-US" sz="2000" dirty="0"/>
              <a:t> corrected distance visual acuity (BCDVA) </a:t>
            </a:r>
            <a:endParaRPr lang="tr-TR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Accommodative response to accommodative stimulus </a:t>
            </a:r>
            <a:r>
              <a:rPr lang="tr-TR" sz="2000" dirty="0" smtClean="0"/>
              <a:t>             </a:t>
            </a:r>
            <a:r>
              <a:rPr lang="en-US" sz="2000" dirty="0" smtClean="0"/>
              <a:t>ranging </a:t>
            </a:r>
            <a:r>
              <a:rPr lang="en-US" sz="2000" dirty="0"/>
              <a:t>from 0,5 to 5,0 D with intervals of 0,5 D </a:t>
            </a:r>
            <a:endParaRPr lang="tr-TR" sz="2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tr-TR" sz="1800" dirty="0"/>
              <a:t>*</a:t>
            </a:r>
            <a:r>
              <a:rPr lang="en-US" sz="1800" dirty="0"/>
              <a:t>Accommodation parameters were measured with </a:t>
            </a:r>
            <a:r>
              <a:rPr lang="tr-TR" sz="1800" dirty="0" smtClean="0"/>
              <a:t>              </a:t>
            </a:r>
            <a:r>
              <a:rPr lang="en-US" sz="1800" dirty="0" err="1" smtClean="0"/>
              <a:t>Hartmannn</a:t>
            </a:r>
            <a:r>
              <a:rPr lang="en-US" sz="1800" dirty="0" smtClean="0"/>
              <a:t>- </a:t>
            </a:r>
            <a:r>
              <a:rPr lang="en-US" sz="1800" dirty="0"/>
              <a:t>Shack </a:t>
            </a:r>
            <a:r>
              <a:rPr lang="en-US" sz="1800" dirty="0" err="1"/>
              <a:t>aberrometer</a:t>
            </a:r>
            <a:r>
              <a:rPr lang="en-US" sz="1800" dirty="0"/>
              <a:t>. (IRX-3; Imagine Eyes, </a:t>
            </a:r>
            <a:r>
              <a:rPr lang="en-US" sz="1800" dirty="0" err="1"/>
              <a:t>Orsay</a:t>
            </a:r>
            <a:r>
              <a:rPr lang="en-US" dirty="0"/>
              <a:t>, France)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54" y="4569854"/>
            <a:ext cx="2288146" cy="22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862885"/>
            <a:ext cx="9277060" cy="57954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tr-TR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sz="3000" dirty="0" err="1" smtClean="0"/>
              <a:t>Results</a:t>
            </a:r>
            <a:r>
              <a:rPr lang="tr-TR" sz="30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/>
              <a:t>M</a:t>
            </a:r>
            <a:r>
              <a:rPr lang="en-US" sz="2000" dirty="0" err="1" smtClean="0"/>
              <a:t>ean</a:t>
            </a:r>
            <a:r>
              <a:rPr lang="en-US" sz="2000" dirty="0" smtClean="0"/>
              <a:t> age</a:t>
            </a:r>
            <a:r>
              <a:rPr lang="tr-TR" sz="20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30,6±6,1 </a:t>
            </a:r>
            <a:r>
              <a:rPr lang="en-US" dirty="0"/>
              <a:t>years </a:t>
            </a:r>
            <a:r>
              <a:rPr lang="tr-TR" dirty="0"/>
              <a:t>(</a:t>
            </a:r>
            <a:r>
              <a:rPr lang="en-US" dirty="0" smtClean="0"/>
              <a:t>study group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endParaRPr lang="tr-T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29,5±4,2 </a:t>
            </a:r>
            <a:r>
              <a:rPr lang="en-US" dirty="0"/>
              <a:t>years </a:t>
            </a:r>
            <a:r>
              <a:rPr lang="tr-TR" dirty="0"/>
              <a:t>(</a:t>
            </a:r>
            <a:r>
              <a:rPr lang="en-US" dirty="0" smtClean="0"/>
              <a:t>control group</a:t>
            </a:r>
            <a:r>
              <a:rPr lang="tr-T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mean </a:t>
            </a:r>
            <a:r>
              <a:rPr lang="en-US" sz="2000" dirty="0" smtClean="0"/>
              <a:t>BCDVA</a:t>
            </a:r>
            <a:r>
              <a:rPr lang="tr-TR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p= 0,002</a:t>
            </a:r>
            <a:r>
              <a:rPr lang="en-US" sz="2000" dirty="0" smtClean="0"/>
              <a:t>)</a:t>
            </a:r>
            <a:r>
              <a:rPr lang="tr-TR" sz="2000" dirty="0" smtClean="0"/>
              <a:t>                         </a:t>
            </a:r>
            <a:endParaRPr lang="tr-TR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0,1±0,1 </a:t>
            </a:r>
            <a:r>
              <a:rPr lang="en-US" dirty="0" err="1"/>
              <a:t>logMAR</a:t>
            </a:r>
            <a:r>
              <a:rPr lang="en-US" dirty="0"/>
              <a:t> </a:t>
            </a:r>
            <a:r>
              <a:rPr lang="tr-TR" dirty="0"/>
              <a:t>(</a:t>
            </a:r>
            <a:r>
              <a:rPr lang="en-US" dirty="0" smtClean="0"/>
              <a:t>study group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endParaRPr lang="tr-T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0,00±0,00</a:t>
            </a:r>
            <a:r>
              <a:rPr lang="en-US" dirty="0"/>
              <a:t>  </a:t>
            </a:r>
            <a:r>
              <a:rPr lang="en-US" dirty="0" err="1"/>
              <a:t>logMAR</a:t>
            </a:r>
            <a:r>
              <a:rPr lang="en-US" dirty="0"/>
              <a:t> </a:t>
            </a:r>
            <a:r>
              <a:rPr lang="tr-TR" dirty="0" smtClean="0"/>
              <a:t>(</a:t>
            </a:r>
            <a:r>
              <a:rPr lang="en-US" dirty="0" smtClean="0"/>
              <a:t>control</a:t>
            </a:r>
            <a:r>
              <a:rPr lang="en-US" dirty="0"/>
              <a:t> </a:t>
            </a:r>
            <a:r>
              <a:rPr lang="en-US" dirty="0" smtClean="0"/>
              <a:t>group</a:t>
            </a:r>
            <a:r>
              <a:rPr lang="tr-TR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Statistically </a:t>
            </a:r>
            <a:r>
              <a:rPr lang="en-US" sz="2100" dirty="0"/>
              <a:t>significant difference was not found </a:t>
            </a:r>
            <a:r>
              <a:rPr lang="tr-TR" sz="2100" dirty="0" smtClean="0"/>
              <a:t>                          </a:t>
            </a:r>
            <a:r>
              <a:rPr lang="en-US" sz="2100" dirty="0" smtClean="0"/>
              <a:t>between </a:t>
            </a:r>
            <a:r>
              <a:rPr lang="en-US" sz="2100" dirty="0"/>
              <a:t>two groups for accommodative response </a:t>
            </a:r>
            <a:r>
              <a:rPr lang="tr-TR" sz="2100" dirty="0" smtClean="0"/>
              <a:t>                               </a:t>
            </a:r>
            <a:r>
              <a:rPr lang="en-US" sz="2100" dirty="0" smtClean="0"/>
              <a:t>to </a:t>
            </a:r>
            <a:r>
              <a:rPr lang="en-US" sz="2100" dirty="0"/>
              <a:t>accommodative stimulus of 0,5- 1,0- 1,5- 2,0 </a:t>
            </a:r>
            <a:r>
              <a:rPr lang="en-US" sz="2100" dirty="0" smtClean="0"/>
              <a:t>D</a:t>
            </a:r>
            <a:endParaRPr lang="tr-TR" sz="2100" dirty="0" smtClean="0"/>
          </a:p>
          <a:p>
            <a:pPr>
              <a:buFont typeface="Arial" panose="020B0604020202020204" pitchFamily="34" charset="0"/>
              <a:buChar char="•"/>
            </a:pPr>
            <a:endParaRPr lang="tr-TR" sz="3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6413679" y="2308634"/>
            <a:ext cx="3966693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mean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BCNVA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/>
              <a:t>(</a:t>
            </a:r>
            <a:r>
              <a:rPr lang="en-US" sz="1900" dirty="0"/>
              <a:t>p= 0,004)</a:t>
            </a:r>
            <a:endParaRPr lang="tr-T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0,2±0,2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logMAR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study group</a:t>
            </a:r>
            <a:r>
              <a:rPr lang="tr-T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0,0±0,1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logMAR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group</a:t>
            </a:r>
            <a:r>
              <a:rPr lang="tr-T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304" y="4946203"/>
            <a:ext cx="2867696" cy="19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rafik 33"/>
          <p:cNvGraphicFramePr/>
          <p:nvPr>
            <p:extLst>
              <p:ext uri="{D42A27DB-BD31-4B8C-83A1-F6EECF244321}">
                <p14:modId xmlns:p14="http://schemas.microsoft.com/office/powerpoint/2010/main" val="2463464680"/>
              </p:ext>
            </p:extLst>
          </p:nvPr>
        </p:nvGraphicFramePr>
        <p:xfrm>
          <a:off x="6053072" y="1053479"/>
          <a:ext cx="5447764" cy="4597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İçerik Yer Tutucusu 35"/>
          <p:cNvSpPr>
            <a:spLocks noGrp="1"/>
          </p:cNvSpPr>
          <p:nvPr>
            <p:ph idx="1"/>
          </p:nvPr>
        </p:nvSpPr>
        <p:spPr>
          <a:xfrm>
            <a:off x="523762" y="850006"/>
            <a:ext cx="5091427" cy="500470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The accommodative response to accommodative stimulus of 2,5-3,0-3,5-4,0-4,5-5,0 D were lower in the study group compared to the control group</a:t>
            </a:r>
            <a:endParaRPr lang="tr-TR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Study group showed a decreased accommodative response as they approach to the maximum accommodative stimulus</a:t>
            </a:r>
            <a:endParaRPr lang="tr-TR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The overall accommodative response was 0,35±0,52 D in the study group and 0,92±0,36 D in the control group (p=0,01)</a:t>
            </a:r>
            <a:endParaRPr lang="tr-TR" sz="2100" dirty="0"/>
          </a:p>
          <a:p>
            <a:endParaRPr lang="tr-TR" dirty="0"/>
          </a:p>
        </p:txBody>
      </p:sp>
      <p:sp>
        <p:nvSpPr>
          <p:cNvPr id="38" name="Metin kutusu 37"/>
          <p:cNvSpPr txBox="1"/>
          <p:nvPr/>
        </p:nvSpPr>
        <p:spPr>
          <a:xfrm>
            <a:off x="523763" y="5651236"/>
            <a:ext cx="109770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Conclusions: </a:t>
            </a:r>
            <a:endParaRPr lang="tr-TR" sz="2000" dirty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result of this study suggest that scleral contact lenses may negatively effect accommodative response</a:t>
            </a:r>
            <a:endParaRPr lang="tr-TR" dirty="0">
              <a:solidFill>
                <a:srgbClr val="FFC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3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308</Words>
  <Application>Microsoft Office PowerPoint</Application>
  <PresentationFormat>Geniş ekran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İyon</vt:lpstr>
      <vt:lpstr>ACCOMMODATIVE RESPONSE TO DIFFERENT ACCOMMODATIVE STIMULUS IN KERATOCONUS PATIENTS FITTED WITH SCLERAL CONTACT LENSES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ACCOMMODATIVE RESPONSE TO DIFFERENT ACCOMMODATIVE STIMULUS IN KERATOCONUS PATIENTS FITTED WITH SCLERAL CONTACT LENSES</dc:title>
  <dc:creator>Asistan</dc:creator>
  <cp:lastModifiedBy>Asistan</cp:lastModifiedBy>
  <cp:revision>15</cp:revision>
  <dcterms:created xsi:type="dcterms:W3CDTF">2015-08-25T19:27:31Z</dcterms:created>
  <dcterms:modified xsi:type="dcterms:W3CDTF">2015-09-09T17:40:09Z</dcterms:modified>
</cp:coreProperties>
</file>