
<file path=[Content_Types].xml><?xml version="1.0" encoding="utf-8"?>
<Types xmlns="http://schemas.openxmlformats.org/package/2006/content-types">
  <Default Extension="png" ContentType="image/png"/>
  <Default Extension="jpeg" ContentType="image/jpeg"/>
  <Default Extension="emf" ContentType="image/x-emf"/>
  <Default Extension="xls" ContentType="application/vnd.ms-excel"/>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8"/>
  </p:notesMasterIdLst>
  <p:sldIdLst>
    <p:sldId id="256" r:id="rId2"/>
    <p:sldId id="260" r:id="rId3"/>
    <p:sldId id="261" r:id="rId4"/>
    <p:sldId id="263" r:id="rId5"/>
    <p:sldId id="259" r:id="rId6"/>
    <p:sldId id="262"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7" d="100"/>
          <a:sy n="67" d="100"/>
        </p:scale>
        <p:origin x="-564" y="-10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image" Target="../media/image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CAA81AA-E495-4CCD-806F-E46ED162D9DD}" type="datetimeFigureOut">
              <a:rPr lang="en-US" smtClean="0"/>
              <a:t>9/9/2015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F283B8-9575-4C2B-8577-7587AFD746CD}" type="slidenum">
              <a:rPr lang="en-US" smtClean="0"/>
              <a:t>‹#›</a:t>
            </a:fld>
            <a:endParaRPr lang="en-US"/>
          </a:p>
        </p:txBody>
      </p:sp>
    </p:spTree>
    <p:extLst>
      <p:ext uri="{BB962C8B-B14F-4D97-AF65-F5344CB8AC3E}">
        <p14:creationId xmlns:p14="http://schemas.microsoft.com/office/powerpoint/2010/main" val="7981117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BF283B8-9575-4C2B-8577-7587AFD746CD}" type="slidenum">
              <a:rPr lang="en-US" smtClean="0"/>
              <a:t>3</a:t>
            </a:fld>
            <a:endParaRPr lang="en-US"/>
          </a:p>
        </p:txBody>
      </p:sp>
    </p:spTree>
    <p:extLst>
      <p:ext uri="{BB962C8B-B14F-4D97-AF65-F5344CB8AC3E}">
        <p14:creationId xmlns:p14="http://schemas.microsoft.com/office/powerpoint/2010/main" val="32414175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BF283B8-9575-4C2B-8577-7587AFD746CD}" type="slidenum">
              <a:rPr lang="en-US" smtClean="0"/>
              <a:t>5</a:t>
            </a:fld>
            <a:endParaRPr lang="en-US"/>
          </a:p>
        </p:txBody>
      </p:sp>
    </p:spTree>
    <p:extLst>
      <p:ext uri="{BB962C8B-B14F-4D97-AF65-F5344CB8AC3E}">
        <p14:creationId xmlns:p14="http://schemas.microsoft.com/office/powerpoint/2010/main" val="31460209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C371DABA-DD18-458B-ABE5-DC203A9F241C}" type="datetimeFigureOut">
              <a:rPr lang="en-US" smtClean="0"/>
              <a:t>9/9/2015</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00048AAC-B98C-448F-B293-D6F637293B85}"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371DABA-DD18-458B-ABE5-DC203A9F241C}" type="datetimeFigureOut">
              <a:rPr lang="en-US" smtClean="0"/>
              <a:t>9/9/2015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048AAC-B98C-448F-B293-D6F637293B8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371DABA-DD18-458B-ABE5-DC203A9F241C}" type="datetimeFigureOut">
              <a:rPr lang="en-US" smtClean="0"/>
              <a:t>9/9/2015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048AAC-B98C-448F-B293-D6F637293B8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371DABA-DD18-458B-ABE5-DC203A9F241C}" type="datetimeFigureOut">
              <a:rPr lang="en-US" smtClean="0"/>
              <a:t>9/9/2015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048AAC-B98C-448F-B293-D6F637293B8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C371DABA-DD18-458B-ABE5-DC203A9F241C}" type="datetimeFigureOut">
              <a:rPr lang="en-US" smtClean="0"/>
              <a:t>9/9/2015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048AAC-B98C-448F-B293-D6F637293B85}"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371DABA-DD18-458B-ABE5-DC203A9F241C}" type="datetimeFigureOut">
              <a:rPr lang="en-US" smtClean="0"/>
              <a:t>9/9/2015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048AAC-B98C-448F-B293-D6F637293B8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C371DABA-DD18-458B-ABE5-DC203A9F241C}" type="datetimeFigureOut">
              <a:rPr lang="en-US" smtClean="0"/>
              <a:t>9/9/2015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048AAC-B98C-448F-B293-D6F637293B8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C371DABA-DD18-458B-ABE5-DC203A9F241C}" type="datetimeFigureOut">
              <a:rPr lang="en-US" smtClean="0"/>
              <a:t>9/9/2015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048AAC-B98C-448F-B293-D6F637293B8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71DABA-DD18-458B-ABE5-DC203A9F241C}" type="datetimeFigureOut">
              <a:rPr lang="en-US" smtClean="0"/>
              <a:t>9/9/2015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048AAC-B98C-448F-B293-D6F637293B8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371DABA-DD18-458B-ABE5-DC203A9F241C}" type="datetimeFigureOut">
              <a:rPr lang="en-US" smtClean="0"/>
              <a:t>9/9/2015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048AAC-B98C-448F-B293-D6F637293B85}"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371DABA-DD18-458B-ABE5-DC203A9F241C}" type="datetimeFigureOut">
              <a:rPr lang="en-US" smtClean="0"/>
              <a:t>9/9/2015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00048AAC-B98C-448F-B293-D6F637293B85}"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C371DABA-DD18-458B-ABE5-DC203A9F241C}" type="datetimeFigureOut">
              <a:rPr lang="en-US" smtClean="0"/>
              <a:t>9/9/2015</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0048AAC-B98C-448F-B293-D6F637293B85}"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notesSlide" Target="../notesSlides/notesSlide2.xml"/><Relationship Id="rId7" Type="http://schemas.openxmlformats.org/officeDocument/2006/relationships/image" Target="../media/image7.e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Microsoft_Excel_97-2003_Worksheet2.xls"/><Relationship Id="rId5" Type="http://schemas.openxmlformats.org/officeDocument/2006/relationships/image" Target="../media/image6.emf"/><Relationship Id="rId4" Type="http://schemas.openxmlformats.org/officeDocument/2006/relationships/oleObject" Target="../embeddings/Microsoft_Excel_97-2003_Worksheet1.xls"/></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92846" y="3779014"/>
            <a:ext cx="8319400" cy="676672"/>
          </a:xfrm>
        </p:spPr>
        <p:txBody>
          <a:bodyPr>
            <a:normAutofit fontScale="90000"/>
          </a:bodyPr>
          <a:lstStyle/>
          <a:p>
            <a:pPr algn="ctr"/>
            <a:r>
              <a:rPr lang="en-US" dirty="0" smtClean="0">
                <a:effectLst/>
              </a:rPr>
              <a:t>Using </a:t>
            </a:r>
            <a:r>
              <a:rPr lang="en-US" dirty="0">
                <a:effectLst/>
              </a:rPr>
              <a:t>the soft contact lenses for children </a:t>
            </a:r>
            <a:r>
              <a:rPr lang="en-US" dirty="0" smtClean="0">
                <a:effectLst/>
              </a:rPr>
              <a:t>with </a:t>
            </a:r>
            <a:r>
              <a:rPr lang="en-US" dirty="0">
                <a:effectLst/>
              </a:rPr>
              <a:t>refractive </a:t>
            </a:r>
            <a:r>
              <a:rPr lang="en-US" dirty="0" smtClean="0">
                <a:effectLst/>
              </a:rPr>
              <a:t>errors</a:t>
            </a:r>
            <a:r>
              <a:rPr lang="en-US" dirty="0">
                <a:effectLst/>
              </a:rPr>
              <a:t/>
            </a:r>
            <a:br>
              <a:rPr lang="en-US" dirty="0">
                <a:effectLst/>
              </a:rPr>
            </a:br>
            <a:endParaRPr lang="en-US" dirty="0">
              <a:effectLst/>
            </a:endParaRPr>
          </a:p>
        </p:txBody>
      </p:sp>
      <p:pic>
        <p:nvPicPr>
          <p:cNvPr id="4" name="Picture 281" descr="РГМУ"/>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8175"/>
            <a:ext cx="1370684" cy="1370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340830" y="5517232"/>
            <a:ext cx="8496944" cy="923330"/>
          </a:xfrm>
          <a:prstGeom prst="rect">
            <a:avLst/>
          </a:prstGeom>
        </p:spPr>
        <p:txBody>
          <a:bodyPr wrap="square">
            <a:spAutoFit/>
          </a:bodyPr>
          <a:lstStyle/>
          <a:p>
            <a:r>
              <a:rPr lang="en-US" altLang="en-US" b="1" dirty="0" smtClean="0">
                <a:solidFill>
                  <a:schemeClr val="tx1"/>
                </a:solidFill>
                <a:latin typeface="+mj-lt"/>
              </a:rPr>
              <a:t>1.Russian National Research Medical University, Moscow, Russian Federation </a:t>
            </a:r>
            <a:endParaRPr lang="ru-RU" altLang="en-US" b="1" dirty="0" smtClean="0">
              <a:solidFill>
                <a:schemeClr val="tx1"/>
              </a:solidFill>
              <a:latin typeface="+mj-lt"/>
            </a:endParaRPr>
          </a:p>
          <a:p>
            <a:r>
              <a:rPr lang="en-US" altLang="en-US" b="1" dirty="0" smtClean="0">
                <a:solidFill>
                  <a:schemeClr val="tx1"/>
                </a:solidFill>
                <a:latin typeface="+mj-lt"/>
              </a:rPr>
              <a:t>2.Morozov Children's Clinical Hospital, Moscow, Russian Federation</a:t>
            </a:r>
          </a:p>
          <a:p>
            <a:r>
              <a:rPr lang="en-US" altLang="en-US" b="1" dirty="0" smtClean="0">
                <a:latin typeface="+mj-lt"/>
              </a:rPr>
              <a:t>3.</a:t>
            </a:r>
            <a:r>
              <a:rPr lang="en-US" b="1" i="1" dirty="0">
                <a:solidFill>
                  <a:srgbClr val="002060"/>
                </a:solidFill>
                <a:latin typeface="+mj-lt"/>
              </a:rPr>
              <a:t> </a:t>
            </a:r>
            <a:r>
              <a:rPr lang="en-US" b="1" dirty="0">
                <a:latin typeface="+mj-lt"/>
              </a:rPr>
              <a:t>Medical - Biological Postgraduate institute, Moscow, </a:t>
            </a:r>
            <a:r>
              <a:rPr lang="en-US" b="1" dirty="0" smtClean="0">
                <a:latin typeface="+mj-lt"/>
              </a:rPr>
              <a:t>Russian Federation </a:t>
            </a:r>
            <a:endParaRPr lang="en-US" altLang="en-US" b="1" dirty="0">
              <a:latin typeface="+mj-lt"/>
            </a:endParaRPr>
          </a:p>
        </p:txBody>
      </p:sp>
      <p:sp>
        <p:nvSpPr>
          <p:cNvPr id="7" name="Rectangle 6"/>
          <p:cNvSpPr/>
          <p:nvPr/>
        </p:nvSpPr>
        <p:spPr>
          <a:xfrm>
            <a:off x="1043608" y="4005064"/>
            <a:ext cx="6264696" cy="954107"/>
          </a:xfrm>
          <a:prstGeom prst="rect">
            <a:avLst/>
          </a:prstGeom>
        </p:spPr>
        <p:txBody>
          <a:bodyPr wrap="square">
            <a:spAutoFit/>
          </a:bodyPr>
          <a:lstStyle/>
          <a:p>
            <a:pPr algn="ctr"/>
            <a:r>
              <a:rPr lang="en-US" altLang="en-US" sz="2800" b="1" dirty="0" smtClean="0">
                <a:latin typeface="+mj-lt"/>
              </a:rPr>
              <a:t>Irina Lobanova¹, Irina Astasheva¹, </a:t>
            </a:r>
          </a:p>
          <a:p>
            <a:pPr algn="ctr"/>
            <a:r>
              <a:rPr lang="en-US" altLang="en-US" sz="2800" b="1" dirty="0" smtClean="0">
                <a:latin typeface="+mj-lt"/>
              </a:rPr>
              <a:t>Igor khatsenko², Irina Leshchenko</a:t>
            </a:r>
            <a:r>
              <a:rPr lang="en-US" baseline="30000" dirty="0" smtClean="0"/>
              <a:t> </a:t>
            </a:r>
            <a:r>
              <a:rPr lang="en-US" sz="2400" b="1" baseline="30000" dirty="0" smtClean="0"/>
              <a:t>3</a:t>
            </a:r>
            <a:endParaRPr lang="en-US" sz="2400" b="1" dirty="0">
              <a:latin typeface="+mj-lt"/>
            </a:endParaRPr>
          </a:p>
        </p:txBody>
      </p:sp>
    </p:spTree>
    <p:extLst>
      <p:ext uri="{BB962C8B-B14F-4D97-AF65-F5344CB8AC3E}">
        <p14:creationId xmlns:p14="http://schemas.microsoft.com/office/powerpoint/2010/main" val="21645667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157592" cy="764704"/>
          </a:xfrm>
        </p:spPr>
        <p:txBody>
          <a:bodyPr>
            <a:normAutofit fontScale="90000"/>
          </a:bodyPr>
          <a:lstStyle/>
          <a:p>
            <a:r>
              <a:rPr lang="en-US" altLang="ko-KR" sz="5400" b="1" dirty="0">
                <a:solidFill>
                  <a:srgbClr val="002060"/>
                </a:solidFill>
                <a:ea typeface="굴림" charset="-127"/>
              </a:rPr>
              <a:t>Material and </a:t>
            </a:r>
            <a:r>
              <a:rPr lang="en-US" altLang="ko-KR" sz="5400" b="1" dirty="0" smtClean="0">
                <a:solidFill>
                  <a:srgbClr val="002060"/>
                </a:solidFill>
                <a:ea typeface="굴림" charset="-127"/>
              </a:rPr>
              <a:t>m</a:t>
            </a:r>
            <a:r>
              <a:rPr lang="en-US" altLang="en-US" sz="5400" b="1" dirty="0" smtClean="0">
                <a:solidFill>
                  <a:srgbClr val="002060"/>
                </a:solidFill>
              </a:rPr>
              <a:t>ethods</a:t>
            </a:r>
            <a:endParaRPr lang="en-US" dirty="0">
              <a:solidFill>
                <a:srgbClr val="002060"/>
              </a:solidFill>
            </a:endParaRPr>
          </a:p>
        </p:txBody>
      </p:sp>
      <p:sp>
        <p:nvSpPr>
          <p:cNvPr id="3" name="Content Placeholder 2"/>
          <p:cNvSpPr>
            <a:spLocks noGrp="1"/>
          </p:cNvSpPr>
          <p:nvPr>
            <p:ph idx="1"/>
          </p:nvPr>
        </p:nvSpPr>
        <p:spPr>
          <a:xfrm>
            <a:off x="323528" y="2952750"/>
            <a:ext cx="8416331" cy="5328592"/>
          </a:xfrm>
        </p:spPr>
        <p:txBody>
          <a:bodyPr>
            <a:normAutofit/>
          </a:bodyPr>
          <a:lstStyle/>
          <a:p>
            <a:pPr algn="just"/>
            <a:r>
              <a:rPr lang="en-US" altLang="en-US" sz="1900" dirty="0" smtClean="0">
                <a:solidFill>
                  <a:srgbClr val="002060"/>
                </a:solidFill>
                <a:latin typeface="+mj-lt"/>
              </a:rPr>
              <a:t>The </a:t>
            </a:r>
            <a:r>
              <a:rPr lang="en-US" altLang="en-US" sz="1900" dirty="0">
                <a:solidFill>
                  <a:srgbClr val="002060"/>
                </a:solidFill>
                <a:latin typeface="+mj-lt"/>
              </a:rPr>
              <a:t>group included 218 children who were born prematurely: 129 children with myopia at the age from 4 to 13 years and 89 children (98 eyes) after </a:t>
            </a:r>
            <a:r>
              <a:rPr lang="en-US" altLang="en-US" sz="1900" dirty="0" err="1">
                <a:solidFill>
                  <a:srgbClr val="002060"/>
                </a:solidFill>
                <a:latin typeface="+mj-lt"/>
              </a:rPr>
              <a:t>lensvitrectomy</a:t>
            </a:r>
            <a:r>
              <a:rPr lang="en-US" altLang="en-US" sz="1900" dirty="0">
                <a:solidFill>
                  <a:srgbClr val="002060"/>
                </a:solidFill>
                <a:latin typeface="+mj-lt"/>
              </a:rPr>
              <a:t> at stages IV-V ROP at the age from 4 month to 10 years  </a:t>
            </a:r>
          </a:p>
          <a:p>
            <a:pPr algn="just"/>
            <a:r>
              <a:rPr lang="en-US" altLang="en-US" sz="1900" dirty="0">
                <a:solidFill>
                  <a:srgbClr val="002060"/>
                </a:solidFill>
                <a:latin typeface="+mj-lt"/>
              </a:rPr>
              <a:t>      The examination included retinoscopy (1), </a:t>
            </a:r>
            <a:r>
              <a:rPr lang="en-US" altLang="en-US" sz="1900" dirty="0" err="1">
                <a:solidFill>
                  <a:srgbClr val="002060"/>
                </a:solidFill>
                <a:latin typeface="+mj-lt"/>
              </a:rPr>
              <a:t>refractometry</a:t>
            </a:r>
            <a:r>
              <a:rPr lang="en-US" altLang="en-US" sz="1900" dirty="0">
                <a:solidFill>
                  <a:srgbClr val="002060"/>
                </a:solidFill>
                <a:latin typeface="+mj-lt"/>
              </a:rPr>
              <a:t> (2), </a:t>
            </a:r>
            <a:r>
              <a:rPr lang="en-US" altLang="en-US" sz="1900" dirty="0" err="1">
                <a:solidFill>
                  <a:srgbClr val="002060"/>
                </a:solidFill>
                <a:latin typeface="+mj-lt"/>
              </a:rPr>
              <a:t>ophthalmometry</a:t>
            </a:r>
            <a:r>
              <a:rPr lang="en-US" altLang="en-US" sz="1900" dirty="0">
                <a:solidFill>
                  <a:srgbClr val="002060"/>
                </a:solidFill>
                <a:latin typeface="+mj-lt"/>
              </a:rPr>
              <a:t>, </a:t>
            </a:r>
            <a:r>
              <a:rPr lang="en-US" altLang="en-US" sz="1900" dirty="0" err="1">
                <a:solidFill>
                  <a:srgbClr val="002060"/>
                </a:solidFill>
                <a:latin typeface="+mj-lt"/>
              </a:rPr>
              <a:t>visocontrastometry</a:t>
            </a:r>
            <a:r>
              <a:rPr lang="en-US" altLang="en-US" sz="1900" dirty="0">
                <a:solidFill>
                  <a:srgbClr val="002060"/>
                </a:solidFill>
                <a:latin typeface="+mj-lt"/>
              </a:rPr>
              <a:t> (VCM) with contact lenses versus spectacles, pattern visual evoked potentials (</a:t>
            </a:r>
            <a:r>
              <a:rPr lang="en-US" altLang="en-US" sz="1900" dirty="0" err="1">
                <a:solidFill>
                  <a:srgbClr val="002060"/>
                </a:solidFill>
                <a:latin typeface="+mj-lt"/>
              </a:rPr>
              <a:t>pVEP</a:t>
            </a:r>
            <a:r>
              <a:rPr lang="en-US" altLang="en-US" sz="1900" dirty="0">
                <a:solidFill>
                  <a:srgbClr val="002060"/>
                </a:solidFill>
                <a:latin typeface="+mj-lt"/>
              </a:rPr>
              <a:t>) (3). </a:t>
            </a:r>
          </a:p>
          <a:p>
            <a:pPr algn="just"/>
            <a:r>
              <a:rPr lang="en-US" altLang="en-US" sz="1900" dirty="0">
                <a:solidFill>
                  <a:srgbClr val="002060"/>
                </a:solidFill>
                <a:latin typeface="+mj-lt"/>
              </a:rPr>
              <a:t>     Daily disposable silicone hydrogel SCLs were used for children with myopia. </a:t>
            </a:r>
            <a:r>
              <a:rPr lang="en-US" altLang="ko-KR" sz="1900" dirty="0">
                <a:solidFill>
                  <a:srgbClr val="002060"/>
                </a:solidFill>
                <a:latin typeface="+mj-lt"/>
                <a:ea typeface="굴림" charset="-127"/>
              </a:rPr>
              <a:t>For children who had undergone </a:t>
            </a:r>
            <a:r>
              <a:rPr lang="en-US" altLang="ko-KR" sz="1900" dirty="0" err="1">
                <a:solidFill>
                  <a:srgbClr val="002060"/>
                </a:solidFill>
                <a:latin typeface="+mj-lt"/>
                <a:ea typeface="굴림" charset="-127"/>
              </a:rPr>
              <a:t>lensvitrectomy</a:t>
            </a:r>
            <a:r>
              <a:rPr lang="en-US" altLang="ko-KR" sz="1900" dirty="0">
                <a:solidFill>
                  <a:srgbClr val="002060"/>
                </a:solidFill>
                <a:latin typeface="+mj-lt"/>
                <a:ea typeface="굴림" charset="-127"/>
              </a:rPr>
              <a:t> silicone hydrogel SCLs with a diameter 13,2-13,8 mm, base curve 7,6-8,0, lens power 19-33D considering the vertex correction were  selected individually 3-4 weeks after the surgery</a:t>
            </a:r>
            <a:endParaRPr lang="ru-RU" altLang="ko-KR" sz="1900" dirty="0">
              <a:solidFill>
                <a:srgbClr val="002060"/>
              </a:solidFill>
              <a:latin typeface="+mj-lt"/>
            </a:endParaRPr>
          </a:p>
          <a:p>
            <a:endParaRPr lang="en-US" dirty="0"/>
          </a:p>
        </p:txBody>
      </p:sp>
      <p:sp>
        <p:nvSpPr>
          <p:cNvPr id="10" name="Rectangle 80"/>
          <p:cNvSpPr>
            <a:spLocks noChangeArrowheads="1"/>
          </p:cNvSpPr>
          <p:nvPr/>
        </p:nvSpPr>
        <p:spPr bwMode="auto">
          <a:xfrm>
            <a:off x="2039938" y="2952750"/>
            <a:ext cx="27201812" cy="5451475"/>
          </a:xfrm>
          <a:prstGeom prst="rect">
            <a:avLst/>
          </a:prstGeom>
          <a:noFill/>
          <a:ln w="9525">
            <a:noFill/>
            <a:miter lim="800000"/>
            <a:headEnd/>
            <a:tailEnd/>
          </a:ln>
          <a:effectLst>
            <a:outerShdw dist="35921" dir="18900000" algn="ctr" rotWithShape="0">
              <a:srgbClr val="FFFF00">
                <a:alpha val="50000"/>
              </a:srgbClr>
            </a:outerShdw>
          </a:effectLst>
        </p:spPr>
        <p:txBody>
          <a:bodyPr wrap="none" lIns="91434" tIns="45717" rIns="91434" bIns="45717" anchor="ctr">
            <a:spAutoFit/>
          </a:bodyPr>
          <a:lstStyle/>
          <a:p>
            <a:pPr algn="ctr" fontAlgn="base">
              <a:spcBef>
                <a:spcPct val="0"/>
              </a:spcBef>
              <a:spcAft>
                <a:spcPct val="0"/>
              </a:spcAft>
              <a:defRPr/>
            </a:pPr>
            <a:endParaRPr lang="ru-RU" sz="8000">
              <a:solidFill>
                <a:srgbClr val="FD2E05"/>
              </a:solidFill>
              <a:latin typeface="Arial" charset="0"/>
            </a:endParaRPr>
          </a:p>
        </p:txBody>
      </p:sp>
      <p:sp>
        <p:nvSpPr>
          <p:cNvPr id="13" name="Rectangle 81"/>
          <p:cNvSpPr>
            <a:spLocks noChangeArrowheads="1"/>
          </p:cNvSpPr>
          <p:nvPr/>
        </p:nvSpPr>
        <p:spPr bwMode="auto">
          <a:xfrm>
            <a:off x="-4861047" y="2348880"/>
            <a:ext cx="13600906" cy="2376264"/>
          </a:xfrm>
          <a:prstGeom prst="rect">
            <a:avLst/>
          </a:prstGeom>
          <a:noFill/>
          <a:ln w="9525">
            <a:noFill/>
            <a:miter lim="800000"/>
            <a:headEnd/>
            <a:tailEnd/>
          </a:ln>
          <a:effectLst>
            <a:outerShdw dist="35921" dir="18900000" algn="ctr" rotWithShape="0">
              <a:srgbClr val="FFFF00">
                <a:alpha val="50000"/>
              </a:srgbClr>
            </a:outerShdw>
          </a:effectLst>
        </p:spPr>
        <p:txBody>
          <a:bodyPr wrap="square" lIns="91434" tIns="45717" rIns="91434" bIns="45717" anchor="ctr">
            <a:spAutoFit/>
          </a:bodyPr>
          <a:lstStyle/>
          <a:p>
            <a:pPr algn="ctr" fontAlgn="base">
              <a:spcBef>
                <a:spcPct val="0"/>
              </a:spcBef>
              <a:spcAft>
                <a:spcPct val="0"/>
              </a:spcAft>
              <a:defRPr/>
            </a:pPr>
            <a:endParaRPr lang="ru-RU" sz="8000">
              <a:solidFill>
                <a:srgbClr val="FD2E05"/>
              </a:solidFill>
              <a:latin typeface="Arial" charset="0"/>
            </a:endParaRPr>
          </a:p>
        </p:txBody>
      </p:sp>
      <p:sp>
        <p:nvSpPr>
          <p:cNvPr id="9" name="Rectangle 8"/>
          <p:cNvSpPr/>
          <p:nvPr/>
        </p:nvSpPr>
        <p:spPr>
          <a:xfrm>
            <a:off x="395536" y="921425"/>
            <a:ext cx="8532440" cy="2031325"/>
          </a:xfrm>
          <a:prstGeom prst="rect">
            <a:avLst/>
          </a:prstGeom>
        </p:spPr>
        <p:txBody>
          <a:bodyPr wrap="square">
            <a:spAutoFit/>
          </a:bodyPr>
          <a:lstStyle/>
          <a:p>
            <a:r>
              <a:rPr lang="en-US" dirty="0" smtClean="0">
                <a:solidFill>
                  <a:schemeClr val="accent1">
                    <a:lumMod val="50000"/>
                  </a:schemeClr>
                </a:solidFill>
                <a:latin typeface="+mj-lt"/>
              </a:rPr>
              <a:t>Study objective: Refractive </a:t>
            </a:r>
            <a:r>
              <a:rPr lang="en-US" dirty="0">
                <a:solidFill>
                  <a:schemeClr val="accent1">
                    <a:lumMod val="50000"/>
                  </a:schemeClr>
                </a:solidFill>
                <a:latin typeface="+mj-lt"/>
              </a:rPr>
              <a:t>errors are the most common </a:t>
            </a:r>
            <a:r>
              <a:rPr lang="en-US" dirty="0" err="1">
                <a:solidFill>
                  <a:schemeClr val="accent1">
                    <a:lumMod val="50000"/>
                  </a:schemeClr>
                </a:solidFill>
                <a:latin typeface="+mj-lt"/>
              </a:rPr>
              <a:t>ophthalmopathology</a:t>
            </a:r>
            <a:r>
              <a:rPr lang="en-US" dirty="0">
                <a:solidFill>
                  <a:schemeClr val="accent1">
                    <a:lumMod val="50000"/>
                  </a:schemeClr>
                </a:solidFill>
                <a:latin typeface="+mj-lt"/>
              </a:rPr>
              <a:t> among children who were born prematurely and those who have suffered the retinopathy of prematurity (ROP). Uncorrected refractive errors in childhood lead to breach of adaptation of visual perception. Correction of refractive errors with using the soft contact lenses (SCLs) is one of the most effective methods which promotes correct and full formation of  children visual functions. Quality of vision defines quality of life for these children. </a:t>
            </a:r>
          </a:p>
        </p:txBody>
      </p:sp>
    </p:spTree>
    <p:extLst>
      <p:ext uri="{BB962C8B-B14F-4D97-AF65-F5344CB8AC3E}">
        <p14:creationId xmlns:p14="http://schemas.microsoft.com/office/powerpoint/2010/main" val="4703193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0"/>
            <a:ext cx="8229600" cy="1143000"/>
          </a:xfrm>
        </p:spPr>
        <p:txBody>
          <a:bodyPr>
            <a:normAutofit/>
          </a:bodyPr>
          <a:lstStyle/>
          <a:p>
            <a:r>
              <a:rPr lang="en-US" sz="5400" b="1" dirty="0" smtClean="0">
                <a:solidFill>
                  <a:srgbClr val="002060"/>
                </a:solidFill>
              </a:rPr>
              <a:t>The Results </a:t>
            </a:r>
            <a:endParaRPr lang="en-US" sz="5400" b="1" dirty="0">
              <a:solidFill>
                <a:srgbClr val="002060"/>
              </a:solidFill>
            </a:endParaRPr>
          </a:p>
        </p:txBody>
      </p:sp>
      <p:sp>
        <p:nvSpPr>
          <p:cNvPr id="3" name="Content Placeholder 2"/>
          <p:cNvSpPr>
            <a:spLocks noGrp="1"/>
          </p:cNvSpPr>
          <p:nvPr>
            <p:ph idx="1"/>
          </p:nvPr>
        </p:nvSpPr>
        <p:spPr>
          <a:xfrm>
            <a:off x="395536" y="1412776"/>
            <a:ext cx="8291264" cy="4911824"/>
          </a:xfrm>
        </p:spPr>
        <p:txBody>
          <a:bodyPr>
            <a:normAutofit fontScale="70000" lnSpcReduction="20000"/>
          </a:bodyPr>
          <a:lstStyle/>
          <a:p>
            <a:pPr algn="just"/>
            <a:r>
              <a:rPr lang="en-US" altLang="en-US" sz="2800" dirty="0">
                <a:solidFill>
                  <a:srgbClr val="002060"/>
                </a:solidFill>
                <a:latin typeface="+mj-lt"/>
              </a:rPr>
              <a:t>The </a:t>
            </a:r>
            <a:r>
              <a:rPr lang="en-US" altLang="en-US" sz="2800" dirty="0" smtClean="0">
                <a:solidFill>
                  <a:srgbClr val="002060"/>
                </a:solidFill>
                <a:latin typeface="+mj-lt"/>
              </a:rPr>
              <a:t>difference </a:t>
            </a:r>
            <a:r>
              <a:rPr lang="en-US" altLang="en-US" sz="2800" dirty="0">
                <a:solidFill>
                  <a:srgbClr val="002060"/>
                </a:solidFill>
                <a:latin typeface="+mj-lt"/>
              </a:rPr>
              <a:t>among children with low and moderate myopia in visual </a:t>
            </a:r>
            <a:r>
              <a:rPr lang="en-US" altLang="en-US" sz="2800" dirty="0" smtClean="0">
                <a:solidFill>
                  <a:srgbClr val="002060"/>
                </a:solidFill>
                <a:latin typeface="+mj-lt"/>
              </a:rPr>
              <a:t>acuity </a:t>
            </a:r>
            <a:r>
              <a:rPr lang="en-US" altLang="en-US" sz="2800" dirty="0">
                <a:solidFill>
                  <a:srgbClr val="002060"/>
                </a:solidFill>
                <a:latin typeface="+mj-lt"/>
              </a:rPr>
              <a:t>between contact and spectacles lens wearers wasn’t detected (p&gt;0,05). Among the children with moderate myopia the contact lens wearers recorded higher rates of VCM (3.7 +/- 2.1 dB) at high spatial frequencies versus those wearing spectacles (4). The visual acuity was exactly higher by 10/200 – 20/120 (p &lt;0,01) among the children with high degree of myopia who were contact lens wearers versus spectacles wearers.</a:t>
            </a:r>
            <a:r>
              <a:rPr lang="en-US" altLang="ko-KR" sz="2800" dirty="0">
                <a:solidFill>
                  <a:srgbClr val="002060"/>
                </a:solidFill>
                <a:latin typeface="+mj-lt"/>
                <a:ea typeface="굴림" charset="-127"/>
              </a:rPr>
              <a:t> Higher rates of VCM in the high (4.6 +/- 2.9 dB), and medium spatial frequencies (3.1 +/- 2.2 dB) (p &lt;0,01)  were recorded with contact lens wearers in this group (5).</a:t>
            </a:r>
          </a:p>
          <a:p>
            <a:pPr algn="just"/>
            <a:r>
              <a:rPr lang="en-US" altLang="ko-KR" sz="2800" dirty="0">
                <a:solidFill>
                  <a:srgbClr val="002060"/>
                </a:solidFill>
                <a:latin typeface="+mj-lt"/>
                <a:ea typeface="굴림" charset="-127"/>
              </a:rPr>
              <a:t>      In 82,0% cases the difference was observed in behavior of children who had undergone  </a:t>
            </a:r>
            <a:r>
              <a:rPr lang="en-US" altLang="ko-KR" sz="2800" dirty="0" err="1">
                <a:solidFill>
                  <a:srgbClr val="002060"/>
                </a:solidFill>
                <a:latin typeface="+mj-lt"/>
                <a:ea typeface="굴림" charset="-127"/>
              </a:rPr>
              <a:t>lensvitrectomy</a:t>
            </a:r>
            <a:r>
              <a:rPr lang="en-US" altLang="ko-KR" sz="2800" dirty="0">
                <a:solidFill>
                  <a:srgbClr val="002060"/>
                </a:solidFill>
                <a:latin typeface="+mj-lt"/>
                <a:ea typeface="굴림" charset="-127"/>
              </a:rPr>
              <a:t> (8) after 3-4 months of using SCLs. Contact lens wearers' ocular deviation, amplitude of nystagmus decreased, orientation improved versus spectacles wearers (9). According to the </a:t>
            </a:r>
            <a:r>
              <a:rPr lang="en-US" altLang="ko-KR" sz="2800" dirty="0" err="1">
                <a:solidFill>
                  <a:srgbClr val="002060"/>
                </a:solidFill>
                <a:latin typeface="+mj-lt"/>
                <a:ea typeface="굴림" charset="-127"/>
              </a:rPr>
              <a:t>pVEP</a:t>
            </a:r>
            <a:r>
              <a:rPr lang="en-US" altLang="ko-KR" sz="2800" dirty="0">
                <a:solidFill>
                  <a:srgbClr val="002060"/>
                </a:solidFill>
                <a:latin typeface="+mj-lt"/>
                <a:ea typeface="굴림" charset="-127"/>
              </a:rPr>
              <a:t> there were an increase of amplitude and decrease of latency (7). According to </a:t>
            </a:r>
            <a:r>
              <a:rPr lang="en-US" altLang="ko-KR" sz="2800" dirty="0" err="1">
                <a:solidFill>
                  <a:srgbClr val="002060"/>
                </a:solidFill>
                <a:latin typeface="+mj-lt"/>
                <a:ea typeface="굴림" charset="-127"/>
              </a:rPr>
              <a:t>visometry</a:t>
            </a:r>
            <a:r>
              <a:rPr lang="en-US" altLang="ko-KR" sz="2800" dirty="0">
                <a:solidFill>
                  <a:srgbClr val="002060"/>
                </a:solidFill>
                <a:latin typeface="+mj-lt"/>
                <a:ea typeface="굴림" charset="-127"/>
              </a:rPr>
              <a:t> quality of vision of contact lens wearers older than 3 years old was better in 70,4% cases (p &lt;0,01).  </a:t>
            </a:r>
            <a:endParaRPr lang="ru-RU" altLang="ko-KR" sz="2800" dirty="0">
              <a:solidFill>
                <a:srgbClr val="002060"/>
              </a:solidFill>
              <a:latin typeface="+mj-lt"/>
            </a:endParaRPr>
          </a:p>
          <a:p>
            <a:endParaRPr lang="en-US" dirty="0"/>
          </a:p>
        </p:txBody>
      </p:sp>
    </p:spTree>
    <p:extLst>
      <p:ext uri="{BB962C8B-B14F-4D97-AF65-F5344CB8AC3E}">
        <p14:creationId xmlns:p14="http://schemas.microsoft.com/office/powerpoint/2010/main" val="31932547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Рисунок 1" descr="1_p1.gif"/>
          <p:cNvPicPr>
            <a:picLocks noGrp="1" noChangeAspect="1"/>
          </p:cNvPicPr>
          <p:nvPr>
            <p:ph idx="1"/>
          </p:nvPr>
        </p:nvPicPr>
        <p:blipFill>
          <a:blip r:embed="rId2" cstate="print">
            <a:extLst>
              <a:ext uri="{28A0092B-C50C-407E-A947-70E740481C1C}">
                <a14:useLocalDpi xmlns:a14="http://schemas.microsoft.com/office/drawing/2010/main" val="0"/>
              </a:ext>
            </a:extLst>
          </a:blip>
          <a:srcRect l="9164" t="12500" r="6248" b="41666"/>
          <a:stretch>
            <a:fillRect/>
          </a:stretch>
        </p:blipFill>
        <p:spPr bwMode="auto">
          <a:xfrm>
            <a:off x="2213525" y="2369731"/>
            <a:ext cx="5222489" cy="3712241"/>
          </a:xfrm>
          <a:prstGeom prst="rect">
            <a:avLst/>
          </a:prstGeom>
          <a:noFill/>
          <a:ln w="9525">
            <a:solidFill>
              <a:srgbClr val="002060"/>
            </a:solidFill>
            <a:miter lim="800000"/>
            <a:headEnd/>
            <a:tailEnd/>
          </a:ln>
          <a:extLst>
            <a:ext uri="{909E8E84-426E-40DD-AFC4-6F175D3DCCD1}">
              <a14:hiddenFill xmlns:a14="http://schemas.microsoft.com/office/drawing/2010/main">
                <a:solidFill>
                  <a:srgbClr val="FFFFFF"/>
                </a:solidFill>
              </a14:hiddenFill>
            </a:ext>
          </a:extLst>
        </p:spPr>
      </p:pic>
      <p:pic>
        <p:nvPicPr>
          <p:cNvPr id="9" name="Рисунок 2" descr="1_p1.gif"/>
          <p:cNvPicPr>
            <a:picLocks noChangeAspect="1"/>
          </p:cNvPicPr>
          <p:nvPr/>
        </p:nvPicPr>
        <p:blipFill>
          <a:blip r:embed="rId3" cstate="print">
            <a:extLst>
              <a:ext uri="{28A0092B-C50C-407E-A947-70E740481C1C}">
                <a14:useLocalDpi xmlns:a14="http://schemas.microsoft.com/office/drawing/2010/main" val="0"/>
              </a:ext>
            </a:extLst>
          </a:blip>
          <a:srcRect l="9164" t="12500" r="6248" b="41666"/>
          <a:stretch>
            <a:fillRect/>
          </a:stretch>
        </p:blipFill>
        <p:spPr bwMode="auto">
          <a:xfrm>
            <a:off x="971601" y="2369731"/>
            <a:ext cx="3816424" cy="371163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20" name="Rectangle 19"/>
          <p:cNvSpPr/>
          <p:nvPr/>
        </p:nvSpPr>
        <p:spPr>
          <a:xfrm>
            <a:off x="-16233" y="212101"/>
            <a:ext cx="6388433" cy="2123658"/>
          </a:xfrm>
          <a:prstGeom prst="rect">
            <a:avLst/>
          </a:prstGeom>
        </p:spPr>
        <p:txBody>
          <a:bodyPr wrap="square">
            <a:spAutoFit/>
          </a:bodyPr>
          <a:lstStyle/>
          <a:p>
            <a:pPr algn="ctr">
              <a:defRPr/>
            </a:pPr>
            <a:r>
              <a:rPr lang="en-US" sz="4800" b="1" dirty="0">
                <a:solidFill>
                  <a:srgbClr val="002060"/>
                </a:solidFill>
                <a:latin typeface="+mj-lt"/>
              </a:rPr>
              <a:t>Pattern </a:t>
            </a:r>
            <a:r>
              <a:rPr lang="ru-RU" sz="4800" b="1" dirty="0" err="1">
                <a:solidFill>
                  <a:srgbClr val="002060"/>
                </a:solidFill>
                <a:latin typeface="+mj-lt"/>
              </a:rPr>
              <a:t>visual</a:t>
            </a:r>
            <a:r>
              <a:rPr lang="ru-RU" sz="4800" b="1" dirty="0">
                <a:solidFill>
                  <a:srgbClr val="002060"/>
                </a:solidFill>
                <a:latin typeface="+mj-lt"/>
              </a:rPr>
              <a:t> </a:t>
            </a:r>
            <a:r>
              <a:rPr lang="ru-RU" sz="4800" b="1" dirty="0" err="1" smtClean="0">
                <a:solidFill>
                  <a:srgbClr val="002060"/>
                </a:solidFill>
                <a:latin typeface="+mj-lt"/>
              </a:rPr>
              <a:t>evoked</a:t>
            </a:r>
            <a:endParaRPr lang="en-US" sz="4800" b="1" dirty="0" smtClean="0">
              <a:solidFill>
                <a:srgbClr val="002060"/>
              </a:solidFill>
              <a:latin typeface="+mj-lt"/>
            </a:endParaRPr>
          </a:p>
          <a:p>
            <a:pPr algn="ctr">
              <a:defRPr/>
            </a:pPr>
            <a:r>
              <a:rPr lang="ru-RU" sz="4800" b="1" dirty="0" smtClean="0">
                <a:solidFill>
                  <a:srgbClr val="002060"/>
                </a:solidFill>
                <a:latin typeface="+mj-lt"/>
              </a:rPr>
              <a:t> </a:t>
            </a:r>
            <a:r>
              <a:rPr lang="ru-RU" sz="4800" b="1" dirty="0" err="1" smtClean="0">
                <a:solidFill>
                  <a:srgbClr val="002060"/>
                </a:solidFill>
                <a:latin typeface="+mj-lt"/>
              </a:rPr>
              <a:t>potential</a:t>
            </a:r>
            <a:endParaRPr lang="en-US" sz="4800" b="1" dirty="0" smtClean="0">
              <a:solidFill>
                <a:srgbClr val="002060"/>
              </a:solidFill>
              <a:latin typeface="+mj-lt"/>
            </a:endParaRPr>
          </a:p>
          <a:p>
            <a:pPr>
              <a:defRPr/>
            </a:pPr>
            <a:endParaRPr lang="ru-RU" sz="3600" b="1" dirty="0">
              <a:solidFill>
                <a:srgbClr val="002060"/>
              </a:solidFill>
            </a:endParaRPr>
          </a:p>
        </p:txBody>
      </p:sp>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36233" y="423800"/>
            <a:ext cx="2600871" cy="1700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 name="Rectangle 29"/>
          <p:cNvSpPr/>
          <p:nvPr/>
        </p:nvSpPr>
        <p:spPr>
          <a:xfrm>
            <a:off x="4939508" y="6251212"/>
            <a:ext cx="3272051" cy="276999"/>
          </a:xfrm>
          <a:prstGeom prst="rect">
            <a:avLst/>
          </a:prstGeom>
        </p:spPr>
        <p:txBody>
          <a:bodyPr wrap="none">
            <a:spAutoFit/>
          </a:bodyPr>
          <a:lstStyle/>
          <a:p>
            <a:pPr lvl="0" algn="ctr">
              <a:defRPr/>
            </a:pPr>
            <a:r>
              <a:rPr lang="en-US" sz="1200" b="1" kern="0" dirty="0" smtClean="0">
                <a:solidFill>
                  <a:srgbClr val="002060"/>
                </a:solidFill>
                <a:latin typeface="Calibri"/>
              </a:rPr>
              <a:t>Patients with high myopia  </a:t>
            </a:r>
            <a:r>
              <a:rPr lang="en-US" sz="1200" b="1" kern="0" dirty="0">
                <a:solidFill>
                  <a:srgbClr val="002060"/>
                </a:solidFill>
                <a:latin typeface="Calibri"/>
              </a:rPr>
              <a:t>with  </a:t>
            </a:r>
            <a:r>
              <a:rPr lang="en-US" sz="1200" b="1" kern="0" dirty="0" smtClean="0">
                <a:solidFill>
                  <a:srgbClr val="002060"/>
                </a:solidFill>
                <a:latin typeface="Calibri"/>
              </a:rPr>
              <a:t>SCL  correction </a:t>
            </a:r>
            <a:endParaRPr lang="en-US" sz="1200" kern="0" dirty="0">
              <a:solidFill>
                <a:srgbClr val="002060"/>
              </a:solidFill>
              <a:latin typeface="Calibri"/>
            </a:endParaRPr>
          </a:p>
        </p:txBody>
      </p:sp>
      <p:sp>
        <p:nvSpPr>
          <p:cNvPr id="35" name="Rectangle 34"/>
          <p:cNvSpPr/>
          <p:nvPr/>
        </p:nvSpPr>
        <p:spPr>
          <a:xfrm>
            <a:off x="980003" y="6240124"/>
            <a:ext cx="3575018" cy="276999"/>
          </a:xfrm>
          <a:prstGeom prst="rect">
            <a:avLst/>
          </a:prstGeom>
        </p:spPr>
        <p:txBody>
          <a:bodyPr wrap="none">
            <a:spAutoFit/>
          </a:bodyPr>
          <a:lstStyle/>
          <a:p>
            <a:pPr lvl="0" algn="ctr">
              <a:defRPr/>
            </a:pPr>
            <a:r>
              <a:rPr lang="en-US" sz="1200" b="1" kern="0" dirty="0" smtClean="0">
                <a:solidFill>
                  <a:srgbClr val="002060"/>
                </a:solidFill>
                <a:latin typeface="Calibri"/>
              </a:rPr>
              <a:t>Patients with high myopia  </a:t>
            </a:r>
            <a:r>
              <a:rPr lang="en-US" sz="1200" b="1" kern="0" dirty="0">
                <a:solidFill>
                  <a:srgbClr val="002060"/>
                </a:solidFill>
                <a:latin typeface="Calibri"/>
              </a:rPr>
              <a:t>with </a:t>
            </a:r>
            <a:r>
              <a:rPr lang="en-US" sz="1200" b="1" kern="0" dirty="0" smtClean="0">
                <a:solidFill>
                  <a:srgbClr val="002060"/>
                </a:solidFill>
                <a:latin typeface="Calibri"/>
              </a:rPr>
              <a:t>spectacle correction </a:t>
            </a:r>
            <a:endParaRPr lang="en-US" sz="1200" kern="0" dirty="0">
              <a:solidFill>
                <a:srgbClr val="002060"/>
              </a:solidFill>
              <a:latin typeface="Calibri"/>
            </a:endParaRPr>
          </a:p>
        </p:txBody>
      </p:sp>
      <p:sp>
        <p:nvSpPr>
          <p:cNvPr id="2" name="TextBox 1"/>
          <p:cNvSpPr txBox="1"/>
          <p:nvPr/>
        </p:nvSpPr>
        <p:spPr>
          <a:xfrm>
            <a:off x="980002" y="2544237"/>
            <a:ext cx="1431757" cy="3416320"/>
          </a:xfrm>
          <a:prstGeom prst="rect">
            <a:avLst/>
          </a:prstGeom>
          <a:solidFill>
            <a:schemeClr val="bg1"/>
          </a:solidFill>
          <a:ln w="9525">
            <a:noFill/>
          </a:ln>
        </p:spPr>
        <p:txBody>
          <a:bodyPr wrap="square" rtlCol="0">
            <a:spAutoFit/>
          </a:bodyPr>
          <a:lstStyle/>
          <a:p>
            <a:r>
              <a:rPr lang="en-US" dirty="0" smtClean="0">
                <a:latin typeface="+mj-lt"/>
              </a:rPr>
              <a:t>Pattern 60</a:t>
            </a:r>
          </a:p>
          <a:p>
            <a:endParaRPr lang="en-US" dirty="0">
              <a:latin typeface="+mj-lt"/>
            </a:endParaRPr>
          </a:p>
          <a:p>
            <a:endParaRPr lang="en-US" dirty="0" smtClean="0">
              <a:latin typeface="+mj-lt"/>
            </a:endParaRPr>
          </a:p>
          <a:p>
            <a:endParaRPr lang="en-US" dirty="0">
              <a:latin typeface="+mj-lt"/>
            </a:endParaRPr>
          </a:p>
          <a:p>
            <a:endParaRPr lang="en-US" dirty="0" smtClean="0">
              <a:latin typeface="+mj-lt"/>
            </a:endParaRPr>
          </a:p>
          <a:p>
            <a:r>
              <a:rPr lang="en-US" dirty="0" smtClean="0">
                <a:latin typeface="+mj-lt"/>
              </a:rPr>
              <a:t>Pattern 20</a:t>
            </a:r>
          </a:p>
          <a:p>
            <a:endParaRPr lang="en-US" dirty="0">
              <a:latin typeface="+mj-lt"/>
            </a:endParaRPr>
          </a:p>
          <a:p>
            <a:endParaRPr lang="en-US" dirty="0" smtClean="0">
              <a:latin typeface="+mj-lt"/>
            </a:endParaRPr>
          </a:p>
          <a:p>
            <a:endParaRPr lang="en-US" dirty="0">
              <a:latin typeface="+mj-lt"/>
            </a:endParaRPr>
          </a:p>
          <a:p>
            <a:r>
              <a:rPr lang="en-US" dirty="0" smtClean="0">
                <a:latin typeface="+mj-lt"/>
              </a:rPr>
              <a:t>Pattern 8</a:t>
            </a:r>
          </a:p>
          <a:p>
            <a:endParaRPr lang="en-US" dirty="0">
              <a:latin typeface="+mj-lt"/>
            </a:endParaRPr>
          </a:p>
          <a:p>
            <a:endParaRPr lang="en-US" dirty="0">
              <a:latin typeface="+mj-lt"/>
            </a:endParaRPr>
          </a:p>
        </p:txBody>
      </p:sp>
      <p:cxnSp>
        <p:nvCxnSpPr>
          <p:cNvPr id="4" name="Straight Connector 3"/>
          <p:cNvCxnSpPr/>
          <p:nvPr/>
        </p:nvCxnSpPr>
        <p:spPr>
          <a:xfrm>
            <a:off x="2411759" y="2369731"/>
            <a:ext cx="0" cy="371163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60503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noChangeAspect="1"/>
          </p:cNvGraphicFramePr>
          <p:nvPr>
            <p:ph idx="1"/>
            <p:extLst>
              <p:ext uri="{D42A27DB-BD31-4B8C-83A1-F6EECF244321}">
                <p14:modId xmlns:p14="http://schemas.microsoft.com/office/powerpoint/2010/main" val="1913179207"/>
              </p:ext>
            </p:extLst>
          </p:nvPr>
        </p:nvGraphicFramePr>
        <p:xfrm>
          <a:off x="323528" y="854252"/>
          <a:ext cx="6264696" cy="3332285"/>
        </p:xfrm>
        <a:graphic>
          <a:graphicData uri="http://schemas.openxmlformats.org/presentationml/2006/ole">
            <mc:AlternateContent xmlns:mc="http://schemas.openxmlformats.org/markup-compatibility/2006">
              <mc:Choice xmlns:v="urn:schemas-microsoft-com:vml" Requires="v">
                <p:oleObj spid="_x0000_s1059" name="Диаграмма" r:id="rId4" imgW="11639691" imgH="6191355" progId="Excel.Chart.8">
                  <p:embed/>
                </p:oleObj>
              </mc:Choice>
              <mc:Fallback>
                <p:oleObj name="Диаграмма" r:id="rId4" imgW="11639691" imgH="6191355" progId="Excel.Chart.8">
                  <p:embed/>
                  <p:pic>
                    <p:nvPicPr>
                      <p:cNvPr id="0" name="Object 25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3528" y="854252"/>
                        <a:ext cx="6264696" cy="3332285"/>
                      </a:xfrm>
                      <a:prstGeom prst="rect">
                        <a:avLst/>
                      </a:prstGeom>
                      <a:noFill/>
                      <a:ln>
                        <a:noFill/>
                      </a:ln>
                      <a:effectLst/>
                    </p:spPr>
                  </p:pic>
                </p:oleObj>
              </mc:Fallback>
            </mc:AlternateContent>
          </a:graphicData>
        </a:graphic>
      </p:graphicFrame>
      <p:sp>
        <p:nvSpPr>
          <p:cNvPr id="5" name="Rectangle 4"/>
          <p:cNvSpPr/>
          <p:nvPr/>
        </p:nvSpPr>
        <p:spPr>
          <a:xfrm>
            <a:off x="5487710" y="2043342"/>
            <a:ext cx="3456384" cy="954107"/>
          </a:xfrm>
          <a:prstGeom prst="rect">
            <a:avLst/>
          </a:prstGeom>
        </p:spPr>
        <p:txBody>
          <a:bodyPr wrap="square">
            <a:spAutoFit/>
          </a:bodyPr>
          <a:lstStyle/>
          <a:p>
            <a:pPr algn="ctr"/>
            <a:r>
              <a:rPr lang="en-US" sz="1400" dirty="0" smtClean="0">
                <a:solidFill>
                  <a:schemeClr val="accent1">
                    <a:lumMod val="50000"/>
                  </a:schemeClr>
                </a:solidFill>
                <a:latin typeface="+mj-lt"/>
              </a:rPr>
              <a:t>Indicators of spatial contrast sensitivity in the black and white stripes in children with moderate myopia using spectacles and SCLs compared with the norm</a:t>
            </a:r>
            <a:endParaRPr lang="en-US" sz="1400" dirty="0">
              <a:solidFill>
                <a:schemeClr val="accent1">
                  <a:lumMod val="50000"/>
                </a:schemeClr>
              </a:solidFill>
              <a:latin typeface="+mj-lt"/>
            </a:endParaRPr>
          </a:p>
        </p:txBody>
      </p:sp>
      <p:graphicFrame>
        <p:nvGraphicFramePr>
          <p:cNvPr id="8" name="Object 7"/>
          <p:cNvGraphicFramePr>
            <a:graphicFrameLocks noGrp="1" noChangeAspect="1"/>
          </p:cNvGraphicFramePr>
          <p:nvPr>
            <p:extLst>
              <p:ext uri="{D42A27DB-BD31-4B8C-83A1-F6EECF244321}">
                <p14:modId xmlns:p14="http://schemas.microsoft.com/office/powerpoint/2010/main" val="1773450819"/>
              </p:ext>
            </p:extLst>
          </p:nvPr>
        </p:nvGraphicFramePr>
        <p:xfrm>
          <a:off x="323528" y="4149080"/>
          <a:ext cx="4752528" cy="2442033"/>
        </p:xfrm>
        <a:graphic>
          <a:graphicData uri="http://schemas.openxmlformats.org/presentationml/2006/ole">
            <mc:AlternateContent xmlns:mc="http://schemas.openxmlformats.org/markup-compatibility/2006">
              <mc:Choice xmlns:v="urn:schemas-microsoft-com:vml" Requires="v">
                <p:oleObj spid="_x0000_s1060" name="Диаграмма" r:id="rId6" imgW="7639057" imgH="3924313" progId="Excel.Chart.8">
                  <p:embed/>
                </p:oleObj>
              </mc:Choice>
              <mc:Fallback>
                <p:oleObj name="Диаграмма" r:id="rId6" imgW="7639057" imgH="3924313" progId="Excel.Chart.8">
                  <p:embed/>
                  <p:pic>
                    <p:nvPicPr>
                      <p:cNvPr id="0" name="Content Placeholder 3"/>
                      <p:cNvPicPr>
                        <a:picLocks noGrp="1"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3528" y="4149080"/>
                        <a:ext cx="4752528" cy="2442033"/>
                      </a:xfrm>
                      <a:prstGeom prst="rect">
                        <a:avLst/>
                      </a:prstGeom>
                      <a:noFill/>
                      <a:ln>
                        <a:noFill/>
                      </a:ln>
                    </p:spPr>
                  </p:pic>
                </p:oleObj>
              </mc:Fallback>
            </mc:AlternateContent>
          </a:graphicData>
        </a:graphic>
      </p:graphicFrame>
      <p:sp>
        <p:nvSpPr>
          <p:cNvPr id="10" name="Rectangle 9"/>
          <p:cNvSpPr/>
          <p:nvPr/>
        </p:nvSpPr>
        <p:spPr>
          <a:xfrm>
            <a:off x="5487710" y="4797152"/>
            <a:ext cx="3456384" cy="954107"/>
          </a:xfrm>
          <a:prstGeom prst="rect">
            <a:avLst/>
          </a:prstGeom>
        </p:spPr>
        <p:txBody>
          <a:bodyPr wrap="square">
            <a:spAutoFit/>
          </a:bodyPr>
          <a:lstStyle/>
          <a:p>
            <a:pPr algn="ctr">
              <a:defRPr/>
            </a:pPr>
            <a:r>
              <a:rPr lang="en-US" sz="1400" dirty="0">
                <a:solidFill>
                  <a:schemeClr val="accent1">
                    <a:lumMod val="50000"/>
                  </a:schemeClr>
                </a:solidFill>
                <a:latin typeface="+mj-lt"/>
              </a:rPr>
              <a:t>Indicators of spatial contrast sensitivity in the black and white stripes in children with high myopia using spectacles and SCLs compared with the norm.</a:t>
            </a:r>
            <a:endParaRPr lang="ru-RU" sz="1400" dirty="0">
              <a:solidFill>
                <a:schemeClr val="accent1">
                  <a:lumMod val="50000"/>
                </a:schemeClr>
              </a:solidFill>
              <a:latin typeface="+mj-lt"/>
            </a:endParaRPr>
          </a:p>
        </p:txBody>
      </p:sp>
      <p:pic>
        <p:nvPicPr>
          <p:cNvPr id="1042" name="Picture 1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7504" y="9440"/>
            <a:ext cx="4243387" cy="145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435753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60648"/>
            <a:ext cx="8229600" cy="1143000"/>
          </a:xfrm>
        </p:spPr>
        <p:txBody>
          <a:bodyPr>
            <a:normAutofit/>
          </a:bodyPr>
          <a:lstStyle/>
          <a:p>
            <a:r>
              <a:rPr lang="en-US" sz="5400" b="1" dirty="0" smtClean="0">
                <a:solidFill>
                  <a:srgbClr val="002060"/>
                </a:solidFill>
              </a:rPr>
              <a:t>Conclusion</a:t>
            </a:r>
            <a:endParaRPr lang="en-US" sz="5400" b="1" dirty="0">
              <a:solidFill>
                <a:srgbClr val="002060"/>
              </a:solidFill>
            </a:endParaRPr>
          </a:p>
        </p:txBody>
      </p:sp>
      <p:sp>
        <p:nvSpPr>
          <p:cNvPr id="3" name="Content Placeholder 2"/>
          <p:cNvSpPr>
            <a:spLocks noGrp="1"/>
          </p:cNvSpPr>
          <p:nvPr>
            <p:ph idx="1"/>
          </p:nvPr>
        </p:nvSpPr>
        <p:spPr/>
        <p:txBody>
          <a:bodyPr/>
          <a:lstStyle/>
          <a:p>
            <a:r>
              <a:rPr lang="en-US" altLang="en-US" sz="2800" dirty="0">
                <a:solidFill>
                  <a:srgbClr val="002060"/>
                </a:solidFill>
                <a:latin typeface="+mj-lt"/>
              </a:rPr>
              <a:t>Early adequate using the soft contact lenses is advised for children with high refractive errors for the correct and full functional development of the vision. </a:t>
            </a:r>
            <a:endParaRPr lang="en-US" altLang="en-US" sz="2800" dirty="0" smtClean="0">
              <a:solidFill>
                <a:srgbClr val="002060"/>
              </a:solidFill>
              <a:latin typeface="+mj-lt"/>
            </a:endParaRPr>
          </a:p>
          <a:p>
            <a:r>
              <a:rPr lang="en-US" altLang="en-US" sz="2800" dirty="0" smtClean="0">
                <a:solidFill>
                  <a:srgbClr val="002060"/>
                </a:solidFill>
                <a:latin typeface="+mj-lt"/>
              </a:rPr>
              <a:t>Basing </a:t>
            </a:r>
            <a:r>
              <a:rPr lang="en-US" altLang="en-US" sz="2800" dirty="0">
                <a:solidFill>
                  <a:srgbClr val="002060"/>
                </a:solidFill>
                <a:latin typeface="+mj-lt"/>
              </a:rPr>
              <a:t>on the results of the </a:t>
            </a:r>
            <a:r>
              <a:rPr lang="en-US" altLang="en-US" sz="2800" dirty="0" err="1">
                <a:solidFill>
                  <a:srgbClr val="002060"/>
                </a:solidFill>
                <a:latin typeface="+mj-lt"/>
              </a:rPr>
              <a:t>visometry</a:t>
            </a:r>
            <a:r>
              <a:rPr lang="en-US" altLang="en-US" sz="2800" dirty="0">
                <a:solidFill>
                  <a:srgbClr val="002060"/>
                </a:solidFill>
                <a:latin typeface="+mj-lt"/>
              </a:rPr>
              <a:t>, VCM, </a:t>
            </a:r>
            <a:r>
              <a:rPr lang="en-US" altLang="en-US" sz="2800" dirty="0" err="1">
                <a:solidFill>
                  <a:srgbClr val="002060"/>
                </a:solidFill>
                <a:latin typeface="+mj-lt"/>
              </a:rPr>
              <a:t>pVEP</a:t>
            </a:r>
            <a:r>
              <a:rPr lang="en-US" altLang="en-US" sz="2800" dirty="0">
                <a:solidFill>
                  <a:srgbClr val="002060"/>
                </a:solidFill>
                <a:latin typeface="+mj-lt"/>
              </a:rPr>
              <a:t> </a:t>
            </a:r>
            <a:r>
              <a:rPr lang="en-US" altLang="ko-KR" sz="2800" dirty="0">
                <a:solidFill>
                  <a:srgbClr val="002060"/>
                </a:solidFill>
                <a:latin typeface="+mj-lt"/>
                <a:ea typeface="굴림" charset="-127"/>
              </a:rPr>
              <a:t>we come to the conclusion that vision quality was higher with contact lens wearers versus patients wearing spectacles.</a:t>
            </a:r>
            <a:endParaRPr lang="en-US" altLang="en-US" sz="2800" dirty="0">
              <a:solidFill>
                <a:srgbClr val="002060"/>
              </a:solidFill>
              <a:latin typeface="+mj-lt"/>
            </a:endParaRPr>
          </a:p>
          <a:p>
            <a:endParaRPr lang="en-US" dirty="0">
              <a:solidFill>
                <a:srgbClr val="002060"/>
              </a:solidFill>
            </a:endParaRPr>
          </a:p>
        </p:txBody>
      </p:sp>
    </p:spTree>
    <p:extLst>
      <p:ext uri="{BB962C8B-B14F-4D97-AF65-F5344CB8AC3E}">
        <p14:creationId xmlns:p14="http://schemas.microsoft.com/office/powerpoint/2010/main" val="82663955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124</TotalTime>
  <Words>568</Words>
  <Application>Microsoft Office PowerPoint</Application>
  <PresentationFormat>On-screen Show (4:3)</PresentationFormat>
  <Paragraphs>35</Paragraphs>
  <Slides>6</Slides>
  <Notes>2</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6</vt:i4>
      </vt:variant>
    </vt:vector>
  </HeadingPairs>
  <TitlesOfParts>
    <vt:vector size="8" baseType="lpstr">
      <vt:lpstr>Flow</vt:lpstr>
      <vt:lpstr>Диаграмма</vt:lpstr>
      <vt:lpstr>Using the soft contact lenses for children with refractive errors </vt:lpstr>
      <vt:lpstr>Material and methods</vt:lpstr>
      <vt:lpstr>The Results </vt:lpstr>
      <vt:lpstr>PowerPoint Presentation</vt:lpstr>
      <vt:lpstr>PowerPoint Presentation</vt:lpstr>
      <vt:lpstr>Conclusion</vt:lpstr>
    </vt:vector>
  </TitlesOfParts>
  <Company>Johnson &amp; Johnson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Leshchenko, Irina [JNJRU]</dc:creator>
  <cp:lastModifiedBy>Leshchenko, Irina [JNJRU]</cp:lastModifiedBy>
  <cp:revision>15</cp:revision>
  <dcterms:created xsi:type="dcterms:W3CDTF">2015-09-09T12:47:41Z</dcterms:created>
  <dcterms:modified xsi:type="dcterms:W3CDTF">2015-09-09T15:13:52Z</dcterms:modified>
</cp:coreProperties>
</file>