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08" r:id="rId1"/>
  </p:sldMasterIdLst>
  <p:notesMasterIdLst>
    <p:notesMasterId r:id="rId8"/>
  </p:notesMasterIdLst>
  <p:sldIdLst>
    <p:sldId id="257" r:id="rId2"/>
    <p:sldId id="272" r:id="rId3"/>
    <p:sldId id="268" r:id="rId4"/>
    <p:sldId id="273" r:id="rId5"/>
    <p:sldId id="269" r:id="rId6"/>
    <p:sldId id="270" r:id="rId7"/>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879C5A-5642-4F4E-BDC9-13C66796EBCC}" type="datetimeFigureOut">
              <a:rPr lang="pt-BR" smtClean="0"/>
              <a:pPr/>
              <a:t>11/09/2015</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97E38E-3806-4935-80FB-55396FEE0B9D}" type="slidenum">
              <a:rPr lang="pt-BR" smtClean="0"/>
              <a:pPr/>
              <a:t>‹nº›</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0BB68D6-2A0D-4760-8C86-47DA44527952}" type="slidenum">
              <a:rPr lang="en-US"/>
              <a:pPr/>
              <a:t>1</a:t>
            </a:fld>
            <a:endParaRPr lang="en-US"/>
          </a:p>
        </p:txBody>
      </p:sp>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p:txBody>
          <a:bodyPr/>
          <a:lstStyle/>
          <a:p>
            <a:pPr>
              <a:spcBef>
                <a:spcPct val="0"/>
              </a:spcBef>
            </a:pPr>
            <a:endParaRPr lang="en-US"/>
          </a:p>
        </p:txBody>
      </p:sp>
      <p:sp>
        <p:nvSpPr>
          <p:cNvPr id="15363"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F48A1F65-5E4C-4478-95BC-5FA0A91E70BD}" type="slidenum">
              <a:rPr lang="en-US" sz="1200">
                <a:latin typeface="+mn-lt"/>
              </a:rPr>
              <a:pPr algn="r">
                <a:defRPr/>
              </a:pPr>
              <a:t>1</a:t>
            </a:fld>
            <a:endParaRPr lang="en-US" sz="1200">
              <a:latin typeface="+mn-l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50D0CD21-F682-407D-9A05-5DCDDB4E6245}" type="datetimeFigureOut">
              <a:rPr lang="pt-BR" smtClean="0"/>
              <a:pPr/>
              <a:t>11/09/2015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30966C1-432F-4185-A4B2-498F900EB982}"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0D0CD21-F682-407D-9A05-5DCDDB4E6245}" type="datetimeFigureOut">
              <a:rPr lang="pt-BR" smtClean="0"/>
              <a:pPr/>
              <a:t>11/09/2015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30966C1-432F-4185-A4B2-498F900EB982}"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0D0CD21-F682-407D-9A05-5DCDDB4E6245}" type="datetimeFigureOut">
              <a:rPr lang="pt-BR" smtClean="0"/>
              <a:pPr/>
              <a:t>11/09/2015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30966C1-432F-4185-A4B2-498F900EB982}"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0D0CD21-F682-407D-9A05-5DCDDB4E6245}" type="datetimeFigureOut">
              <a:rPr lang="pt-BR" smtClean="0"/>
              <a:pPr/>
              <a:t>11/09/2015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30966C1-432F-4185-A4B2-498F900EB982}"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50D0CD21-F682-407D-9A05-5DCDDB4E6245}" type="datetimeFigureOut">
              <a:rPr lang="pt-BR" smtClean="0"/>
              <a:pPr/>
              <a:t>11/09/2015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430966C1-432F-4185-A4B2-498F900EB982}"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50D0CD21-F682-407D-9A05-5DCDDB4E6245}" type="datetimeFigureOut">
              <a:rPr lang="pt-BR" smtClean="0"/>
              <a:pPr/>
              <a:t>11/09/2015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30966C1-432F-4185-A4B2-498F900EB982}"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50D0CD21-F682-407D-9A05-5DCDDB4E6245}" type="datetimeFigureOut">
              <a:rPr lang="pt-BR" smtClean="0"/>
              <a:pPr/>
              <a:t>11/09/2015</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430966C1-432F-4185-A4B2-498F900EB982}"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50D0CD21-F682-407D-9A05-5DCDDB4E6245}" type="datetimeFigureOut">
              <a:rPr lang="pt-BR" smtClean="0"/>
              <a:pPr/>
              <a:t>11/09/2015</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430966C1-432F-4185-A4B2-498F900EB982}"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50D0CD21-F682-407D-9A05-5DCDDB4E6245}" type="datetimeFigureOut">
              <a:rPr lang="pt-BR" smtClean="0"/>
              <a:pPr/>
              <a:t>11/09/2015</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430966C1-432F-4185-A4B2-498F900EB982}"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50D0CD21-F682-407D-9A05-5DCDDB4E6245}" type="datetimeFigureOut">
              <a:rPr lang="pt-BR" smtClean="0"/>
              <a:pPr/>
              <a:t>11/09/2015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30966C1-432F-4185-A4B2-498F900EB982}"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50D0CD21-F682-407D-9A05-5DCDDB4E6245}" type="datetimeFigureOut">
              <a:rPr lang="pt-BR" smtClean="0"/>
              <a:pPr/>
              <a:t>11/09/2015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430966C1-432F-4185-A4B2-498F900EB982}"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4000">
              <a:schemeClr val="accent1">
                <a:tint val="66000"/>
                <a:satMod val="160000"/>
                <a:alpha val="91000"/>
              </a:schemeClr>
            </a:gs>
            <a:gs pos="50000">
              <a:schemeClr val="accent1">
                <a:tint val="44500"/>
                <a:satMod val="160000"/>
              </a:schemeClr>
            </a:gs>
            <a:gs pos="100000">
              <a:schemeClr val="accent1">
                <a:tint val="23500"/>
                <a:satMod val="160000"/>
              </a:schemeClr>
            </a:gs>
          </a:gsLst>
          <a:lin ang="13500000" scaled="1"/>
          <a:tileRect/>
        </a:grad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D0CD21-F682-407D-9A05-5DCDDB4E6245}" type="datetimeFigureOut">
              <a:rPr lang="pt-BR" smtClean="0"/>
              <a:pPr/>
              <a:t>11/09/2015</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0966C1-432F-4185-A4B2-498F900EB982}"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2285984" y="5559623"/>
            <a:ext cx="5033938" cy="461665"/>
          </a:xfrm>
          <a:prstGeom prst="rect">
            <a:avLst/>
          </a:prstGeom>
          <a:noFill/>
          <a:ln>
            <a:noFill/>
          </a:ln>
        </p:spPr>
        <p:txBody>
          <a:bodyPr wrap="square">
            <a:spAutoFit/>
          </a:bodyPr>
          <a:lstStyle/>
          <a:p>
            <a:pPr fontAlgn="auto">
              <a:spcBef>
                <a:spcPts val="0"/>
              </a:spcBef>
              <a:spcAft>
                <a:spcPts val="0"/>
              </a:spcAft>
              <a:defRPr/>
            </a:pPr>
            <a:r>
              <a:rPr lang="en-US" sz="2400" b="1" dirty="0" smtClean="0">
                <a:solidFill>
                  <a:srgbClr val="002060"/>
                </a:solidFill>
                <a:effectLst>
                  <a:outerShdw blurRad="38100" dist="38100" dir="2700000" algn="tl">
                    <a:srgbClr val="000000">
                      <a:alpha val="43137"/>
                    </a:srgbClr>
                  </a:outerShdw>
                </a:effectLst>
                <a:latin typeface="+mn-lt"/>
                <a:cs typeface="+mn-cs"/>
              </a:rPr>
              <a:t>Author E-mail: drfcabib@mps.com.br</a:t>
            </a:r>
            <a:endParaRPr lang="en-US" sz="2400" b="1" dirty="0">
              <a:solidFill>
                <a:srgbClr val="002060"/>
              </a:solidFill>
              <a:effectLst>
                <a:outerShdw blurRad="38100" dist="38100" dir="2700000" algn="tl">
                  <a:srgbClr val="000000">
                    <a:alpha val="43137"/>
                  </a:srgbClr>
                </a:outerShdw>
              </a:effectLst>
              <a:latin typeface="+mn-lt"/>
              <a:cs typeface="+mn-cs"/>
            </a:endParaRPr>
          </a:p>
        </p:txBody>
      </p:sp>
      <p:sp>
        <p:nvSpPr>
          <p:cNvPr id="66567" name="Rectangle 7"/>
          <p:cNvSpPr>
            <a:spLocks noChangeArrowheads="1"/>
          </p:cNvSpPr>
          <p:nvPr/>
        </p:nvSpPr>
        <p:spPr bwMode="auto">
          <a:xfrm>
            <a:off x="642910" y="1094879"/>
            <a:ext cx="7929586" cy="1470025"/>
          </a:xfrm>
          <a:prstGeom prst="rect">
            <a:avLst/>
          </a:prstGeom>
          <a:noFill/>
          <a:ln w="9525">
            <a:noFill/>
            <a:miter lim="800000"/>
            <a:headEnd/>
            <a:tailEnd/>
          </a:ln>
          <a:effectLst/>
        </p:spPr>
        <p:txBody>
          <a:bodyPr anchor="ctr"/>
          <a:lstStyle/>
          <a:p>
            <a:pPr algn="ctr"/>
            <a:r>
              <a:rPr lang="en-US" sz="3200" dirty="0" smtClean="0">
                <a:effectLst>
                  <a:outerShdw blurRad="38100" dist="38100" dir="2700000" algn="tl">
                    <a:srgbClr val="000000">
                      <a:alpha val="43137"/>
                    </a:srgbClr>
                  </a:outerShdw>
                </a:effectLst>
              </a:rPr>
              <a:t>METHODOLOGY TO CHOOSE THE BEST SPECULAR MICROSCOPE TO PERFORM ENDOTHELIAL EXAMINATION </a:t>
            </a:r>
          </a:p>
        </p:txBody>
      </p:sp>
      <p:sp>
        <p:nvSpPr>
          <p:cNvPr id="66568" name="Rectangle 8"/>
          <p:cNvSpPr>
            <a:spLocks noChangeArrowheads="1"/>
          </p:cNvSpPr>
          <p:nvPr/>
        </p:nvSpPr>
        <p:spPr bwMode="auto">
          <a:xfrm>
            <a:off x="2143108" y="3119446"/>
            <a:ext cx="7391400" cy="1524000"/>
          </a:xfrm>
          <a:prstGeom prst="rect">
            <a:avLst/>
          </a:prstGeom>
          <a:noFill/>
          <a:ln w="9525">
            <a:noFill/>
            <a:miter lim="800000"/>
            <a:headEnd/>
            <a:tailEnd/>
          </a:ln>
          <a:effectLst/>
        </p:spPr>
        <p:txBody>
          <a:bodyPr/>
          <a:lstStyle/>
          <a:p>
            <a:pPr marL="342900" indent="-342900" algn="ctr">
              <a:lnSpc>
                <a:spcPct val="80000"/>
              </a:lnSpc>
              <a:spcBef>
                <a:spcPct val="20000"/>
              </a:spcBef>
            </a:pPr>
            <a:r>
              <a:rPr lang="en-US" sz="2000" b="1" dirty="0">
                <a:latin typeface="Maiandra GD" pitchFamily="34" charset="0"/>
              </a:rPr>
              <a:t>Fernando Cesar Abib, MD, </a:t>
            </a:r>
            <a:r>
              <a:rPr lang="en-US" sz="2000" b="1" dirty="0" smtClean="0">
                <a:latin typeface="Maiandra GD" pitchFamily="34" charset="0"/>
              </a:rPr>
              <a:t>PhD *</a:t>
            </a:r>
            <a:endParaRPr lang="en-US" sz="1600" dirty="0">
              <a:latin typeface="Maiandra GD" pitchFamily="34" charset="0"/>
            </a:endParaRPr>
          </a:p>
          <a:p>
            <a:pPr marL="342900" indent="-342900" algn="ctr">
              <a:lnSpc>
                <a:spcPct val="80000"/>
              </a:lnSpc>
              <a:spcBef>
                <a:spcPct val="20000"/>
              </a:spcBef>
            </a:pPr>
            <a:r>
              <a:rPr lang="en-US" sz="1600" dirty="0">
                <a:latin typeface="Maiandra GD" pitchFamily="34" charset="0"/>
              </a:rPr>
              <a:t>Federal University of </a:t>
            </a:r>
            <a:r>
              <a:rPr lang="en-US" sz="1600" dirty="0" smtClean="0">
                <a:latin typeface="Maiandra GD" pitchFamily="34" charset="0"/>
              </a:rPr>
              <a:t>Parana</a:t>
            </a:r>
          </a:p>
          <a:p>
            <a:pPr marL="342900" indent="-342900" algn="ctr">
              <a:lnSpc>
                <a:spcPct val="80000"/>
              </a:lnSpc>
              <a:spcBef>
                <a:spcPct val="20000"/>
              </a:spcBef>
            </a:pPr>
            <a:r>
              <a:rPr lang="en-US" sz="1600" dirty="0" smtClean="0">
                <a:latin typeface="Maiandra GD" pitchFamily="34" charset="0"/>
              </a:rPr>
              <a:t>Hospital </a:t>
            </a:r>
            <a:r>
              <a:rPr lang="en-US" sz="1600" dirty="0" err="1">
                <a:latin typeface="Maiandra GD" pitchFamily="34" charset="0"/>
              </a:rPr>
              <a:t>Erasto</a:t>
            </a:r>
            <a:r>
              <a:rPr lang="en-US" sz="1600" dirty="0">
                <a:latin typeface="Maiandra GD" pitchFamily="34" charset="0"/>
              </a:rPr>
              <a:t> </a:t>
            </a:r>
            <a:r>
              <a:rPr lang="en-US" sz="1600" dirty="0" err="1">
                <a:latin typeface="Maiandra GD" pitchFamily="34" charset="0"/>
              </a:rPr>
              <a:t>Gaertner</a:t>
            </a:r>
            <a:r>
              <a:rPr lang="en-US" sz="1600" dirty="0">
                <a:latin typeface="Maiandra GD" pitchFamily="34" charset="0"/>
              </a:rPr>
              <a:t>, </a:t>
            </a:r>
            <a:r>
              <a:rPr lang="en-US" sz="1600" dirty="0" smtClean="0">
                <a:latin typeface="Maiandra GD" pitchFamily="34" charset="0"/>
              </a:rPr>
              <a:t>Brazil</a:t>
            </a:r>
          </a:p>
          <a:p>
            <a:pPr marL="342900" indent="-342900" algn="ctr">
              <a:lnSpc>
                <a:spcPct val="80000"/>
              </a:lnSpc>
              <a:spcBef>
                <a:spcPct val="20000"/>
              </a:spcBef>
            </a:pPr>
            <a:endParaRPr lang="en-US" sz="1600" dirty="0">
              <a:latin typeface="Maiandra GD" pitchFamily="34" charset="0"/>
            </a:endParaRPr>
          </a:p>
          <a:p>
            <a:pPr marL="342900" indent="-342900" algn="ctr">
              <a:lnSpc>
                <a:spcPct val="80000"/>
              </a:lnSpc>
              <a:spcBef>
                <a:spcPct val="20000"/>
              </a:spcBef>
            </a:pPr>
            <a:r>
              <a:rPr lang="en-US" sz="2000" b="1" dirty="0" smtClean="0">
                <a:latin typeface="Maiandra GD" pitchFamily="34" charset="0"/>
              </a:rPr>
              <a:t>Dulcemar </a:t>
            </a:r>
            <a:r>
              <a:rPr lang="en-US" sz="2000" b="1" dirty="0" err="1">
                <a:latin typeface="Maiandra GD" pitchFamily="34" charset="0"/>
              </a:rPr>
              <a:t>Szeremeta</a:t>
            </a:r>
            <a:r>
              <a:rPr lang="en-US" sz="2000" b="1" dirty="0">
                <a:latin typeface="Maiandra GD" pitchFamily="34" charset="0"/>
              </a:rPr>
              <a:t> Abib, MD</a:t>
            </a:r>
          </a:p>
          <a:p>
            <a:pPr marL="342900" indent="-342900" algn="ctr">
              <a:lnSpc>
                <a:spcPct val="80000"/>
              </a:lnSpc>
              <a:spcBef>
                <a:spcPct val="20000"/>
              </a:spcBef>
            </a:pPr>
            <a:r>
              <a:rPr lang="en-US" sz="1600" dirty="0">
                <a:latin typeface="Maiandra GD" pitchFamily="34" charset="0"/>
              </a:rPr>
              <a:t>Federal University of Parana, Brazil</a:t>
            </a:r>
          </a:p>
        </p:txBody>
      </p:sp>
      <p:pic>
        <p:nvPicPr>
          <p:cNvPr id="66569" name="Picture 9" descr="imagem-do-bandeira-do-brasil"/>
          <p:cNvPicPr>
            <a:picLocks noChangeAspect="1" noChangeArrowheads="1"/>
          </p:cNvPicPr>
          <p:nvPr/>
        </p:nvPicPr>
        <p:blipFill>
          <a:blip r:embed="rId3" cstate="print"/>
          <a:srcRect/>
          <a:stretch>
            <a:fillRect/>
          </a:stretch>
        </p:blipFill>
        <p:spPr bwMode="auto">
          <a:xfrm>
            <a:off x="285720" y="2852936"/>
            <a:ext cx="3485610" cy="25003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CaixaDeTexto 5"/>
          <p:cNvSpPr txBox="1"/>
          <p:nvPr/>
        </p:nvSpPr>
        <p:spPr>
          <a:xfrm>
            <a:off x="587737" y="406986"/>
            <a:ext cx="1968039" cy="584775"/>
          </a:xfrm>
          <a:prstGeom prst="rect">
            <a:avLst/>
          </a:prstGeom>
          <a:noFill/>
        </p:spPr>
        <p:txBody>
          <a:bodyPr wrap="none" rtlCol="0">
            <a:spAutoFit/>
          </a:bodyPr>
          <a:lstStyle/>
          <a:p>
            <a:r>
              <a:rPr lang="en-US" sz="3200" b="1" i="1" dirty="0" err="1" smtClean="0">
                <a:solidFill>
                  <a:schemeClr val="tx2"/>
                </a:solidFill>
                <a:effectLst>
                  <a:outerShdw blurRad="38100" dist="38100" dir="2700000" algn="tl">
                    <a:srgbClr val="000000">
                      <a:alpha val="43137"/>
                    </a:srgbClr>
                  </a:outerShdw>
                </a:effectLst>
              </a:rPr>
              <a:t>Eposter</a:t>
            </a:r>
            <a:r>
              <a:rPr lang="en-US" sz="3200" b="1" i="1" dirty="0" smtClean="0">
                <a:solidFill>
                  <a:schemeClr val="tx2"/>
                </a:solidFill>
                <a:effectLst>
                  <a:outerShdw blurRad="38100" dist="38100" dir="2700000" algn="tl">
                    <a:srgbClr val="000000">
                      <a:alpha val="43137"/>
                    </a:srgbClr>
                  </a:outerShdw>
                </a:effectLst>
              </a:rPr>
              <a:t> 86</a:t>
            </a:r>
            <a:endParaRPr lang="pt-B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57200" y="4014192"/>
            <a:ext cx="8229600" cy="1143000"/>
          </a:xfrm>
        </p:spPr>
        <p:txBody>
          <a:bodyPr>
            <a:normAutofit/>
          </a:bodyPr>
          <a:lstStyle/>
          <a:p>
            <a:r>
              <a:rPr lang="pt-BR" sz="3600" dirty="0" err="1" smtClean="0">
                <a:effectLst>
                  <a:outerShdw blurRad="38100" dist="38100" dir="2700000" algn="tl">
                    <a:srgbClr val="000000">
                      <a:alpha val="43137"/>
                    </a:srgbClr>
                  </a:outerShdw>
                </a:effectLst>
              </a:rPr>
              <a:t>Purpose</a:t>
            </a:r>
            <a:endParaRPr lang="pt-BR" sz="3600" dirty="0">
              <a:effectLst>
                <a:outerShdw blurRad="38100" dist="38100" dir="2700000" algn="tl">
                  <a:srgbClr val="000000">
                    <a:alpha val="43137"/>
                  </a:srgbClr>
                </a:outerShdw>
              </a:effectLst>
            </a:endParaRPr>
          </a:p>
        </p:txBody>
      </p:sp>
      <p:sp>
        <p:nvSpPr>
          <p:cNvPr id="10" name="Espaço Reservado para Conteúdo 2"/>
          <p:cNvSpPr>
            <a:spLocks noGrp="1"/>
          </p:cNvSpPr>
          <p:nvPr>
            <p:ph sz="half" idx="1"/>
          </p:nvPr>
        </p:nvSpPr>
        <p:spPr>
          <a:xfrm>
            <a:off x="457200" y="4927100"/>
            <a:ext cx="8186766" cy="2213438"/>
          </a:xfrm>
        </p:spPr>
        <p:txBody>
          <a:bodyPr>
            <a:noAutofit/>
          </a:bodyPr>
          <a:lstStyle/>
          <a:p>
            <a:r>
              <a:rPr lang="en-US" dirty="0" smtClean="0"/>
              <a:t>This </a:t>
            </a:r>
            <a:r>
              <a:rPr lang="en-US" dirty="0" smtClean="0"/>
              <a:t>study aims to present the methodology to guide the selection of the best type of CSM to perform the </a:t>
            </a:r>
            <a:r>
              <a:rPr lang="en-US" dirty="0" smtClean="0"/>
              <a:t>specular microscopy.</a:t>
            </a:r>
            <a:r>
              <a:rPr lang="en-US" dirty="0" smtClean="0"/>
              <a:t> </a:t>
            </a:r>
            <a:endParaRPr lang="pt-BR" dirty="0"/>
          </a:p>
        </p:txBody>
      </p:sp>
      <p:sp>
        <p:nvSpPr>
          <p:cNvPr id="5" name="CaixaDeTexto 4"/>
          <p:cNvSpPr txBox="1"/>
          <p:nvPr/>
        </p:nvSpPr>
        <p:spPr>
          <a:xfrm>
            <a:off x="899592" y="548680"/>
            <a:ext cx="7488832" cy="3600986"/>
          </a:xfrm>
          <a:prstGeom prst="rect">
            <a:avLst/>
          </a:prstGeom>
          <a:noFill/>
        </p:spPr>
        <p:txBody>
          <a:bodyPr wrap="square" rtlCol="0">
            <a:spAutoFit/>
          </a:bodyPr>
          <a:lstStyle/>
          <a:p>
            <a:pPr algn="ctr"/>
            <a:r>
              <a:rPr lang="en-US" sz="2800" dirty="0" smtClean="0">
                <a:solidFill>
                  <a:schemeClr val="accent5">
                    <a:lumMod val="50000"/>
                  </a:schemeClr>
                </a:solidFill>
              </a:rPr>
              <a:t> Non-Contact </a:t>
            </a:r>
            <a:r>
              <a:rPr lang="en-US" sz="2800" dirty="0" smtClean="0">
                <a:solidFill>
                  <a:schemeClr val="accent5">
                    <a:lumMod val="50000"/>
                  </a:schemeClr>
                </a:solidFill>
              </a:rPr>
              <a:t>(NC) Corneal Specular Microscope (CSM) acquire </a:t>
            </a:r>
            <a:r>
              <a:rPr lang="en-US" sz="2800" dirty="0" smtClean="0">
                <a:solidFill>
                  <a:schemeClr val="accent5">
                    <a:lumMod val="50000"/>
                  </a:schemeClr>
                </a:solidFill>
              </a:rPr>
              <a:t>Endothelial Mosaic </a:t>
            </a:r>
            <a:r>
              <a:rPr lang="en-US" sz="2800" dirty="0" smtClean="0">
                <a:solidFill>
                  <a:schemeClr val="accent5">
                    <a:lumMod val="50000"/>
                  </a:schemeClr>
                </a:solidFill>
              </a:rPr>
              <a:t>(EM) images when the patient sets the target light, each model of this type of CSM has fixed positions. </a:t>
            </a:r>
          </a:p>
          <a:p>
            <a:pPr algn="ctr"/>
            <a:r>
              <a:rPr lang="en-US" sz="1400" dirty="0" smtClean="0">
                <a:solidFill>
                  <a:schemeClr val="accent5">
                    <a:lumMod val="50000"/>
                  </a:schemeClr>
                </a:solidFill>
              </a:rPr>
              <a:t> </a:t>
            </a:r>
            <a:r>
              <a:rPr lang="en-US" sz="2800" dirty="0" smtClean="0">
                <a:solidFill>
                  <a:schemeClr val="accent5">
                    <a:lumMod val="50000"/>
                  </a:schemeClr>
                </a:solidFill>
              </a:rPr>
              <a:t/>
            </a:r>
            <a:br>
              <a:rPr lang="en-US" sz="2800" dirty="0" smtClean="0">
                <a:solidFill>
                  <a:schemeClr val="accent5">
                    <a:lumMod val="50000"/>
                  </a:schemeClr>
                </a:solidFill>
              </a:rPr>
            </a:br>
            <a:r>
              <a:rPr lang="en-US" sz="2800" dirty="0" smtClean="0">
                <a:solidFill>
                  <a:schemeClr val="accent5">
                    <a:lumMod val="50000"/>
                  </a:schemeClr>
                </a:solidFill>
              </a:rPr>
              <a:t>Contact </a:t>
            </a:r>
            <a:r>
              <a:rPr lang="en-US" sz="2800" dirty="0" smtClean="0">
                <a:solidFill>
                  <a:schemeClr val="accent5">
                    <a:lumMod val="50000"/>
                  </a:schemeClr>
                </a:solidFill>
              </a:rPr>
              <a:t>(C) CSM (CSM) can acquire EM images of any area of the endothelial surface by sliding the objective lens on the cornea. </a:t>
            </a:r>
          </a:p>
          <a:p>
            <a:endParaRPr lang="pt-B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3"/>
          <p:cNvSpPr txBox="1">
            <a:spLocks/>
          </p:cNvSpPr>
          <p:nvPr/>
        </p:nvSpPr>
        <p:spPr>
          <a:xfrm>
            <a:off x="518864" y="53752"/>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3600" b="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Material and </a:t>
            </a:r>
            <a:r>
              <a:rPr kumimoji="0" lang="pt-BR" sz="3600" b="0" i="0" u="none" strike="noStrike" kern="1200" cap="none" spc="0" normalizeH="0" baseline="0" noProof="0" dirty="0" err="1" smtClean="0">
                <a:ln>
                  <a:noFill/>
                </a:ln>
                <a:solidFill>
                  <a:schemeClr val="tx1"/>
                </a:solidFill>
                <a:effectLst>
                  <a:outerShdw blurRad="38100" dist="38100" dir="2700000" algn="tl">
                    <a:srgbClr val="000000">
                      <a:alpha val="43137"/>
                    </a:srgbClr>
                  </a:outerShdw>
                </a:effectLst>
                <a:uLnTx/>
                <a:uFillTx/>
                <a:latin typeface="+mj-lt"/>
                <a:ea typeface="+mj-ea"/>
                <a:cs typeface="+mj-cs"/>
              </a:rPr>
              <a:t>Methods</a:t>
            </a:r>
            <a:endParaRPr kumimoji="0" lang="pt-BR" sz="3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sp>
        <p:nvSpPr>
          <p:cNvPr id="11" name="Espaço Reservado para Conteúdo 2"/>
          <p:cNvSpPr>
            <a:spLocks noGrp="1"/>
          </p:cNvSpPr>
          <p:nvPr>
            <p:ph sz="half" idx="1"/>
          </p:nvPr>
        </p:nvSpPr>
        <p:spPr>
          <a:xfrm>
            <a:off x="179512" y="919261"/>
            <a:ext cx="8686800" cy="6182147"/>
          </a:xfrm>
        </p:spPr>
        <p:txBody>
          <a:bodyPr>
            <a:noAutofit/>
          </a:bodyPr>
          <a:lstStyle/>
          <a:p>
            <a:r>
              <a:rPr lang="en-US" sz="2000" dirty="0" smtClean="0"/>
              <a:t>All SM done in 2013 at the Eye Clinic Dr. Fernando Abib, Curitiba, Brazil. The type of the CSM was: NC CSM (CSO, Italy) and C CSM (</a:t>
            </a:r>
            <a:r>
              <a:rPr lang="en-US" sz="2000" dirty="0" err="1" smtClean="0"/>
              <a:t>BioOptics</a:t>
            </a:r>
            <a:r>
              <a:rPr lang="en-US" sz="2000" dirty="0" smtClean="0"/>
              <a:t>, USA). </a:t>
            </a:r>
          </a:p>
          <a:p>
            <a:r>
              <a:rPr lang="en-US" sz="2000" dirty="0" smtClean="0"/>
              <a:t>The methodological steps: </a:t>
            </a:r>
          </a:p>
          <a:p>
            <a:pPr lvl="1"/>
            <a:r>
              <a:rPr lang="en-US" sz="1800" dirty="0" smtClean="0"/>
              <a:t>1 - ANAMNESIS OF THE ENDOTHELIAL EXAMINATION: Prior examination, reason of request, preoperative situation, endothelial disease, trauma, contact lenses, endothelial degeneration and other causes of endothelial cell loss, </a:t>
            </a:r>
            <a:r>
              <a:rPr lang="en-US" sz="1800" dirty="0" err="1" smtClean="0"/>
              <a:t>polimegethysm</a:t>
            </a:r>
            <a:r>
              <a:rPr lang="en-US" sz="1800" dirty="0" smtClean="0"/>
              <a:t> and </a:t>
            </a:r>
            <a:r>
              <a:rPr lang="en-US" sz="1800" dirty="0" err="1" smtClean="0"/>
              <a:t>pleormorphism</a:t>
            </a:r>
            <a:r>
              <a:rPr lang="en-US" sz="1800" dirty="0" smtClean="0"/>
              <a:t>; </a:t>
            </a:r>
          </a:p>
          <a:p>
            <a:pPr lvl="1"/>
            <a:r>
              <a:rPr lang="en-US" sz="1800" dirty="0" smtClean="0"/>
              <a:t>2 - SLIT LAMP EXAMINATION: Endothelial examination on central area, </a:t>
            </a:r>
            <a:r>
              <a:rPr lang="en-US" sz="1800" dirty="0" err="1" smtClean="0"/>
              <a:t>paracentral</a:t>
            </a:r>
            <a:r>
              <a:rPr lang="en-US" sz="1800" dirty="0" smtClean="0"/>
              <a:t> area and peripheral area; the findings are unilateral or bilateral; </a:t>
            </a:r>
          </a:p>
          <a:p>
            <a:pPr lvl="1"/>
            <a:r>
              <a:rPr lang="en-US" sz="1800" dirty="0" smtClean="0"/>
              <a:t>3 - CLASSIFYING THE CORNEAL ENDOTHELIAL PATTERN: Using the ocular pathology knowledge, directed anamnesis and slit lamp examination it’s possible to classify the corneal endothelium mosaic pattern in three different patterns: </a:t>
            </a:r>
          </a:p>
          <a:p>
            <a:pPr lvl="2"/>
            <a:r>
              <a:rPr lang="en-US" sz="1600" dirty="0" smtClean="0"/>
              <a:t>Regular Pattern (RP): This endothelium mosaic has only cells with similar morphology without other attached structures; </a:t>
            </a:r>
          </a:p>
          <a:p>
            <a:pPr lvl="2"/>
            <a:r>
              <a:rPr lang="en-US" sz="1600" dirty="0" smtClean="0"/>
              <a:t>IRREGULAR PATTERN (IP): This endothelium mosaic always has attached structures, they must be searched  and they always have to be found; </a:t>
            </a:r>
          </a:p>
          <a:p>
            <a:pPr lvl="2"/>
            <a:r>
              <a:rPr lang="en-US" sz="1600" dirty="0" smtClean="0"/>
              <a:t>CHAMALEON PATTERN (CP): The endothelium mosaic may or may not have an specific characteristic or attached structure, its presence depends on the stage of the disease. Some disease stages present the specific characteristic or attached structure, other stages do not. They must be searched thoroughly.</a:t>
            </a:r>
            <a:br>
              <a:rPr lang="en-US" sz="1600" dirty="0" smtClean="0"/>
            </a:br>
            <a:endParaRPr lang="pt-BR"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ço Reservado para Conteúdo 6" descr="FIGURE ALGORITHM DEZ 2014.jpg"/>
          <p:cNvPicPr>
            <a:picLocks noGrp="1" noChangeAspect="1"/>
          </p:cNvPicPr>
          <p:nvPr>
            <p:ph idx="1"/>
          </p:nvPr>
        </p:nvPicPr>
        <p:blipFill>
          <a:blip r:embed="rId2" cstate="print"/>
          <a:stretch>
            <a:fillRect/>
          </a:stretch>
        </p:blipFill>
        <p:spPr>
          <a:xfrm>
            <a:off x="179512" y="188640"/>
            <a:ext cx="3528391" cy="6507277"/>
          </a:xfrm>
        </p:spPr>
      </p:pic>
      <p:pic>
        <p:nvPicPr>
          <p:cNvPr id="11" name="Picture 4" descr="0006d150"/>
          <p:cNvPicPr>
            <a:picLocks noChangeAspect="1" noChangeArrowheads="1"/>
          </p:cNvPicPr>
          <p:nvPr/>
        </p:nvPicPr>
        <p:blipFill>
          <a:blip r:embed="rId3" cstate="print"/>
          <a:srcRect/>
          <a:stretch>
            <a:fillRect/>
          </a:stretch>
        </p:blipFill>
        <p:spPr bwMode="auto">
          <a:xfrm>
            <a:off x="4067944" y="5013176"/>
            <a:ext cx="2304256" cy="1728192"/>
          </a:xfrm>
          <a:prstGeom prst="rect">
            <a:avLst/>
          </a:prstGeom>
          <a:noFill/>
          <a:ln w="9525">
            <a:noFill/>
            <a:miter lim="800000"/>
            <a:headEnd/>
            <a:tailEnd/>
          </a:ln>
        </p:spPr>
      </p:pic>
      <p:pic>
        <p:nvPicPr>
          <p:cNvPr id="12" name="Picture 3" descr="0006d147"/>
          <p:cNvPicPr>
            <a:picLocks noChangeAspect="1" noChangeArrowheads="1"/>
          </p:cNvPicPr>
          <p:nvPr/>
        </p:nvPicPr>
        <p:blipFill>
          <a:blip r:embed="rId4" cstate="print"/>
          <a:srcRect/>
          <a:stretch>
            <a:fillRect/>
          </a:stretch>
        </p:blipFill>
        <p:spPr bwMode="auto">
          <a:xfrm>
            <a:off x="6732240" y="5013176"/>
            <a:ext cx="2304256" cy="1728192"/>
          </a:xfrm>
          <a:prstGeom prst="rect">
            <a:avLst/>
          </a:prstGeom>
          <a:noFill/>
          <a:ln w="9525">
            <a:noFill/>
            <a:miter lim="800000"/>
            <a:headEnd/>
            <a:tailEnd/>
          </a:ln>
        </p:spPr>
      </p:pic>
      <p:sp>
        <p:nvSpPr>
          <p:cNvPr id="14" name="Texto Explicativo 1 (Ênfase) 13"/>
          <p:cNvSpPr/>
          <p:nvPr/>
        </p:nvSpPr>
        <p:spPr>
          <a:xfrm>
            <a:off x="4139952" y="706764"/>
            <a:ext cx="1512168" cy="1800200"/>
          </a:xfrm>
          <a:prstGeom prst="accentCallout1">
            <a:avLst>
              <a:gd name="adj1" fmla="val 18750"/>
              <a:gd name="adj2" fmla="val -8333"/>
              <a:gd name="adj3" fmla="val 140990"/>
              <a:gd name="adj4" fmla="val -281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Texto Explicativo 1 (Ênfase) 14"/>
          <p:cNvSpPr/>
          <p:nvPr/>
        </p:nvSpPr>
        <p:spPr>
          <a:xfrm>
            <a:off x="4139952" y="2867004"/>
            <a:ext cx="1512168" cy="1728192"/>
          </a:xfrm>
          <a:prstGeom prst="accentCallout1">
            <a:avLst>
              <a:gd name="adj1" fmla="val 18750"/>
              <a:gd name="adj2" fmla="val -8333"/>
              <a:gd name="adj3" fmla="val 75869"/>
              <a:gd name="adj4" fmla="val -2903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Texto Explicativo 1 (Ênfase) 15"/>
          <p:cNvSpPr/>
          <p:nvPr/>
        </p:nvSpPr>
        <p:spPr>
          <a:xfrm>
            <a:off x="4139952" y="5011508"/>
            <a:ext cx="1512168" cy="1728192"/>
          </a:xfrm>
          <a:prstGeom prst="accentCallout1">
            <a:avLst>
              <a:gd name="adj1" fmla="val 18750"/>
              <a:gd name="adj2" fmla="val -8333"/>
              <a:gd name="adj3" fmla="val 45751"/>
              <a:gd name="adj4" fmla="val -3089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CaixaDeTexto 16"/>
          <p:cNvSpPr txBox="1"/>
          <p:nvPr/>
        </p:nvSpPr>
        <p:spPr>
          <a:xfrm>
            <a:off x="6368690" y="3284984"/>
            <a:ext cx="333746" cy="1200329"/>
          </a:xfrm>
          <a:prstGeom prst="rect">
            <a:avLst/>
          </a:prstGeom>
          <a:noFill/>
        </p:spPr>
        <p:txBody>
          <a:bodyPr wrap="none" rtlCol="0">
            <a:spAutoFit/>
          </a:bodyPr>
          <a:lstStyle/>
          <a:p>
            <a:r>
              <a:rPr lang="pt-BR" dirty="0" smtClean="0">
                <a:effectLst>
                  <a:outerShdw blurRad="38100" dist="38100" dir="2700000" algn="tl">
                    <a:srgbClr val="000000">
                      <a:alpha val="43137"/>
                    </a:srgbClr>
                  </a:outerShdw>
                </a:effectLst>
              </a:rPr>
              <a:t>A</a:t>
            </a:r>
          </a:p>
          <a:p>
            <a:r>
              <a:rPr lang="pt-BR" dirty="0" smtClean="0">
                <a:effectLst>
                  <a:outerShdw blurRad="38100" dist="38100" dir="2700000" algn="tl">
                    <a:srgbClr val="000000">
                      <a:alpha val="43137"/>
                    </a:srgbClr>
                  </a:outerShdw>
                </a:effectLst>
              </a:rPr>
              <a:t>N</a:t>
            </a:r>
          </a:p>
          <a:p>
            <a:r>
              <a:rPr lang="pt-BR" dirty="0" smtClean="0">
                <a:effectLst>
                  <a:outerShdw blurRad="38100" dist="38100" dir="2700000" algn="tl">
                    <a:srgbClr val="000000">
                      <a:alpha val="43137"/>
                    </a:srgbClr>
                  </a:outerShdw>
                </a:effectLst>
              </a:rPr>
              <a:t>D</a:t>
            </a:r>
          </a:p>
          <a:p>
            <a:endParaRPr lang="pt-BR" dirty="0"/>
          </a:p>
        </p:txBody>
      </p:sp>
      <p:sp>
        <p:nvSpPr>
          <p:cNvPr id="18" name="CaixaDeTexto 17"/>
          <p:cNvSpPr txBox="1"/>
          <p:nvPr/>
        </p:nvSpPr>
        <p:spPr>
          <a:xfrm>
            <a:off x="6386268" y="5559436"/>
            <a:ext cx="336952" cy="923330"/>
          </a:xfrm>
          <a:prstGeom prst="rect">
            <a:avLst/>
          </a:prstGeom>
          <a:noFill/>
        </p:spPr>
        <p:txBody>
          <a:bodyPr wrap="none" rtlCol="0">
            <a:spAutoFit/>
          </a:bodyPr>
          <a:lstStyle/>
          <a:p>
            <a:r>
              <a:rPr lang="pt-BR" dirty="0" smtClean="0">
                <a:effectLst>
                  <a:outerShdw blurRad="38100" dist="38100" dir="2700000" algn="tl">
                    <a:srgbClr val="000000">
                      <a:alpha val="43137"/>
                    </a:srgbClr>
                  </a:outerShdw>
                </a:effectLst>
              </a:rPr>
              <a:t>O</a:t>
            </a:r>
          </a:p>
          <a:p>
            <a:r>
              <a:rPr lang="pt-BR" dirty="0" smtClean="0">
                <a:effectLst>
                  <a:outerShdw blurRad="38100" dist="38100" dir="2700000" algn="tl">
                    <a:srgbClr val="000000">
                      <a:alpha val="43137"/>
                    </a:srgbClr>
                  </a:outerShdw>
                </a:effectLst>
              </a:rPr>
              <a:t>R</a:t>
            </a:r>
          </a:p>
          <a:p>
            <a:endParaRPr lang="pt-BR" dirty="0"/>
          </a:p>
        </p:txBody>
      </p:sp>
      <p:pic>
        <p:nvPicPr>
          <p:cNvPr id="13" name="Picture 11" descr="1504048d"/>
          <p:cNvPicPr>
            <a:picLocks noChangeAspect="1" noChangeArrowheads="1"/>
          </p:cNvPicPr>
          <p:nvPr/>
        </p:nvPicPr>
        <p:blipFill>
          <a:blip r:embed="rId5" cstate="print"/>
          <a:srcRect/>
          <a:stretch>
            <a:fillRect/>
          </a:stretch>
        </p:blipFill>
        <p:spPr>
          <a:xfrm>
            <a:off x="4067944" y="2852936"/>
            <a:ext cx="2338586" cy="1753940"/>
          </a:xfrm>
          <a:prstGeom prst="rect">
            <a:avLst/>
          </a:prstGeom>
        </p:spPr>
      </p:pic>
      <p:pic>
        <p:nvPicPr>
          <p:cNvPr id="19" name="Picture 13" descr="1504050d"/>
          <p:cNvPicPr>
            <a:picLocks noChangeAspect="1" noChangeArrowheads="1"/>
          </p:cNvPicPr>
          <p:nvPr/>
        </p:nvPicPr>
        <p:blipFill>
          <a:blip r:embed="rId6" cstate="print"/>
          <a:srcRect/>
          <a:stretch>
            <a:fillRect/>
          </a:stretch>
        </p:blipFill>
        <p:spPr>
          <a:xfrm>
            <a:off x="6704104" y="2841337"/>
            <a:ext cx="2340172" cy="1755448"/>
          </a:xfrm>
          <a:prstGeom prst="rect">
            <a:avLst/>
          </a:prstGeom>
        </p:spPr>
      </p:pic>
      <p:pic>
        <p:nvPicPr>
          <p:cNvPr id="20" name="Picture 13" descr="1504198D"/>
          <p:cNvPicPr>
            <a:picLocks noChangeAspect="1" noChangeArrowheads="1"/>
          </p:cNvPicPr>
          <p:nvPr/>
        </p:nvPicPr>
        <p:blipFill>
          <a:blip r:embed="rId7" cstate="print"/>
          <a:srcRect/>
          <a:stretch>
            <a:fillRect/>
          </a:stretch>
        </p:blipFill>
        <p:spPr>
          <a:xfrm>
            <a:off x="4067945" y="710100"/>
            <a:ext cx="2376628" cy="1782795"/>
          </a:xfrm>
          <a:prstGeom prst="rect">
            <a:avLst/>
          </a:prstGeom>
        </p:spPr>
      </p:pic>
      <p:sp>
        <p:nvSpPr>
          <p:cNvPr id="22" name="CaixaDeTexto 21"/>
          <p:cNvSpPr txBox="1"/>
          <p:nvPr/>
        </p:nvSpPr>
        <p:spPr>
          <a:xfrm>
            <a:off x="3953732" y="402996"/>
            <a:ext cx="2895023" cy="369332"/>
          </a:xfrm>
          <a:prstGeom prst="rect">
            <a:avLst/>
          </a:prstGeom>
          <a:noFill/>
        </p:spPr>
        <p:txBody>
          <a:bodyPr wrap="none" rtlCol="0">
            <a:spAutoFit/>
          </a:bodyPr>
          <a:lstStyle/>
          <a:p>
            <a:r>
              <a:rPr lang="pt-BR" dirty="0" smtClean="0"/>
              <a:t>Normal </a:t>
            </a:r>
            <a:r>
              <a:rPr lang="pt-BR" dirty="0" err="1" smtClean="0"/>
              <a:t>corneal</a:t>
            </a:r>
            <a:r>
              <a:rPr lang="pt-BR" dirty="0" smtClean="0"/>
              <a:t> </a:t>
            </a:r>
            <a:r>
              <a:rPr lang="pt-BR" dirty="0" err="1" smtClean="0"/>
              <a:t>endothelium</a:t>
            </a:r>
            <a:endParaRPr lang="pt-BR" dirty="0"/>
          </a:p>
        </p:txBody>
      </p:sp>
      <p:sp>
        <p:nvSpPr>
          <p:cNvPr id="23" name="CaixaDeTexto 22"/>
          <p:cNvSpPr txBox="1"/>
          <p:nvPr/>
        </p:nvSpPr>
        <p:spPr>
          <a:xfrm>
            <a:off x="3980200" y="2555612"/>
            <a:ext cx="2821735" cy="369332"/>
          </a:xfrm>
          <a:prstGeom prst="rect">
            <a:avLst/>
          </a:prstGeom>
          <a:noFill/>
        </p:spPr>
        <p:txBody>
          <a:bodyPr wrap="none" rtlCol="0">
            <a:spAutoFit/>
          </a:bodyPr>
          <a:lstStyle/>
          <a:p>
            <a:r>
              <a:rPr lang="pt-BR" dirty="0" err="1" smtClean="0"/>
              <a:t>Fuchs</a:t>
            </a:r>
            <a:r>
              <a:rPr lang="pt-BR" dirty="0" smtClean="0"/>
              <a:t> </a:t>
            </a:r>
            <a:r>
              <a:rPr lang="pt-BR" dirty="0" err="1" smtClean="0"/>
              <a:t>endothelial</a:t>
            </a:r>
            <a:r>
              <a:rPr lang="pt-BR" dirty="0" smtClean="0"/>
              <a:t> </a:t>
            </a:r>
            <a:r>
              <a:rPr lang="pt-BR" dirty="0" err="1" smtClean="0"/>
              <a:t>dystrophy</a:t>
            </a:r>
            <a:endParaRPr lang="pt-BR" dirty="0"/>
          </a:p>
        </p:txBody>
      </p:sp>
      <p:sp>
        <p:nvSpPr>
          <p:cNvPr id="24" name="CaixaDeTexto 23"/>
          <p:cNvSpPr txBox="1"/>
          <p:nvPr/>
        </p:nvSpPr>
        <p:spPr>
          <a:xfrm>
            <a:off x="3980200" y="4715852"/>
            <a:ext cx="1532856" cy="369332"/>
          </a:xfrm>
          <a:prstGeom prst="rect">
            <a:avLst/>
          </a:prstGeom>
          <a:noFill/>
        </p:spPr>
        <p:txBody>
          <a:bodyPr wrap="none" rtlCol="0">
            <a:spAutoFit/>
          </a:bodyPr>
          <a:lstStyle/>
          <a:p>
            <a:r>
              <a:rPr lang="pt-BR" dirty="0" smtClean="0"/>
              <a:t>Ocular trauma</a:t>
            </a:r>
            <a:endParaRPr lang="pt-B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413792"/>
            <a:ext cx="8229600" cy="1143000"/>
          </a:xfrm>
        </p:spPr>
        <p:txBody>
          <a:bodyPr/>
          <a:lstStyle/>
          <a:p>
            <a:r>
              <a:rPr lang="pt-BR" dirty="0" err="1" smtClean="0">
                <a:effectLst>
                  <a:outerShdw blurRad="38100" dist="38100" dir="2700000" algn="tl">
                    <a:srgbClr val="000000">
                      <a:alpha val="43137"/>
                    </a:srgbClr>
                  </a:outerShdw>
                </a:effectLst>
              </a:rPr>
              <a:t>Results</a:t>
            </a:r>
            <a:endParaRPr lang="pt-BR" dirty="0">
              <a:effectLst>
                <a:outerShdw blurRad="38100" dist="38100" dir="2700000" algn="tl">
                  <a:srgbClr val="000000">
                    <a:alpha val="43137"/>
                  </a:srgbClr>
                </a:outerShdw>
              </a:effectLst>
            </a:endParaRPr>
          </a:p>
        </p:txBody>
      </p:sp>
      <p:sp>
        <p:nvSpPr>
          <p:cNvPr id="4" name="Espaço Reservado para Conteúdo 3"/>
          <p:cNvSpPr>
            <a:spLocks noGrp="1"/>
          </p:cNvSpPr>
          <p:nvPr>
            <p:ph idx="1"/>
          </p:nvPr>
        </p:nvSpPr>
        <p:spPr>
          <a:xfrm>
            <a:off x="205680" y="1600200"/>
            <a:ext cx="8686800" cy="4525963"/>
          </a:xfrm>
        </p:spPr>
        <p:txBody>
          <a:bodyPr>
            <a:normAutofit fontScale="92500" lnSpcReduction="20000"/>
          </a:bodyPr>
          <a:lstStyle/>
          <a:p>
            <a:r>
              <a:rPr lang="en-US" dirty="0" smtClean="0"/>
              <a:t>During 2013 879 SM examinations were performed:</a:t>
            </a:r>
          </a:p>
          <a:p>
            <a:pPr lvl="1"/>
            <a:r>
              <a:rPr lang="en-US" dirty="0" smtClean="0"/>
              <a:t>606 (69%) was possible to be examined with Non-Contact CSM because the pattern of the EM was classified as RP;</a:t>
            </a:r>
          </a:p>
          <a:p>
            <a:pPr lvl="1"/>
            <a:r>
              <a:rPr lang="en-US" dirty="0" smtClean="0"/>
              <a:t>273 (31%) was not possible to examine with Non-Contact CSM because the pattern of the EM was classified as IP or CP and to perform these  examinations was used C CSM.</a:t>
            </a:r>
          </a:p>
          <a:p>
            <a:pPr lvl="2"/>
            <a:r>
              <a:rPr lang="en-US" dirty="0" smtClean="0"/>
              <a:t>Regular Pattern was represented by normal corneas;</a:t>
            </a:r>
          </a:p>
          <a:p>
            <a:pPr lvl="2"/>
            <a:r>
              <a:rPr lang="en-US" dirty="0" err="1" smtClean="0"/>
              <a:t>Iregular</a:t>
            </a:r>
            <a:r>
              <a:rPr lang="en-US" dirty="0" smtClean="0"/>
              <a:t> Pattern was represented by Cornea </a:t>
            </a:r>
            <a:r>
              <a:rPr lang="en-US" dirty="0" err="1" smtClean="0"/>
              <a:t>guttata</a:t>
            </a:r>
            <a:r>
              <a:rPr lang="en-US" dirty="0" smtClean="0"/>
              <a:t>, Fuchs Endothelial Dystrophy, Polymorphous Posterior Dystrophy, and ICE Syndrome. </a:t>
            </a:r>
          </a:p>
          <a:p>
            <a:pPr lvl="2"/>
            <a:r>
              <a:rPr lang="en-US" dirty="0" err="1" smtClean="0"/>
              <a:t>Chamaleon</a:t>
            </a:r>
            <a:r>
              <a:rPr lang="en-US" dirty="0" smtClean="0"/>
              <a:t> Pattern was represented by corneal endothelium of contact lenses wearers, after corneal transplantation, ocular trauma, and others.</a:t>
            </a:r>
            <a:endParaRPr lang="pt-BR" dirty="0" smtClean="0"/>
          </a:p>
          <a:p>
            <a:endParaRPr lang="pt-B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413792"/>
            <a:ext cx="8229600" cy="1143000"/>
          </a:xfrm>
        </p:spPr>
        <p:txBody>
          <a:bodyPr/>
          <a:lstStyle/>
          <a:p>
            <a:r>
              <a:rPr lang="pt-BR" dirty="0" err="1" smtClean="0">
                <a:effectLst>
                  <a:outerShdw blurRad="38100" dist="38100" dir="2700000" algn="tl">
                    <a:srgbClr val="000000">
                      <a:alpha val="43137"/>
                    </a:srgbClr>
                  </a:outerShdw>
                </a:effectLst>
              </a:rPr>
              <a:t>Conclusion</a:t>
            </a:r>
            <a:endParaRPr lang="pt-BR" dirty="0">
              <a:effectLst>
                <a:outerShdw blurRad="38100" dist="38100" dir="2700000" algn="tl">
                  <a:srgbClr val="000000">
                    <a:alpha val="43137"/>
                  </a:srgbClr>
                </a:outerShdw>
              </a:effectLst>
            </a:endParaRPr>
          </a:p>
        </p:txBody>
      </p:sp>
      <p:sp>
        <p:nvSpPr>
          <p:cNvPr id="3" name="Espaço Reservado para Conteúdo 2"/>
          <p:cNvSpPr>
            <a:spLocks noGrp="1"/>
          </p:cNvSpPr>
          <p:nvPr>
            <p:ph idx="1"/>
          </p:nvPr>
        </p:nvSpPr>
        <p:spPr>
          <a:xfrm>
            <a:off x="457200" y="1600200"/>
            <a:ext cx="8229600" cy="4853136"/>
          </a:xfrm>
        </p:spPr>
        <p:txBody>
          <a:bodyPr>
            <a:normAutofit fontScale="92500" lnSpcReduction="10000"/>
          </a:bodyPr>
          <a:lstStyle/>
          <a:p>
            <a:r>
              <a:rPr lang="en-US" dirty="0" smtClean="0"/>
              <a:t>All REGULAR PATTERN could perform the examination with NC CSM, IRREGULAR PATTERN and CHAMALEON PATTERN the examination was conducted with C CSM to a more precise description of the EM and diagnosis.</a:t>
            </a:r>
          </a:p>
          <a:p>
            <a:r>
              <a:rPr lang="en-US" dirty="0" smtClean="0"/>
              <a:t>We suggest the presented routine and:</a:t>
            </a:r>
          </a:p>
          <a:p>
            <a:pPr lvl="1"/>
            <a:r>
              <a:rPr lang="en-US" dirty="0" smtClean="0"/>
              <a:t>Utilize Non Contact SM perform endothelial examinations of the to Regular Pattern EM;</a:t>
            </a:r>
          </a:p>
          <a:p>
            <a:pPr lvl="1"/>
            <a:r>
              <a:rPr lang="en-US" dirty="0" smtClean="0"/>
              <a:t>Utilize Contact SM to perform endothelial examinations of the </a:t>
            </a:r>
            <a:r>
              <a:rPr lang="en-US" dirty="0" err="1" smtClean="0"/>
              <a:t>Chamaleon</a:t>
            </a:r>
            <a:r>
              <a:rPr lang="en-US" dirty="0" smtClean="0"/>
              <a:t> Pattern and Irregular Pattern.</a:t>
            </a:r>
            <a:endParaRPr lang="pt-BR" dirty="0">
              <a:solidFill>
                <a:srgbClr val="FF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3776</TotalTime>
  <Words>435</Words>
  <Application>Microsoft Office PowerPoint</Application>
  <PresentationFormat>Apresentação na tela (4:3)</PresentationFormat>
  <Paragraphs>44</Paragraphs>
  <Slides>6</Slides>
  <Notes>1</Notes>
  <HiddenSlides>0</HiddenSlides>
  <MMClips>0</MMClips>
  <ScaleCrop>false</ScaleCrop>
  <HeadingPairs>
    <vt:vector size="4" baseType="variant">
      <vt:variant>
        <vt:lpstr>Tema</vt:lpstr>
      </vt:variant>
      <vt:variant>
        <vt:i4>1</vt:i4>
      </vt:variant>
      <vt:variant>
        <vt:lpstr>Títulos de slides</vt:lpstr>
      </vt:variant>
      <vt:variant>
        <vt:i4>6</vt:i4>
      </vt:variant>
    </vt:vector>
  </HeadingPairs>
  <TitlesOfParts>
    <vt:vector size="7" baseType="lpstr">
      <vt:lpstr>Tema do Office</vt:lpstr>
      <vt:lpstr>Slide 1</vt:lpstr>
      <vt:lpstr>Purpose</vt:lpstr>
      <vt:lpstr>Slide 3</vt:lpstr>
      <vt:lpstr>Slide 4</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FCA</dc:creator>
  <cp:lastModifiedBy>FCA</cp:lastModifiedBy>
  <cp:revision>18</cp:revision>
  <dcterms:created xsi:type="dcterms:W3CDTF">2013-02-19T21:58:34Z</dcterms:created>
  <dcterms:modified xsi:type="dcterms:W3CDTF">2015-09-12T00:08:02Z</dcterms:modified>
</cp:coreProperties>
</file>