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8" r:id="rId1"/>
  </p:sldMasterIdLst>
  <p:notesMasterIdLst>
    <p:notesMasterId r:id="rId8"/>
  </p:notesMasterIdLst>
  <p:sldIdLst>
    <p:sldId id="257" r:id="rId2"/>
    <p:sldId id="268" r:id="rId3"/>
    <p:sldId id="276" r:id="rId4"/>
    <p:sldId id="274" r:id="rId5"/>
    <p:sldId id="269" r:id="rId6"/>
    <p:sldId id="270" r:id="rId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879C5A-5642-4F4E-BDC9-13C66796EBCC}" type="datetimeFigureOut">
              <a:rPr lang="pt-BR" smtClean="0"/>
              <a:pPr/>
              <a:t>11/09/2015</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97E38E-3806-4935-80FB-55396FEE0B9D}"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0BB68D6-2A0D-4760-8C86-47DA44527952}" type="slidenum">
              <a:rPr lang="en-US"/>
              <a:pPr/>
              <a:t>1</a:t>
            </a:fld>
            <a:endParaRPr lang="en-US"/>
          </a:p>
        </p:txBody>
      </p:sp>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p:txBody>
          <a:bodyPr/>
          <a:lstStyle/>
          <a:p>
            <a:pPr>
              <a:spcBef>
                <a:spcPct val="0"/>
              </a:spcBef>
            </a:pPr>
            <a:endParaRPr lang="en-US"/>
          </a:p>
        </p:txBody>
      </p:sp>
      <p:sp>
        <p:nvSpPr>
          <p:cNvPr id="15363"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F48A1F65-5E4C-4478-95BC-5FA0A91E70BD}" type="slidenum">
              <a:rPr lang="en-US" sz="1200">
                <a:latin typeface="+mn-lt"/>
              </a:rPr>
              <a:pPr algn="r">
                <a:defRPr/>
              </a:pPr>
              <a:t>1</a:t>
            </a:fld>
            <a:endParaRPr lang="en-US"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0D0CD21-F682-407D-9A05-5DCDDB4E6245}" type="datetimeFigureOut">
              <a:rPr lang="pt-BR" smtClean="0"/>
              <a:pPr/>
              <a:t>11/09/2015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30966C1-432F-4185-A4B2-498F900EB982}"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0D0CD21-F682-407D-9A05-5DCDDB4E6245}" type="datetimeFigureOut">
              <a:rPr lang="pt-BR" smtClean="0"/>
              <a:pPr/>
              <a:t>11/09/2015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30966C1-432F-4185-A4B2-498F900EB982}"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0D0CD21-F682-407D-9A05-5DCDDB4E6245}" type="datetimeFigureOut">
              <a:rPr lang="pt-BR" smtClean="0"/>
              <a:pPr/>
              <a:t>11/09/2015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30966C1-432F-4185-A4B2-498F900EB982}"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0D0CD21-F682-407D-9A05-5DCDDB4E6245}" type="datetimeFigureOut">
              <a:rPr lang="pt-BR" smtClean="0"/>
              <a:pPr/>
              <a:t>11/09/2015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30966C1-432F-4185-A4B2-498F900EB982}"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50D0CD21-F682-407D-9A05-5DCDDB4E6245}" type="datetimeFigureOut">
              <a:rPr lang="pt-BR" smtClean="0"/>
              <a:pPr/>
              <a:t>11/09/2015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30966C1-432F-4185-A4B2-498F900EB982}"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0D0CD21-F682-407D-9A05-5DCDDB4E6245}" type="datetimeFigureOut">
              <a:rPr lang="pt-BR" smtClean="0"/>
              <a:pPr/>
              <a:t>11/09/2015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30966C1-432F-4185-A4B2-498F900EB982}"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0D0CD21-F682-407D-9A05-5DCDDB4E6245}" type="datetimeFigureOut">
              <a:rPr lang="pt-BR" smtClean="0"/>
              <a:pPr/>
              <a:t>11/09/2015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30966C1-432F-4185-A4B2-498F900EB982}"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50D0CD21-F682-407D-9A05-5DCDDB4E6245}" type="datetimeFigureOut">
              <a:rPr lang="pt-BR" smtClean="0"/>
              <a:pPr/>
              <a:t>11/09/2015</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30966C1-432F-4185-A4B2-498F900EB982}"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0D0CD21-F682-407D-9A05-5DCDDB4E6245}" type="datetimeFigureOut">
              <a:rPr lang="pt-BR" smtClean="0"/>
              <a:pPr/>
              <a:t>11/09/2015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30966C1-432F-4185-A4B2-498F900EB982}"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50D0CD21-F682-407D-9A05-5DCDDB4E6245}" type="datetimeFigureOut">
              <a:rPr lang="pt-BR" smtClean="0"/>
              <a:pPr/>
              <a:t>11/09/2015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30966C1-432F-4185-A4B2-498F900EB982}"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50D0CD21-F682-407D-9A05-5DCDDB4E6245}" type="datetimeFigureOut">
              <a:rPr lang="pt-BR" smtClean="0"/>
              <a:pPr/>
              <a:t>11/09/2015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30966C1-432F-4185-A4B2-498F900EB982}"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0CD21-F682-407D-9A05-5DCDDB4E6245}" type="datetimeFigureOut">
              <a:rPr lang="pt-BR" smtClean="0"/>
              <a:pPr/>
              <a:t>11/09/2015</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0966C1-432F-4185-A4B2-498F900EB982}"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285984" y="4335487"/>
            <a:ext cx="5033938" cy="461665"/>
          </a:xfrm>
          <a:prstGeom prst="rect">
            <a:avLst/>
          </a:prstGeom>
          <a:noFill/>
          <a:ln>
            <a:noFill/>
          </a:ln>
        </p:spPr>
        <p:txBody>
          <a:bodyPr wrap="square">
            <a:spAutoFit/>
          </a:bodyPr>
          <a:lstStyle/>
          <a:p>
            <a:pPr fontAlgn="auto">
              <a:spcBef>
                <a:spcPts val="0"/>
              </a:spcBef>
              <a:spcAft>
                <a:spcPts val="0"/>
              </a:spcAft>
              <a:defRPr/>
            </a:pPr>
            <a:r>
              <a:rPr lang="en-US" sz="2400" b="1" dirty="0" smtClean="0">
                <a:solidFill>
                  <a:srgbClr val="002060"/>
                </a:solidFill>
                <a:latin typeface="+mn-lt"/>
                <a:cs typeface="+mn-cs"/>
              </a:rPr>
              <a:t>Author E-mail: drfcabib@mps.com.br</a:t>
            </a:r>
            <a:endParaRPr lang="en-US" sz="2400" b="1" dirty="0">
              <a:solidFill>
                <a:srgbClr val="002060"/>
              </a:solidFill>
              <a:latin typeface="+mn-lt"/>
              <a:cs typeface="+mn-cs"/>
            </a:endParaRPr>
          </a:p>
        </p:txBody>
      </p:sp>
      <p:sp>
        <p:nvSpPr>
          <p:cNvPr id="66568" name="Rectangle 8"/>
          <p:cNvSpPr>
            <a:spLocks noChangeArrowheads="1"/>
          </p:cNvSpPr>
          <p:nvPr/>
        </p:nvSpPr>
        <p:spPr bwMode="auto">
          <a:xfrm>
            <a:off x="2365176" y="2481064"/>
            <a:ext cx="7391400" cy="1524000"/>
          </a:xfrm>
          <a:prstGeom prst="rect">
            <a:avLst/>
          </a:prstGeom>
          <a:noFill/>
          <a:ln w="9525">
            <a:noFill/>
            <a:miter lim="800000"/>
            <a:headEnd/>
            <a:tailEnd/>
          </a:ln>
          <a:effectLst/>
        </p:spPr>
        <p:txBody>
          <a:bodyPr/>
          <a:lstStyle/>
          <a:p>
            <a:pPr marL="342900" indent="-342900" algn="ctr">
              <a:lnSpc>
                <a:spcPct val="80000"/>
              </a:lnSpc>
              <a:spcBef>
                <a:spcPct val="20000"/>
              </a:spcBef>
            </a:pPr>
            <a:r>
              <a:rPr lang="en-US" sz="2000" b="1" dirty="0">
                <a:latin typeface="Maiandra GD" pitchFamily="34" charset="0"/>
              </a:rPr>
              <a:t>Fernando Cesar Abib, MD, </a:t>
            </a:r>
            <a:r>
              <a:rPr lang="en-US" sz="2000" b="1" dirty="0" smtClean="0">
                <a:latin typeface="Maiandra GD" pitchFamily="34" charset="0"/>
              </a:rPr>
              <a:t>PhD *</a:t>
            </a:r>
            <a:endParaRPr lang="en-US" sz="1600" dirty="0">
              <a:latin typeface="Maiandra GD" pitchFamily="34" charset="0"/>
            </a:endParaRPr>
          </a:p>
          <a:p>
            <a:pPr marL="342900" indent="-342900" algn="ctr">
              <a:lnSpc>
                <a:spcPct val="80000"/>
              </a:lnSpc>
              <a:spcBef>
                <a:spcPct val="20000"/>
              </a:spcBef>
            </a:pPr>
            <a:r>
              <a:rPr lang="en-US" sz="1600" dirty="0">
                <a:latin typeface="Maiandra GD" pitchFamily="34" charset="0"/>
              </a:rPr>
              <a:t>Federal University of </a:t>
            </a:r>
            <a:r>
              <a:rPr lang="en-US" sz="1600" dirty="0" smtClean="0">
                <a:latin typeface="Maiandra GD" pitchFamily="34" charset="0"/>
              </a:rPr>
              <a:t>Parana</a:t>
            </a:r>
          </a:p>
          <a:p>
            <a:pPr marL="342900" indent="-342900" algn="ctr">
              <a:lnSpc>
                <a:spcPct val="80000"/>
              </a:lnSpc>
              <a:spcBef>
                <a:spcPct val="20000"/>
              </a:spcBef>
            </a:pPr>
            <a:r>
              <a:rPr lang="en-US" sz="1600" dirty="0" smtClean="0">
                <a:latin typeface="Maiandra GD" pitchFamily="34" charset="0"/>
              </a:rPr>
              <a:t>Hospital </a:t>
            </a:r>
            <a:r>
              <a:rPr lang="en-US" sz="1600" dirty="0" err="1">
                <a:latin typeface="Maiandra GD" pitchFamily="34" charset="0"/>
              </a:rPr>
              <a:t>Erasto</a:t>
            </a:r>
            <a:r>
              <a:rPr lang="en-US" sz="1600" dirty="0">
                <a:latin typeface="Maiandra GD" pitchFamily="34" charset="0"/>
              </a:rPr>
              <a:t> </a:t>
            </a:r>
            <a:r>
              <a:rPr lang="en-US" sz="1600" dirty="0" err="1">
                <a:latin typeface="Maiandra GD" pitchFamily="34" charset="0"/>
              </a:rPr>
              <a:t>Gaertner</a:t>
            </a:r>
            <a:r>
              <a:rPr lang="en-US" sz="1600" dirty="0">
                <a:latin typeface="Maiandra GD" pitchFamily="34" charset="0"/>
              </a:rPr>
              <a:t>, </a:t>
            </a:r>
            <a:r>
              <a:rPr lang="en-US" sz="1600" dirty="0" smtClean="0">
                <a:latin typeface="Maiandra GD" pitchFamily="34" charset="0"/>
              </a:rPr>
              <a:t>Brazil</a:t>
            </a:r>
          </a:p>
          <a:p>
            <a:pPr marL="342900" indent="-342900" algn="ctr">
              <a:lnSpc>
                <a:spcPct val="80000"/>
              </a:lnSpc>
              <a:spcBef>
                <a:spcPct val="20000"/>
              </a:spcBef>
            </a:pPr>
            <a:endParaRPr lang="en-US" sz="1600" dirty="0">
              <a:latin typeface="Maiandra GD" pitchFamily="34" charset="0"/>
            </a:endParaRPr>
          </a:p>
          <a:p>
            <a:pPr marL="342900" indent="-342900" algn="ctr">
              <a:lnSpc>
                <a:spcPct val="80000"/>
              </a:lnSpc>
              <a:spcBef>
                <a:spcPct val="20000"/>
              </a:spcBef>
            </a:pPr>
            <a:r>
              <a:rPr lang="en-US" sz="2000" b="1" dirty="0" smtClean="0">
                <a:latin typeface="Maiandra GD" pitchFamily="34" charset="0"/>
              </a:rPr>
              <a:t>Dulcemar </a:t>
            </a:r>
            <a:r>
              <a:rPr lang="en-US" sz="2000" b="1" dirty="0" err="1">
                <a:latin typeface="Maiandra GD" pitchFamily="34" charset="0"/>
              </a:rPr>
              <a:t>Szeremeta</a:t>
            </a:r>
            <a:r>
              <a:rPr lang="en-US" sz="2000" b="1" dirty="0">
                <a:latin typeface="Maiandra GD" pitchFamily="34" charset="0"/>
              </a:rPr>
              <a:t> Abib, MD</a:t>
            </a:r>
          </a:p>
          <a:p>
            <a:pPr marL="342900" indent="-342900" algn="ctr">
              <a:lnSpc>
                <a:spcPct val="80000"/>
              </a:lnSpc>
              <a:spcBef>
                <a:spcPct val="20000"/>
              </a:spcBef>
            </a:pPr>
            <a:r>
              <a:rPr lang="en-US" sz="1600" dirty="0">
                <a:latin typeface="Maiandra GD" pitchFamily="34" charset="0"/>
              </a:rPr>
              <a:t>Federal University of Parana, Brazil</a:t>
            </a:r>
          </a:p>
        </p:txBody>
      </p:sp>
      <p:pic>
        <p:nvPicPr>
          <p:cNvPr id="66569" name="Picture 9" descr="imagem-do-bandeira-do-brasil"/>
          <p:cNvPicPr>
            <a:picLocks noChangeAspect="1" noChangeArrowheads="1"/>
          </p:cNvPicPr>
          <p:nvPr/>
        </p:nvPicPr>
        <p:blipFill>
          <a:blip r:embed="rId3" cstate="print"/>
          <a:srcRect/>
          <a:stretch>
            <a:fillRect/>
          </a:stretch>
        </p:blipFill>
        <p:spPr bwMode="auto">
          <a:xfrm>
            <a:off x="285720" y="1916832"/>
            <a:ext cx="3485610" cy="2500330"/>
          </a:xfrm>
          <a:prstGeom prst="rect">
            <a:avLst/>
          </a:prstGeom>
          <a:noFill/>
        </p:spPr>
      </p:pic>
      <p:sp>
        <p:nvSpPr>
          <p:cNvPr id="6" name="CaixaDeTexto 5"/>
          <p:cNvSpPr txBox="1"/>
          <p:nvPr/>
        </p:nvSpPr>
        <p:spPr>
          <a:xfrm>
            <a:off x="755576" y="260648"/>
            <a:ext cx="1584176" cy="738664"/>
          </a:xfrm>
          <a:prstGeom prst="rect">
            <a:avLst/>
          </a:prstGeom>
          <a:noFill/>
        </p:spPr>
        <p:txBody>
          <a:bodyPr wrap="square" rtlCol="0">
            <a:spAutoFit/>
          </a:bodyPr>
          <a:lstStyle/>
          <a:p>
            <a:r>
              <a:rPr lang="en-US" sz="2400" b="1" i="1" dirty="0" err="1" smtClean="0">
                <a:solidFill>
                  <a:schemeClr val="tx2"/>
                </a:solidFill>
                <a:effectLst>
                  <a:outerShdw blurRad="38100" dist="38100" dir="2700000" algn="tl">
                    <a:srgbClr val="000000">
                      <a:alpha val="43137"/>
                    </a:srgbClr>
                  </a:outerShdw>
                </a:effectLst>
              </a:rPr>
              <a:t>Eposter</a:t>
            </a:r>
            <a:r>
              <a:rPr lang="en-US" sz="2400" b="1" i="1" dirty="0" smtClean="0">
                <a:solidFill>
                  <a:schemeClr val="tx2"/>
                </a:solidFill>
                <a:effectLst>
                  <a:outerShdw blurRad="38100" dist="38100" dir="2700000" algn="tl">
                    <a:srgbClr val="000000">
                      <a:alpha val="43137"/>
                    </a:srgbClr>
                  </a:outerShdw>
                </a:effectLst>
              </a:rPr>
              <a:t> 87</a:t>
            </a:r>
          </a:p>
          <a:p>
            <a:endParaRPr lang="pt-BR" dirty="0"/>
          </a:p>
        </p:txBody>
      </p:sp>
      <p:sp>
        <p:nvSpPr>
          <p:cNvPr id="7" name="Rectangle 7"/>
          <p:cNvSpPr>
            <a:spLocks noChangeArrowheads="1"/>
          </p:cNvSpPr>
          <p:nvPr/>
        </p:nvSpPr>
        <p:spPr bwMode="auto">
          <a:xfrm>
            <a:off x="642910" y="764704"/>
            <a:ext cx="7929586" cy="1470025"/>
          </a:xfrm>
          <a:prstGeom prst="rect">
            <a:avLst/>
          </a:prstGeom>
          <a:noFill/>
          <a:ln w="9525">
            <a:noFill/>
            <a:miter lim="800000"/>
            <a:headEnd/>
            <a:tailEnd/>
          </a:ln>
          <a:effectLst/>
        </p:spPr>
        <p:txBody>
          <a:bodyPr anchor="ctr"/>
          <a:lstStyle/>
          <a:p>
            <a:pPr algn="ctr"/>
            <a:r>
              <a:rPr lang="en-US" sz="3200" dirty="0" smtClean="0">
                <a:effectLst>
                  <a:outerShdw blurRad="38100" dist="38100" dir="2700000" algn="tl">
                    <a:srgbClr val="000000">
                      <a:alpha val="43137"/>
                    </a:srgbClr>
                  </a:outerShdw>
                </a:effectLst>
              </a:rPr>
              <a:t>PROFILE OF THE PERFORMED </a:t>
            </a:r>
          </a:p>
          <a:p>
            <a:pPr algn="ctr"/>
            <a:r>
              <a:rPr lang="en-US" sz="3200" dirty="0" smtClean="0">
                <a:effectLst>
                  <a:outerShdw blurRad="38100" dist="38100" dir="2700000" algn="tl">
                    <a:srgbClr val="000000">
                      <a:alpha val="43137"/>
                    </a:srgbClr>
                  </a:outerShdw>
                </a:effectLst>
              </a:rPr>
              <a:t>CORNEAL SPECULAR MICROSCOPY ON at A CORNEA SERVICE </a:t>
            </a:r>
          </a:p>
        </p:txBody>
      </p:sp>
      <p:sp>
        <p:nvSpPr>
          <p:cNvPr id="8" name="Espaço Reservado para Conteúdo 2"/>
          <p:cNvSpPr txBox="1">
            <a:spLocks/>
          </p:cNvSpPr>
          <p:nvPr/>
        </p:nvSpPr>
        <p:spPr>
          <a:xfrm>
            <a:off x="561698" y="5661248"/>
            <a:ext cx="8186766" cy="2213438"/>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To know the profile of the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Endothelial Mosaic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(EM) examined by Non-Contact (NC) Corneal Specular Microscope (CSM) and Contact (C) CSM considering the characteristics of the CSM.</a:t>
            </a:r>
            <a:endParaRPr kumimoji="0" lang="pt-BR"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Título 3"/>
          <p:cNvSpPr txBox="1">
            <a:spLocks/>
          </p:cNvSpPr>
          <p:nvPr/>
        </p:nvSpPr>
        <p:spPr>
          <a:xfrm>
            <a:off x="457200" y="5094312"/>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200" b="0" i="0" u="none" strike="noStrike" kern="1200" cap="none" spc="0" normalizeH="0" baseline="0" noProof="0" dirty="0" err="1" smtClean="0">
                <a:ln>
                  <a:noFill/>
                </a:ln>
                <a:solidFill>
                  <a:schemeClr val="tx1"/>
                </a:solidFill>
                <a:effectLst>
                  <a:outerShdw blurRad="38100" dist="38100" dir="2700000" algn="tl">
                    <a:srgbClr val="000000">
                      <a:alpha val="43137"/>
                    </a:srgbClr>
                  </a:outerShdw>
                </a:effectLst>
                <a:uLnTx/>
                <a:uFillTx/>
                <a:latin typeface="+mj-lt"/>
                <a:ea typeface="+mj-ea"/>
                <a:cs typeface="+mj-cs"/>
              </a:rPr>
              <a:t>Purpose</a:t>
            </a:r>
            <a:endParaRPr kumimoji="0" lang="pt-BR" sz="3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3"/>
          <p:cNvSpPr txBox="1">
            <a:spLocks/>
          </p:cNvSpPr>
          <p:nvPr/>
        </p:nvSpPr>
        <p:spPr>
          <a:xfrm>
            <a:off x="456732" y="341784"/>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200" b="0" i="0" u="none" strike="noStrike" kern="1200" cap="none" spc="0" normalizeH="0" baseline="0" noProof="0" dirty="0" err="1" smtClean="0">
                <a:ln>
                  <a:noFill/>
                </a:ln>
                <a:solidFill>
                  <a:schemeClr val="tx1"/>
                </a:solidFill>
                <a:effectLst>
                  <a:outerShdw blurRad="38100" dist="38100" dir="2700000" algn="tl">
                    <a:srgbClr val="000000">
                      <a:alpha val="43137"/>
                    </a:srgbClr>
                  </a:outerShdw>
                </a:effectLst>
                <a:uLnTx/>
                <a:uFillTx/>
                <a:latin typeface="+mj-lt"/>
                <a:ea typeface="+mj-ea"/>
                <a:cs typeface="+mj-cs"/>
              </a:rPr>
              <a:t>Methods</a:t>
            </a:r>
            <a:r>
              <a:rPr kumimoji="0" lang="pt-BR" sz="32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 I</a:t>
            </a:r>
            <a:endParaRPr kumimoji="0" lang="pt-BR" sz="3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11" name="Espaço Reservado para Conteúdo 2"/>
          <p:cNvSpPr>
            <a:spLocks noGrp="1"/>
          </p:cNvSpPr>
          <p:nvPr>
            <p:ph sz="half" idx="1"/>
          </p:nvPr>
        </p:nvSpPr>
        <p:spPr>
          <a:xfrm>
            <a:off x="179512" y="1423317"/>
            <a:ext cx="8686800" cy="4525963"/>
          </a:xfrm>
        </p:spPr>
        <p:txBody>
          <a:bodyPr>
            <a:noAutofit/>
          </a:bodyPr>
          <a:lstStyle/>
          <a:p>
            <a:r>
              <a:rPr lang="en-US" sz="2000" dirty="0" smtClean="0"/>
              <a:t>All the SM done in 2013 at the Eye Clinic Dr. Fernando Abib, Curitiba, Brazil. </a:t>
            </a:r>
          </a:p>
          <a:p>
            <a:r>
              <a:rPr lang="en-US" sz="2000" dirty="0" smtClean="0"/>
              <a:t>The NC CSM (CSO, Italy) was utilized when the EM mosaic was classified as a Regular Pattern (This type acquires EM images when the patient sets the target light, each model of this type of CSM has fixed positions) - Next template ; </a:t>
            </a:r>
          </a:p>
          <a:p>
            <a:r>
              <a:rPr lang="en-US" sz="2000" dirty="0" smtClean="0"/>
              <a:t>The C CSM (</a:t>
            </a:r>
            <a:r>
              <a:rPr lang="en-US" sz="2000" dirty="0" err="1" smtClean="0"/>
              <a:t>BioOptics</a:t>
            </a:r>
            <a:r>
              <a:rPr lang="en-US" sz="2000" dirty="0" smtClean="0"/>
              <a:t>, USA) were utilized when the EM was classified with Irregular Pattern or Chameleon Pattern (This type acquires EM images of any area of the endothelial surface by sliding the objective lens on the cornea) – Next template . </a:t>
            </a:r>
          </a:p>
          <a:p>
            <a:r>
              <a:rPr lang="en-US" sz="2000" dirty="0" smtClean="0"/>
              <a:t>The results are reported in terms of gender, number of examinations performed with NC and C CSM, indications and diagnoses, utilizing descriptive statistics.</a:t>
            </a:r>
            <a:endParaRPr lang="pt-BR"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ço Reservado para Conteúdo 6" descr="FIGURE ALGORITHM DEZ 2014.jpg"/>
          <p:cNvPicPr>
            <a:picLocks noGrp="1" noChangeAspect="1"/>
          </p:cNvPicPr>
          <p:nvPr>
            <p:ph idx="1"/>
          </p:nvPr>
        </p:nvPicPr>
        <p:blipFill>
          <a:blip r:embed="rId2" cstate="print"/>
          <a:stretch>
            <a:fillRect/>
          </a:stretch>
        </p:blipFill>
        <p:spPr>
          <a:xfrm>
            <a:off x="179512" y="188640"/>
            <a:ext cx="3528391" cy="6507277"/>
          </a:xfrm>
        </p:spPr>
      </p:pic>
      <p:pic>
        <p:nvPicPr>
          <p:cNvPr id="11" name="Picture 4" descr="0006d150"/>
          <p:cNvPicPr>
            <a:picLocks noChangeAspect="1" noChangeArrowheads="1"/>
          </p:cNvPicPr>
          <p:nvPr/>
        </p:nvPicPr>
        <p:blipFill>
          <a:blip r:embed="rId3" cstate="print"/>
          <a:srcRect/>
          <a:stretch>
            <a:fillRect/>
          </a:stretch>
        </p:blipFill>
        <p:spPr bwMode="auto">
          <a:xfrm>
            <a:off x="4067944" y="5013176"/>
            <a:ext cx="2304256" cy="1728192"/>
          </a:xfrm>
          <a:prstGeom prst="rect">
            <a:avLst/>
          </a:prstGeom>
          <a:noFill/>
          <a:ln w="9525">
            <a:noFill/>
            <a:miter lim="800000"/>
            <a:headEnd/>
            <a:tailEnd/>
          </a:ln>
        </p:spPr>
      </p:pic>
      <p:pic>
        <p:nvPicPr>
          <p:cNvPr id="12" name="Picture 3" descr="0006d147"/>
          <p:cNvPicPr>
            <a:picLocks noChangeAspect="1" noChangeArrowheads="1"/>
          </p:cNvPicPr>
          <p:nvPr/>
        </p:nvPicPr>
        <p:blipFill>
          <a:blip r:embed="rId4" cstate="print"/>
          <a:srcRect/>
          <a:stretch>
            <a:fillRect/>
          </a:stretch>
        </p:blipFill>
        <p:spPr bwMode="auto">
          <a:xfrm>
            <a:off x="6732240" y="5013176"/>
            <a:ext cx="2304256" cy="1728192"/>
          </a:xfrm>
          <a:prstGeom prst="rect">
            <a:avLst/>
          </a:prstGeom>
          <a:noFill/>
          <a:ln w="9525">
            <a:noFill/>
            <a:miter lim="800000"/>
            <a:headEnd/>
            <a:tailEnd/>
          </a:ln>
        </p:spPr>
      </p:pic>
      <p:sp>
        <p:nvSpPr>
          <p:cNvPr id="14" name="Texto Explicativo 1 (Ênfase) 13"/>
          <p:cNvSpPr/>
          <p:nvPr/>
        </p:nvSpPr>
        <p:spPr>
          <a:xfrm>
            <a:off x="4139952" y="706764"/>
            <a:ext cx="1512168" cy="1800200"/>
          </a:xfrm>
          <a:prstGeom prst="accentCallout1">
            <a:avLst>
              <a:gd name="adj1" fmla="val 18750"/>
              <a:gd name="adj2" fmla="val -8333"/>
              <a:gd name="adj3" fmla="val 140990"/>
              <a:gd name="adj4" fmla="val -281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Texto Explicativo 1 (Ênfase) 14"/>
          <p:cNvSpPr/>
          <p:nvPr/>
        </p:nvSpPr>
        <p:spPr>
          <a:xfrm>
            <a:off x="4139952" y="2867004"/>
            <a:ext cx="1512168" cy="1728192"/>
          </a:xfrm>
          <a:prstGeom prst="accentCallout1">
            <a:avLst>
              <a:gd name="adj1" fmla="val 18750"/>
              <a:gd name="adj2" fmla="val -8333"/>
              <a:gd name="adj3" fmla="val 75869"/>
              <a:gd name="adj4" fmla="val -2903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Texto Explicativo 1 (Ênfase) 15"/>
          <p:cNvSpPr/>
          <p:nvPr/>
        </p:nvSpPr>
        <p:spPr>
          <a:xfrm>
            <a:off x="4139952" y="5011508"/>
            <a:ext cx="1512168" cy="1728192"/>
          </a:xfrm>
          <a:prstGeom prst="accentCallout1">
            <a:avLst>
              <a:gd name="adj1" fmla="val 18750"/>
              <a:gd name="adj2" fmla="val -8333"/>
              <a:gd name="adj3" fmla="val 45751"/>
              <a:gd name="adj4" fmla="val -308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CaixaDeTexto 16"/>
          <p:cNvSpPr txBox="1"/>
          <p:nvPr/>
        </p:nvSpPr>
        <p:spPr>
          <a:xfrm>
            <a:off x="6368690" y="3284984"/>
            <a:ext cx="333746" cy="1200329"/>
          </a:xfrm>
          <a:prstGeom prst="rect">
            <a:avLst/>
          </a:prstGeom>
          <a:noFill/>
        </p:spPr>
        <p:txBody>
          <a:bodyPr wrap="none" rtlCol="0">
            <a:spAutoFit/>
          </a:bodyPr>
          <a:lstStyle/>
          <a:p>
            <a:r>
              <a:rPr lang="pt-BR" dirty="0" smtClean="0">
                <a:effectLst>
                  <a:outerShdw blurRad="38100" dist="38100" dir="2700000" algn="tl">
                    <a:srgbClr val="000000">
                      <a:alpha val="43137"/>
                    </a:srgbClr>
                  </a:outerShdw>
                </a:effectLst>
              </a:rPr>
              <a:t>A</a:t>
            </a:r>
          </a:p>
          <a:p>
            <a:r>
              <a:rPr lang="pt-BR" dirty="0" smtClean="0">
                <a:effectLst>
                  <a:outerShdw blurRad="38100" dist="38100" dir="2700000" algn="tl">
                    <a:srgbClr val="000000">
                      <a:alpha val="43137"/>
                    </a:srgbClr>
                  </a:outerShdw>
                </a:effectLst>
              </a:rPr>
              <a:t>N</a:t>
            </a:r>
          </a:p>
          <a:p>
            <a:r>
              <a:rPr lang="pt-BR" dirty="0" smtClean="0">
                <a:effectLst>
                  <a:outerShdw blurRad="38100" dist="38100" dir="2700000" algn="tl">
                    <a:srgbClr val="000000">
                      <a:alpha val="43137"/>
                    </a:srgbClr>
                  </a:outerShdw>
                </a:effectLst>
              </a:rPr>
              <a:t>D</a:t>
            </a:r>
          </a:p>
          <a:p>
            <a:endParaRPr lang="pt-BR" dirty="0"/>
          </a:p>
        </p:txBody>
      </p:sp>
      <p:sp>
        <p:nvSpPr>
          <p:cNvPr id="18" name="CaixaDeTexto 17"/>
          <p:cNvSpPr txBox="1"/>
          <p:nvPr/>
        </p:nvSpPr>
        <p:spPr>
          <a:xfrm>
            <a:off x="6386268" y="5559436"/>
            <a:ext cx="336952" cy="923330"/>
          </a:xfrm>
          <a:prstGeom prst="rect">
            <a:avLst/>
          </a:prstGeom>
          <a:noFill/>
        </p:spPr>
        <p:txBody>
          <a:bodyPr wrap="none" rtlCol="0">
            <a:spAutoFit/>
          </a:bodyPr>
          <a:lstStyle/>
          <a:p>
            <a:r>
              <a:rPr lang="pt-BR" dirty="0" smtClean="0">
                <a:effectLst>
                  <a:outerShdw blurRad="38100" dist="38100" dir="2700000" algn="tl">
                    <a:srgbClr val="000000">
                      <a:alpha val="43137"/>
                    </a:srgbClr>
                  </a:outerShdw>
                </a:effectLst>
              </a:rPr>
              <a:t>O</a:t>
            </a:r>
          </a:p>
          <a:p>
            <a:r>
              <a:rPr lang="pt-BR" dirty="0" smtClean="0">
                <a:effectLst>
                  <a:outerShdw blurRad="38100" dist="38100" dir="2700000" algn="tl">
                    <a:srgbClr val="000000">
                      <a:alpha val="43137"/>
                    </a:srgbClr>
                  </a:outerShdw>
                </a:effectLst>
              </a:rPr>
              <a:t>R</a:t>
            </a:r>
          </a:p>
          <a:p>
            <a:endParaRPr lang="pt-BR" dirty="0"/>
          </a:p>
        </p:txBody>
      </p:sp>
      <p:pic>
        <p:nvPicPr>
          <p:cNvPr id="13" name="Picture 11" descr="1504048d"/>
          <p:cNvPicPr>
            <a:picLocks noChangeAspect="1" noChangeArrowheads="1"/>
          </p:cNvPicPr>
          <p:nvPr/>
        </p:nvPicPr>
        <p:blipFill>
          <a:blip r:embed="rId5" cstate="print"/>
          <a:srcRect/>
          <a:stretch>
            <a:fillRect/>
          </a:stretch>
        </p:blipFill>
        <p:spPr>
          <a:xfrm>
            <a:off x="4067944" y="2852936"/>
            <a:ext cx="2338586" cy="1753940"/>
          </a:xfrm>
          <a:prstGeom prst="rect">
            <a:avLst/>
          </a:prstGeom>
        </p:spPr>
      </p:pic>
      <p:pic>
        <p:nvPicPr>
          <p:cNvPr id="19" name="Picture 13" descr="1504050d"/>
          <p:cNvPicPr>
            <a:picLocks noChangeAspect="1" noChangeArrowheads="1"/>
          </p:cNvPicPr>
          <p:nvPr/>
        </p:nvPicPr>
        <p:blipFill>
          <a:blip r:embed="rId6" cstate="print"/>
          <a:srcRect/>
          <a:stretch>
            <a:fillRect/>
          </a:stretch>
        </p:blipFill>
        <p:spPr>
          <a:xfrm>
            <a:off x="6704104" y="2841337"/>
            <a:ext cx="2340172" cy="1755448"/>
          </a:xfrm>
          <a:prstGeom prst="rect">
            <a:avLst/>
          </a:prstGeom>
        </p:spPr>
      </p:pic>
      <p:pic>
        <p:nvPicPr>
          <p:cNvPr id="20" name="Picture 13" descr="1504198D"/>
          <p:cNvPicPr>
            <a:picLocks noChangeAspect="1" noChangeArrowheads="1"/>
          </p:cNvPicPr>
          <p:nvPr/>
        </p:nvPicPr>
        <p:blipFill>
          <a:blip r:embed="rId7" cstate="print"/>
          <a:srcRect/>
          <a:stretch>
            <a:fillRect/>
          </a:stretch>
        </p:blipFill>
        <p:spPr>
          <a:xfrm>
            <a:off x="4067945" y="710100"/>
            <a:ext cx="2376628" cy="1782795"/>
          </a:xfrm>
          <a:prstGeom prst="rect">
            <a:avLst/>
          </a:prstGeom>
        </p:spPr>
      </p:pic>
      <p:sp>
        <p:nvSpPr>
          <p:cNvPr id="22" name="CaixaDeTexto 21"/>
          <p:cNvSpPr txBox="1"/>
          <p:nvPr/>
        </p:nvSpPr>
        <p:spPr>
          <a:xfrm>
            <a:off x="3953732" y="402996"/>
            <a:ext cx="2895023" cy="369332"/>
          </a:xfrm>
          <a:prstGeom prst="rect">
            <a:avLst/>
          </a:prstGeom>
          <a:noFill/>
        </p:spPr>
        <p:txBody>
          <a:bodyPr wrap="none" rtlCol="0">
            <a:spAutoFit/>
          </a:bodyPr>
          <a:lstStyle/>
          <a:p>
            <a:r>
              <a:rPr lang="pt-BR" dirty="0" smtClean="0"/>
              <a:t>Normal </a:t>
            </a:r>
            <a:r>
              <a:rPr lang="pt-BR" dirty="0" err="1" smtClean="0"/>
              <a:t>corneal</a:t>
            </a:r>
            <a:r>
              <a:rPr lang="pt-BR" dirty="0" smtClean="0"/>
              <a:t> </a:t>
            </a:r>
            <a:r>
              <a:rPr lang="pt-BR" dirty="0" err="1" smtClean="0"/>
              <a:t>endothelium</a:t>
            </a:r>
            <a:endParaRPr lang="pt-BR" dirty="0"/>
          </a:p>
        </p:txBody>
      </p:sp>
      <p:sp>
        <p:nvSpPr>
          <p:cNvPr id="23" name="CaixaDeTexto 22"/>
          <p:cNvSpPr txBox="1"/>
          <p:nvPr/>
        </p:nvSpPr>
        <p:spPr>
          <a:xfrm>
            <a:off x="3980200" y="2555612"/>
            <a:ext cx="2821735" cy="369332"/>
          </a:xfrm>
          <a:prstGeom prst="rect">
            <a:avLst/>
          </a:prstGeom>
          <a:noFill/>
        </p:spPr>
        <p:txBody>
          <a:bodyPr wrap="none" rtlCol="0">
            <a:spAutoFit/>
          </a:bodyPr>
          <a:lstStyle/>
          <a:p>
            <a:r>
              <a:rPr lang="pt-BR" dirty="0" err="1" smtClean="0"/>
              <a:t>Fuchs</a:t>
            </a:r>
            <a:r>
              <a:rPr lang="pt-BR" dirty="0" smtClean="0"/>
              <a:t> </a:t>
            </a:r>
            <a:r>
              <a:rPr lang="pt-BR" dirty="0" err="1" smtClean="0"/>
              <a:t>endothelial</a:t>
            </a:r>
            <a:r>
              <a:rPr lang="pt-BR" dirty="0" smtClean="0"/>
              <a:t> </a:t>
            </a:r>
            <a:r>
              <a:rPr lang="pt-BR" dirty="0" err="1" smtClean="0"/>
              <a:t>dystrophy</a:t>
            </a:r>
            <a:endParaRPr lang="pt-BR" dirty="0"/>
          </a:p>
        </p:txBody>
      </p:sp>
      <p:sp>
        <p:nvSpPr>
          <p:cNvPr id="24" name="CaixaDeTexto 23"/>
          <p:cNvSpPr txBox="1"/>
          <p:nvPr/>
        </p:nvSpPr>
        <p:spPr>
          <a:xfrm>
            <a:off x="3980200" y="4715852"/>
            <a:ext cx="1532856" cy="369332"/>
          </a:xfrm>
          <a:prstGeom prst="rect">
            <a:avLst/>
          </a:prstGeom>
          <a:noFill/>
        </p:spPr>
        <p:txBody>
          <a:bodyPr wrap="none" rtlCol="0">
            <a:spAutoFit/>
          </a:bodyPr>
          <a:lstStyle/>
          <a:p>
            <a:r>
              <a:rPr lang="pt-BR" dirty="0" smtClean="0"/>
              <a:t>Ocular trauma</a:t>
            </a:r>
            <a:endParaRPr lang="pt-BR" dirty="0"/>
          </a:p>
        </p:txBody>
      </p:sp>
      <p:sp>
        <p:nvSpPr>
          <p:cNvPr id="21" name="Título 3"/>
          <p:cNvSpPr txBox="1">
            <a:spLocks/>
          </p:cNvSpPr>
          <p:nvPr/>
        </p:nvSpPr>
        <p:spPr>
          <a:xfrm>
            <a:off x="3707904" y="90872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200" b="0" i="0" u="none" strike="noStrike" kern="1200" cap="none" spc="0" normalizeH="0" baseline="0" noProof="0" dirty="0" err="1" smtClean="0">
                <a:ln>
                  <a:noFill/>
                </a:ln>
                <a:solidFill>
                  <a:schemeClr val="tx1"/>
                </a:solidFill>
                <a:effectLst>
                  <a:outerShdw blurRad="38100" dist="38100" dir="2700000" algn="tl">
                    <a:srgbClr val="000000">
                      <a:alpha val="43137"/>
                    </a:srgbClr>
                  </a:outerShdw>
                </a:effectLst>
                <a:uLnTx/>
                <a:uFillTx/>
                <a:latin typeface="+mj-lt"/>
                <a:ea typeface="+mj-ea"/>
                <a:cs typeface="+mj-cs"/>
              </a:rPr>
              <a:t>Methods</a:t>
            </a:r>
            <a:r>
              <a:rPr kumimoji="0" lang="pt-BR" sz="32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 II</a:t>
            </a:r>
            <a:endParaRPr kumimoji="0" lang="pt-BR" sz="3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3754760" cy="1143000"/>
          </a:xfrm>
        </p:spPr>
        <p:txBody>
          <a:bodyPr>
            <a:normAutofit/>
          </a:bodyPr>
          <a:lstStyle/>
          <a:p>
            <a:pPr algn="l"/>
            <a:r>
              <a:rPr lang="pt-BR" sz="3200" dirty="0" err="1" smtClean="0">
                <a:effectLst>
                  <a:outerShdw blurRad="38100" dist="38100" dir="2700000" algn="tl">
                    <a:srgbClr val="000000">
                      <a:alpha val="43137"/>
                    </a:srgbClr>
                  </a:outerShdw>
                </a:effectLst>
              </a:rPr>
              <a:t>Results</a:t>
            </a:r>
            <a:endParaRPr lang="pt-BR" sz="3200" dirty="0">
              <a:effectLst>
                <a:outerShdw blurRad="38100" dist="38100" dir="2700000" algn="tl">
                  <a:srgbClr val="000000">
                    <a:alpha val="43137"/>
                  </a:srgbClr>
                </a:outerShdw>
              </a:effectLst>
            </a:endParaRPr>
          </a:p>
        </p:txBody>
      </p:sp>
      <p:sp>
        <p:nvSpPr>
          <p:cNvPr id="3" name="Espaço Reservado para Conteúdo 2"/>
          <p:cNvSpPr>
            <a:spLocks noGrp="1"/>
          </p:cNvSpPr>
          <p:nvPr>
            <p:ph sz="half" idx="1"/>
          </p:nvPr>
        </p:nvSpPr>
        <p:spPr>
          <a:xfrm>
            <a:off x="457200" y="1268760"/>
            <a:ext cx="3106688" cy="5257800"/>
          </a:xfrm>
        </p:spPr>
        <p:txBody>
          <a:bodyPr>
            <a:normAutofit fontScale="47500" lnSpcReduction="20000"/>
          </a:bodyPr>
          <a:lstStyle/>
          <a:p>
            <a:r>
              <a:rPr lang="en-US" sz="4200" dirty="0" smtClean="0"/>
              <a:t>879 patients:	</a:t>
            </a:r>
          </a:p>
          <a:p>
            <a:pPr lvl="1"/>
            <a:r>
              <a:rPr lang="en-US" sz="4200" dirty="0" smtClean="0"/>
              <a:t>634 (72%) female;</a:t>
            </a:r>
          </a:p>
          <a:p>
            <a:pPr lvl="1"/>
            <a:r>
              <a:rPr lang="en-US" sz="4200" dirty="0" smtClean="0"/>
              <a:t>245 (38%) </a:t>
            </a:r>
            <a:r>
              <a:rPr lang="en-US" sz="4200" dirty="0" smtClean="0"/>
              <a:t>male; </a:t>
            </a:r>
            <a:endParaRPr lang="en-US" sz="4200" dirty="0" smtClean="0"/>
          </a:p>
          <a:p>
            <a:r>
              <a:rPr lang="en-US" sz="4200" dirty="0" smtClean="0"/>
              <a:t>NC CSM examinations 606 (69</a:t>
            </a:r>
            <a:r>
              <a:rPr lang="en-US" sz="4200" dirty="0" smtClean="0"/>
              <a:t>%); </a:t>
            </a:r>
            <a:endParaRPr lang="en-US" sz="4200" dirty="0" smtClean="0"/>
          </a:p>
          <a:p>
            <a:r>
              <a:rPr lang="en-US" sz="4200" dirty="0" smtClean="0"/>
              <a:t>C CSM examinations 273 (31</a:t>
            </a:r>
            <a:r>
              <a:rPr lang="en-US" sz="4200" dirty="0" smtClean="0"/>
              <a:t>%); </a:t>
            </a:r>
            <a:endParaRPr lang="en-US" sz="4200" dirty="0" smtClean="0"/>
          </a:p>
          <a:p>
            <a:r>
              <a:rPr lang="en-US" sz="4200" dirty="0" smtClean="0"/>
              <a:t>19 out of 606 (3%) designed with NC CSM had to be performed with C CSM </a:t>
            </a:r>
            <a:r>
              <a:rPr lang="en-US" sz="4200" dirty="0" err="1" smtClean="0"/>
              <a:t>becasuse</a:t>
            </a:r>
            <a:r>
              <a:rPr lang="en-US" sz="4200" dirty="0" smtClean="0"/>
              <a:t> the NC CSM, as it was not able to capture endothelial </a:t>
            </a:r>
            <a:r>
              <a:rPr lang="en-US" sz="4200" dirty="0" smtClean="0"/>
              <a:t>images;</a:t>
            </a:r>
            <a:endParaRPr lang="en-US" sz="4200" dirty="0" smtClean="0"/>
          </a:p>
          <a:p>
            <a:r>
              <a:rPr lang="en-US" sz="4200" dirty="0" smtClean="0"/>
              <a:t>The situations and diagnosis of the SM are presented at the Table 1</a:t>
            </a:r>
            <a:r>
              <a:rPr lang="en-US" dirty="0" smtClean="0"/>
              <a:t>.</a:t>
            </a:r>
            <a:endParaRPr lang="pt-BR" dirty="0"/>
          </a:p>
        </p:txBody>
      </p:sp>
      <p:pic>
        <p:nvPicPr>
          <p:cNvPr id="5" name="Espaço Reservado para Conteúdo 7" descr="TABELA INDICATIONS DEZ 2014.jpg"/>
          <p:cNvPicPr>
            <a:picLocks noGrp="1" noChangeAspect="1"/>
          </p:cNvPicPr>
          <p:nvPr>
            <p:ph sz="half" idx="2"/>
          </p:nvPr>
        </p:nvPicPr>
        <p:blipFill>
          <a:blip r:embed="rId2" cstate="print"/>
          <a:stretch>
            <a:fillRect/>
          </a:stretch>
        </p:blipFill>
        <p:spPr>
          <a:xfrm>
            <a:off x="3851920" y="134061"/>
            <a:ext cx="4968552" cy="6648493"/>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99392"/>
            <a:ext cx="8229600" cy="1143000"/>
          </a:xfrm>
        </p:spPr>
        <p:txBody>
          <a:bodyPr>
            <a:normAutofit/>
          </a:bodyPr>
          <a:lstStyle/>
          <a:p>
            <a:r>
              <a:rPr lang="pt-BR" sz="3200" dirty="0" err="1" smtClean="0">
                <a:effectLst>
                  <a:outerShdw blurRad="38100" dist="38100" dir="2700000" algn="tl">
                    <a:srgbClr val="000000">
                      <a:alpha val="43137"/>
                    </a:srgbClr>
                  </a:outerShdw>
                </a:effectLst>
              </a:rPr>
              <a:t>Results</a:t>
            </a:r>
            <a:endParaRPr lang="pt-BR" sz="3200" dirty="0">
              <a:effectLst>
                <a:outerShdw blurRad="38100" dist="38100" dir="2700000" algn="tl">
                  <a:srgbClr val="000000">
                    <a:alpha val="43137"/>
                  </a:srgbClr>
                </a:outerShdw>
              </a:effectLst>
            </a:endParaRPr>
          </a:p>
        </p:txBody>
      </p:sp>
      <p:sp>
        <p:nvSpPr>
          <p:cNvPr id="3" name="Espaço Reservado para Conteúdo 2"/>
          <p:cNvSpPr>
            <a:spLocks noGrp="1"/>
          </p:cNvSpPr>
          <p:nvPr>
            <p:ph idx="1"/>
          </p:nvPr>
        </p:nvSpPr>
        <p:spPr>
          <a:xfrm>
            <a:off x="70340" y="886326"/>
            <a:ext cx="9144000" cy="6215082"/>
          </a:xfrm>
        </p:spPr>
        <p:txBody>
          <a:bodyPr>
            <a:normAutofit fontScale="70000" lnSpcReduction="20000"/>
          </a:bodyPr>
          <a:lstStyle/>
          <a:p>
            <a:r>
              <a:rPr lang="en-US" dirty="0" smtClean="0"/>
              <a:t>879 patients: 634 (72%) female and 245 (38%) male; </a:t>
            </a:r>
          </a:p>
          <a:p>
            <a:r>
              <a:rPr lang="en-US" dirty="0" smtClean="0"/>
              <a:t>NC CSM examinations 606 (69%); </a:t>
            </a:r>
          </a:p>
          <a:p>
            <a:r>
              <a:rPr lang="en-US" dirty="0" smtClean="0"/>
              <a:t>C CSM examinations 273 (31%); </a:t>
            </a:r>
          </a:p>
          <a:p>
            <a:r>
              <a:rPr lang="en-US" dirty="0" smtClean="0"/>
              <a:t>19 out of 606 (3%) designed with NC CSM had to be performed with C CSM </a:t>
            </a:r>
            <a:r>
              <a:rPr lang="en-US" dirty="0" err="1" smtClean="0"/>
              <a:t>becasuse</a:t>
            </a:r>
            <a:r>
              <a:rPr lang="en-US" dirty="0" smtClean="0"/>
              <a:t> the NC CSM, as it was not able to capture endothelial images;</a:t>
            </a:r>
          </a:p>
          <a:p>
            <a:r>
              <a:rPr lang="en-US" dirty="0" smtClean="0"/>
              <a:t>The endothelial examinations were </a:t>
            </a:r>
            <a:r>
              <a:rPr lang="en-US" dirty="0" smtClean="0"/>
              <a:t>performed: </a:t>
            </a:r>
            <a:endParaRPr lang="en-US" dirty="0" smtClean="0"/>
          </a:p>
          <a:p>
            <a:pPr lvl="1"/>
            <a:r>
              <a:rPr lang="en-US" dirty="0" smtClean="0"/>
              <a:t>For clinical situations in 238 patients: </a:t>
            </a:r>
          </a:p>
          <a:p>
            <a:pPr lvl="2"/>
            <a:r>
              <a:rPr lang="en-US" dirty="0" smtClean="0"/>
              <a:t>80 (34%) with NC </a:t>
            </a:r>
            <a:r>
              <a:rPr lang="en-US" dirty="0" smtClean="0"/>
              <a:t>CSM</a:t>
            </a:r>
            <a:endParaRPr lang="en-US" dirty="0" smtClean="0"/>
          </a:p>
          <a:p>
            <a:pPr lvl="2"/>
            <a:r>
              <a:rPr lang="en-US" dirty="0" smtClean="0"/>
              <a:t>158 (66%) with C </a:t>
            </a:r>
            <a:r>
              <a:rPr lang="en-US" dirty="0" smtClean="0"/>
              <a:t>CSM</a:t>
            </a:r>
            <a:endParaRPr lang="en-US" dirty="0" smtClean="0"/>
          </a:p>
          <a:p>
            <a:pPr lvl="3"/>
            <a:r>
              <a:rPr lang="en-US" dirty="0" smtClean="0"/>
              <a:t>The  most frequent situations were: Fuchs Endothelial Dystrophy 55 (23%), </a:t>
            </a:r>
            <a:r>
              <a:rPr lang="en-US" dirty="0" err="1" smtClean="0"/>
              <a:t>Keratoconus</a:t>
            </a:r>
            <a:r>
              <a:rPr lang="en-US" dirty="0" smtClean="0"/>
              <a:t> 37 (15%), cornea </a:t>
            </a:r>
            <a:r>
              <a:rPr lang="en-US" dirty="0" err="1" smtClean="0"/>
              <a:t>guttata</a:t>
            </a:r>
            <a:r>
              <a:rPr lang="en-US" dirty="0" smtClean="0"/>
              <a:t> 30 (13%), glaucoma 24 (10%), endothelial degenerations (8%), </a:t>
            </a:r>
            <a:r>
              <a:rPr lang="en-US" dirty="0" err="1" smtClean="0"/>
              <a:t>endothelitis</a:t>
            </a:r>
            <a:r>
              <a:rPr lang="en-US" dirty="0" smtClean="0"/>
              <a:t> (6%), and others 62 (25%); </a:t>
            </a:r>
          </a:p>
          <a:p>
            <a:pPr lvl="1"/>
            <a:r>
              <a:rPr lang="en-US" dirty="0" smtClean="0"/>
              <a:t>For refractive situations in 403 </a:t>
            </a:r>
            <a:r>
              <a:rPr lang="en-US" dirty="0" smtClean="0"/>
              <a:t>patients: </a:t>
            </a:r>
            <a:endParaRPr lang="en-US" dirty="0" smtClean="0"/>
          </a:p>
          <a:p>
            <a:pPr lvl="2"/>
            <a:r>
              <a:rPr lang="en-US" dirty="0" smtClean="0"/>
              <a:t>370 (92%) with NC CSM</a:t>
            </a:r>
          </a:p>
          <a:p>
            <a:pPr lvl="2"/>
            <a:r>
              <a:rPr lang="en-US" dirty="0" smtClean="0"/>
              <a:t>33 (8%) with C </a:t>
            </a:r>
            <a:r>
              <a:rPr lang="en-US" dirty="0" smtClean="0"/>
              <a:t>CSM</a:t>
            </a:r>
            <a:endParaRPr lang="en-US" dirty="0" smtClean="0"/>
          </a:p>
          <a:p>
            <a:pPr lvl="3"/>
            <a:r>
              <a:rPr lang="en-US" dirty="0" smtClean="0"/>
              <a:t>The most frequent situations were refractive evaluation 197 (49%), contact lenses wearers 171 (42%), post refractive surgery 15 (4%), Radial keratotomy 13 (3%) Anterior chamber IOL 7 (2%);</a:t>
            </a:r>
          </a:p>
          <a:p>
            <a:pPr lvl="1"/>
            <a:r>
              <a:rPr lang="en-US" dirty="0" smtClean="0"/>
              <a:t>For surgical situations in 238 patients: </a:t>
            </a:r>
          </a:p>
          <a:p>
            <a:pPr lvl="2"/>
            <a:r>
              <a:rPr lang="en-US" dirty="0" smtClean="0"/>
              <a:t>156 (65%) with NC </a:t>
            </a:r>
            <a:r>
              <a:rPr lang="en-US" dirty="0" smtClean="0"/>
              <a:t>CSM</a:t>
            </a:r>
            <a:endParaRPr lang="en-US" dirty="0" smtClean="0"/>
          </a:p>
          <a:p>
            <a:pPr lvl="2"/>
            <a:r>
              <a:rPr lang="en-US" dirty="0" smtClean="0"/>
              <a:t>82 (35%) with C </a:t>
            </a:r>
            <a:r>
              <a:rPr lang="en-US" dirty="0" smtClean="0"/>
              <a:t>CSM</a:t>
            </a:r>
            <a:endParaRPr lang="en-US" dirty="0" smtClean="0"/>
          </a:p>
          <a:p>
            <a:pPr lvl="3"/>
            <a:r>
              <a:rPr lang="en-US" dirty="0" smtClean="0"/>
              <a:t>The most frequent situations were pre cataract surgery 135 (57%), post cataract surgery 46 (19%), </a:t>
            </a:r>
            <a:r>
              <a:rPr lang="en-US" dirty="0" err="1" smtClean="0"/>
              <a:t>penetrant</a:t>
            </a:r>
            <a:r>
              <a:rPr lang="en-US" dirty="0" smtClean="0"/>
              <a:t> </a:t>
            </a:r>
            <a:r>
              <a:rPr lang="en-US" dirty="0" err="1" smtClean="0"/>
              <a:t>keratoplasty</a:t>
            </a:r>
            <a:r>
              <a:rPr lang="en-US" dirty="0" smtClean="0"/>
              <a:t> 27 (11%), drainage device 14 (6%), complicated cataract surgery 7 (3%), and others 9 (4%).</a:t>
            </a:r>
            <a:br>
              <a:rPr lang="en-US" dirty="0" smtClean="0"/>
            </a:br>
            <a:endParaRPr lang="pt-B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57808"/>
            <a:ext cx="8229600" cy="1143000"/>
          </a:xfrm>
        </p:spPr>
        <p:txBody>
          <a:bodyPr>
            <a:normAutofit/>
          </a:bodyPr>
          <a:lstStyle/>
          <a:p>
            <a:r>
              <a:rPr lang="pt-BR" sz="3600" dirty="0" err="1" smtClean="0">
                <a:effectLst>
                  <a:outerShdw blurRad="38100" dist="38100" dir="2700000" algn="tl">
                    <a:srgbClr val="000000">
                      <a:alpha val="43137"/>
                    </a:srgbClr>
                  </a:outerShdw>
                </a:effectLst>
              </a:rPr>
              <a:t>Conclusion</a:t>
            </a:r>
            <a:endParaRPr lang="pt-BR" sz="3600" dirty="0">
              <a:effectLst>
                <a:outerShdw blurRad="38100" dist="38100" dir="2700000" algn="tl">
                  <a:srgbClr val="000000">
                    <a:alpha val="43137"/>
                  </a:srgbClr>
                </a:outerShdw>
              </a:effectLst>
            </a:endParaRPr>
          </a:p>
        </p:txBody>
      </p:sp>
      <p:sp>
        <p:nvSpPr>
          <p:cNvPr id="3" name="Espaço Reservado para Conteúdo 2"/>
          <p:cNvSpPr>
            <a:spLocks noGrp="1"/>
          </p:cNvSpPr>
          <p:nvPr>
            <p:ph idx="1"/>
          </p:nvPr>
        </p:nvSpPr>
        <p:spPr/>
        <p:txBody>
          <a:bodyPr>
            <a:normAutofit/>
          </a:bodyPr>
          <a:lstStyle/>
          <a:p>
            <a:r>
              <a:rPr lang="en-US" sz="2800" dirty="0" smtClean="0"/>
              <a:t>To perform </a:t>
            </a:r>
            <a:r>
              <a:rPr lang="en-US" sz="2800" dirty="0" err="1" smtClean="0"/>
              <a:t>thespecular</a:t>
            </a:r>
            <a:r>
              <a:rPr lang="en-US" sz="2800" dirty="0" smtClean="0"/>
              <a:t> microscopy to represent the reality of the endothelial mosaic was necessary to use NC and C CSM. </a:t>
            </a:r>
          </a:p>
          <a:p>
            <a:r>
              <a:rPr lang="en-US" sz="2800" dirty="0" smtClean="0"/>
              <a:t>The two most frequent clinical situations were Fuchs endothelial dystrophy and </a:t>
            </a:r>
            <a:r>
              <a:rPr lang="en-US" sz="2800" dirty="0" err="1" smtClean="0"/>
              <a:t>keratoconus</a:t>
            </a:r>
            <a:r>
              <a:rPr lang="en-US" sz="2800" dirty="0" smtClean="0"/>
              <a:t>;</a:t>
            </a:r>
          </a:p>
          <a:p>
            <a:r>
              <a:rPr lang="en-US" sz="2800" dirty="0" smtClean="0"/>
              <a:t>The two most frequent refractive situations was refractive evaluation contact lenses wearers;</a:t>
            </a:r>
          </a:p>
          <a:p>
            <a:r>
              <a:rPr lang="en-US" sz="2800" dirty="0" smtClean="0"/>
              <a:t>The two most frequent surgical situations was pre and post cataract surgery.</a:t>
            </a:r>
            <a:endParaRPr lang="pt-BR" sz="2800" dirty="0" smtClean="0"/>
          </a:p>
          <a:p>
            <a:endParaRPr lang="pt-BR" dirty="0" smtClean="0"/>
          </a:p>
          <a:p>
            <a:endParaRPr lang="pt-BR" dirty="0" smtClean="0"/>
          </a:p>
          <a:p>
            <a:endParaRPr lang="pt-BR"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3760</TotalTime>
  <Words>443</Words>
  <Application>Microsoft Office PowerPoint</Application>
  <PresentationFormat>Apresentação na tela (4:3)</PresentationFormat>
  <Paragraphs>60</Paragraphs>
  <Slides>6</Slides>
  <Notes>1</Notes>
  <HiddenSlides>0</HiddenSlides>
  <MMClips>0</MMClips>
  <ScaleCrop>false</ScaleCrop>
  <HeadingPairs>
    <vt:vector size="4" baseType="variant">
      <vt:variant>
        <vt:lpstr>Tema</vt:lpstr>
      </vt:variant>
      <vt:variant>
        <vt:i4>1</vt:i4>
      </vt:variant>
      <vt:variant>
        <vt:lpstr>Títulos de slides</vt:lpstr>
      </vt:variant>
      <vt:variant>
        <vt:i4>6</vt:i4>
      </vt:variant>
    </vt:vector>
  </HeadingPairs>
  <TitlesOfParts>
    <vt:vector size="7" baseType="lpstr">
      <vt:lpstr>Tema do Office</vt:lpstr>
      <vt:lpstr>Slide 1</vt:lpstr>
      <vt:lpstr>Slide 2</vt:lpstr>
      <vt:lpstr>Slide 3</vt:lpstr>
      <vt:lpstr>Results</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FCA</dc:creator>
  <cp:lastModifiedBy>FCA</cp:lastModifiedBy>
  <cp:revision>22</cp:revision>
  <dcterms:created xsi:type="dcterms:W3CDTF">2013-02-19T21:58:34Z</dcterms:created>
  <dcterms:modified xsi:type="dcterms:W3CDTF">2015-09-12T00:12:52Z</dcterms:modified>
</cp:coreProperties>
</file>