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8" r:id="rId1"/>
  </p:sldMasterIdLst>
  <p:notesMasterIdLst>
    <p:notesMasterId r:id="rId7"/>
  </p:notesMasterIdLst>
  <p:sldIdLst>
    <p:sldId id="257" r:id="rId2"/>
    <p:sldId id="273" r:id="rId3"/>
    <p:sldId id="269" r:id="rId4"/>
    <p:sldId id="274" r:id="rId5"/>
    <p:sldId id="27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79C5A-5642-4F4E-BDC9-13C66796EBCC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7E38E-3806-4935-80FB-55396FEE0B9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B68D6-2A0D-4760-8C86-47DA44527952}" type="slidenum">
              <a:rPr lang="en-US"/>
              <a:pPr/>
              <a:t>1</a:t>
            </a:fld>
            <a:endParaRPr lang="en-US"/>
          </a:p>
        </p:txBody>
      </p:sp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5363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F48A1F65-5E4C-4478-95BC-5FA0A91E70BD}" type="slidenum">
              <a:rPr lang="en-US" sz="1200">
                <a:latin typeface="+mn-lt"/>
              </a:rPr>
              <a:pPr algn="r">
                <a:defRPr/>
              </a:pPr>
              <a:t>1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0CD21-F682-407D-9A05-5DCDDB4E6245}" type="datetimeFigureOut">
              <a:rPr lang="pt-BR" smtClean="0"/>
              <a:pPr/>
              <a:t>11/09/2015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966C1-432F-4185-A4B2-498F900EB98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285984" y="4293096"/>
            <a:ext cx="503393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002060"/>
                </a:solidFill>
                <a:latin typeface="+mn-lt"/>
                <a:cs typeface="+mn-cs"/>
              </a:rPr>
              <a:t>Author E-mail: drfcabib@mps.com.br</a:t>
            </a:r>
            <a:endParaRPr lang="en-US" sz="2400" b="1" dirty="0">
              <a:solidFill>
                <a:srgbClr val="002060"/>
              </a:solidFill>
              <a:latin typeface="+mn-lt"/>
              <a:cs typeface="+mn-cs"/>
            </a:endParaRP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395536" y="662831"/>
            <a:ext cx="850109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Predicting Corneal </a:t>
            </a:r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Decompensation</a:t>
            </a:r>
            <a:endParaRPr 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2581200" y="2193032"/>
            <a:ext cx="7391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>
                <a:latin typeface="Maiandra GD" pitchFamily="34" charset="0"/>
              </a:rPr>
              <a:t>Fernando Cesar Abib, MD, </a:t>
            </a:r>
            <a:r>
              <a:rPr lang="en-US" sz="2000" b="1" dirty="0" smtClean="0">
                <a:latin typeface="Maiandra GD" pitchFamily="34" charset="0"/>
              </a:rPr>
              <a:t>PhD *</a:t>
            </a:r>
            <a:endParaRPr lang="en-US" sz="1600" dirty="0">
              <a:latin typeface="Maiandra GD" pitchFamily="34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Maiandra GD" pitchFamily="34" charset="0"/>
              </a:rPr>
              <a:t>Federal University of </a:t>
            </a:r>
            <a:r>
              <a:rPr lang="en-US" sz="1600" dirty="0" smtClean="0">
                <a:latin typeface="Maiandra GD" pitchFamily="34" charset="0"/>
              </a:rPr>
              <a:t>Parana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600" dirty="0" smtClean="0">
                <a:latin typeface="Maiandra GD" pitchFamily="34" charset="0"/>
              </a:rPr>
              <a:t>Hospital </a:t>
            </a:r>
            <a:r>
              <a:rPr lang="en-US" sz="1600" dirty="0" err="1">
                <a:latin typeface="Maiandra GD" pitchFamily="34" charset="0"/>
              </a:rPr>
              <a:t>Erasto</a:t>
            </a:r>
            <a:r>
              <a:rPr lang="en-US" sz="1600" dirty="0">
                <a:latin typeface="Maiandra GD" pitchFamily="34" charset="0"/>
              </a:rPr>
              <a:t> </a:t>
            </a:r>
            <a:r>
              <a:rPr lang="en-US" sz="1600" dirty="0" err="1">
                <a:latin typeface="Maiandra GD" pitchFamily="34" charset="0"/>
              </a:rPr>
              <a:t>Gaertner</a:t>
            </a:r>
            <a:r>
              <a:rPr lang="en-US" sz="1600" dirty="0">
                <a:latin typeface="Maiandra GD" pitchFamily="34" charset="0"/>
              </a:rPr>
              <a:t>, </a:t>
            </a:r>
            <a:r>
              <a:rPr lang="en-US" sz="1600" dirty="0" smtClean="0">
                <a:latin typeface="Maiandra GD" pitchFamily="34" charset="0"/>
              </a:rPr>
              <a:t>Brazil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n-US" sz="1600" dirty="0">
              <a:latin typeface="Maiandra GD" pitchFamily="34" charset="0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2000" b="1" dirty="0" smtClean="0">
                <a:latin typeface="Maiandra GD" pitchFamily="34" charset="0"/>
              </a:rPr>
              <a:t>Dulcemar </a:t>
            </a:r>
            <a:r>
              <a:rPr lang="en-US" sz="2000" b="1" dirty="0" err="1">
                <a:latin typeface="Maiandra GD" pitchFamily="34" charset="0"/>
              </a:rPr>
              <a:t>Szeremeta</a:t>
            </a:r>
            <a:r>
              <a:rPr lang="en-US" sz="2000" b="1" dirty="0">
                <a:latin typeface="Maiandra GD" pitchFamily="34" charset="0"/>
              </a:rPr>
              <a:t> Abib, MD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latin typeface="Maiandra GD" pitchFamily="34" charset="0"/>
              </a:rPr>
              <a:t>Federal University of Parana, Brazil</a:t>
            </a:r>
          </a:p>
        </p:txBody>
      </p:sp>
      <p:pic>
        <p:nvPicPr>
          <p:cNvPr id="66569" name="Picture 9" descr="imagem-do-bandeira-do-brasi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844824"/>
            <a:ext cx="3485610" cy="2500330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603504" y="476672"/>
            <a:ext cx="15202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Eposter</a:t>
            </a:r>
            <a:r>
              <a:rPr lang="en-US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88</a:t>
            </a:r>
          </a:p>
          <a:p>
            <a:endParaRPr lang="pt-BR" dirty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457200" y="5661248"/>
            <a:ext cx="8186766" cy="93610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Demonstrate a methodology to predict the corneal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decompensation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using the specular microscopy examinations.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ítulo 3"/>
          <p:cNvSpPr txBox="1">
            <a:spLocks/>
          </p:cNvSpPr>
          <p:nvPr/>
        </p:nvSpPr>
        <p:spPr>
          <a:xfrm>
            <a:off x="457200" y="5085184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Purpose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Imagem 8" descr="logo UFPR 100 ano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96336" y="4077072"/>
            <a:ext cx="1168382" cy="1192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/>
          <p:cNvSpPr txBox="1">
            <a:spLocks/>
          </p:cNvSpPr>
          <p:nvPr/>
        </p:nvSpPr>
        <p:spPr>
          <a:xfrm>
            <a:off x="456732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Methods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8686800" cy="4525963"/>
          </a:xfrm>
        </p:spPr>
        <p:txBody>
          <a:bodyPr>
            <a:noAutofit/>
          </a:bodyPr>
          <a:lstStyle/>
          <a:p>
            <a:r>
              <a:rPr lang="en-US" sz="1800" dirty="0" smtClean="0"/>
              <a:t>Study of the 6 eyes of patients with different clinical endothelial situations: Normal endothelium, non-</a:t>
            </a:r>
            <a:r>
              <a:rPr lang="en-US" sz="1800" dirty="0" err="1" smtClean="0"/>
              <a:t>guttata</a:t>
            </a:r>
            <a:r>
              <a:rPr lang="en-US" sz="1800" dirty="0" smtClean="0"/>
              <a:t> endothelial degeneration, </a:t>
            </a:r>
            <a:r>
              <a:rPr lang="en-US" sz="1800" dirty="0" err="1" smtClean="0"/>
              <a:t>penetranting</a:t>
            </a:r>
            <a:r>
              <a:rPr lang="en-US" sz="1800" dirty="0" smtClean="0"/>
              <a:t> </a:t>
            </a:r>
            <a:r>
              <a:rPr lang="en-US" sz="1800" dirty="0" err="1" smtClean="0"/>
              <a:t>keratoplasty</a:t>
            </a:r>
            <a:r>
              <a:rPr lang="en-US" sz="1800" dirty="0" smtClean="0"/>
              <a:t>, drainage device, post </a:t>
            </a:r>
            <a:r>
              <a:rPr lang="en-US" sz="1800" dirty="0" err="1" smtClean="0"/>
              <a:t>radioterapy</a:t>
            </a:r>
            <a:r>
              <a:rPr lang="en-US" sz="1800" dirty="0" smtClean="0"/>
              <a:t> due to orbital </a:t>
            </a:r>
            <a:r>
              <a:rPr lang="en-US" sz="1800" dirty="0" err="1" smtClean="0"/>
              <a:t>pseudotumor</a:t>
            </a:r>
            <a:r>
              <a:rPr lang="en-US" sz="1800" dirty="0" smtClean="0"/>
              <a:t>, and ocular trauma. </a:t>
            </a:r>
          </a:p>
          <a:p>
            <a:r>
              <a:rPr lang="en-US" sz="1800" dirty="0" smtClean="0"/>
              <a:t>The endothelial examinations at the central area were done with the contact specular microscope (SM) Bio-Optics LSM 2000 and Bambi 2500 software, guided by Reliability Indexes (Reliability Degree 95%; Sample Error &lt;5%) calculated by the Cells Analyzer Software – Corneal Endothelial Statistical Lab (Technicall, Brazil). </a:t>
            </a:r>
          </a:p>
          <a:p>
            <a:r>
              <a:rPr lang="en-US" sz="1800" dirty="0" smtClean="0"/>
              <a:t>The methodology to calculate the corneal transparency longevity is described as follows: </a:t>
            </a:r>
          </a:p>
          <a:p>
            <a:pPr lvl="1"/>
            <a:r>
              <a:rPr lang="en-US" sz="1400" dirty="0" smtClean="0"/>
              <a:t>The endothelial Cell Density (ECD) was calculated during the follow-up; </a:t>
            </a:r>
          </a:p>
          <a:p>
            <a:pPr lvl="1"/>
            <a:r>
              <a:rPr lang="en-US" sz="1400" dirty="0" smtClean="0"/>
              <a:t>With ECD and follow-up time the linear regression equation was calculated (</a:t>
            </a:r>
            <a:r>
              <a:rPr lang="en-US" sz="1400" dirty="0" err="1" smtClean="0"/>
              <a:t>GraphPad</a:t>
            </a:r>
            <a:r>
              <a:rPr lang="en-US" sz="1400" dirty="0" smtClean="0"/>
              <a:t> </a:t>
            </a:r>
            <a:r>
              <a:rPr lang="en-US" sz="1400" dirty="0" err="1" smtClean="0"/>
              <a:t>QuickCalcs</a:t>
            </a:r>
            <a:r>
              <a:rPr lang="en-US" sz="1400" dirty="0" smtClean="0"/>
              <a:t>); </a:t>
            </a:r>
          </a:p>
          <a:p>
            <a:pPr lvl="1"/>
            <a:r>
              <a:rPr lang="en-US" sz="1400" dirty="0" smtClean="0"/>
              <a:t>The period of time to start the corneal </a:t>
            </a:r>
            <a:r>
              <a:rPr lang="en-US" sz="1400" dirty="0" err="1" smtClean="0"/>
              <a:t>decompensation</a:t>
            </a:r>
            <a:r>
              <a:rPr lang="en-US" sz="1400" dirty="0" smtClean="0"/>
              <a:t> was defined as ECD of 700 cells/mm</a:t>
            </a:r>
            <a:r>
              <a:rPr lang="en-US" sz="1400" baseline="30000" dirty="0" smtClean="0"/>
              <a:t>2 </a:t>
            </a:r>
            <a:r>
              <a:rPr lang="en-US" sz="1400" dirty="0" smtClean="0"/>
              <a:t>(T</a:t>
            </a:r>
            <a:r>
              <a:rPr lang="en-US" sz="1400" baseline="-25000" dirty="0" smtClean="0"/>
              <a:t>700)</a:t>
            </a:r>
            <a:r>
              <a:rPr lang="en-US" sz="1400" dirty="0" smtClean="0"/>
              <a:t>)(months and years), using the linear regression formula; </a:t>
            </a:r>
            <a:r>
              <a:rPr lang="en-US" sz="1400" baseline="-25000" dirty="0" smtClean="0"/>
              <a:t> </a:t>
            </a:r>
            <a:endParaRPr lang="en-US" sz="1400" dirty="0" smtClean="0"/>
          </a:p>
          <a:p>
            <a:pPr lvl="1"/>
            <a:r>
              <a:rPr lang="en-US" sz="1400" dirty="0" smtClean="0"/>
              <a:t>The period of time to the total corneal </a:t>
            </a:r>
            <a:r>
              <a:rPr lang="en-US" sz="1400" dirty="0" err="1" smtClean="0"/>
              <a:t>decompensation</a:t>
            </a:r>
            <a:r>
              <a:rPr lang="en-US" sz="1400" dirty="0" smtClean="0"/>
              <a:t> was defined as ECD of 400 cells/mm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(T</a:t>
            </a:r>
            <a:r>
              <a:rPr lang="en-US" sz="1400" baseline="-25000" dirty="0" smtClean="0"/>
              <a:t>400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r>
              <a:rPr lang="en-US" sz="1400" dirty="0" smtClean="0"/>
              <a:t>(months and years), using the linear regression formula; </a:t>
            </a:r>
          </a:p>
          <a:p>
            <a:pPr lvl="1"/>
            <a:r>
              <a:rPr lang="en-US" sz="1400" dirty="0" smtClean="0"/>
              <a:t>Range Period of </a:t>
            </a:r>
            <a:r>
              <a:rPr lang="en-US" sz="1400" dirty="0" err="1" smtClean="0"/>
              <a:t>Decompensation</a:t>
            </a:r>
            <a:r>
              <a:rPr lang="en-US" sz="1400" dirty="0" smtClean="0"/>
              <a:t> was calculated: T</a:t>
            </a:r>
            <a:r>
              <a:rPr lang="en-US" sz="1400" baseline="-25000" dirty="0" smtClean="0"/>
              <a:t>400</a:t>
            </a:r>
            <a:r>
              <a:rPr lang="en-US" sz="1400" dirty="0" smtClean="0"/>
              <a:t> - T</a:t>
            </a:r>
            <a:r>
              <a:rPr lang="en-US" sz="1400" baseline="-25000" dirty="0" smtClean="0"/>
              <a:t>700</a:t>
            </a:r>
            <a:r>
              <a:rPr lang="en-US" sz="1400" dirty="0" smtClean="0"/>
              <a:t> (months and years);</a:t>
            </a:r>
          </a:p>
          <a:p>
            <a:pPr lvl="1"/>
            <a:r>
              <a:rPr lang="en-US" sz="1400" dirty="0" smtClean="0"/>
              <a:t>The Predicting Corneal </a:t>
            </a:r>
            <a:r>
              <a:rPr lang="en-US" sz="1400" dirty="0" err="1" smtClean="0"/>
              <a:t>Decompensation</a:t>
            </a:r>
            <a:r>
              <a:rPr lang="en-US" sz="1400" dirty="0" smtClean="0"/>
              <a:t> Time (PCDT) was defined as PCDT = Time T</a:t>
            </a:r>
            <a:r>
              <a:rPr lang="en-US" sz="1400" baseline="-25000" dirty="0" smtClean="0"/>
              <a:t>700</a:t>
            </a:r>
            <a:r>
              <a:rPr lang="en-US" sz="1400" dirty="0" smtClean="0"/>
              <a:t> + (T</a:t>
            </a:r>
            <a:r>
              <a:rPr lang="en-US" sz="1400" baseline="-25000" dirty="0" smtClean="0"/>
              <a:t>400</a:t>
            </a:r>
            <a:r>
              <a:rPr lang="en-US" sz="1400" dirty="0" smtClean="0"/>
              <a:t> - T</a:t>
            </a:r>
            <a:r>
              <a:rPr lang="en-US" sz="1400" baseline="-25000" dirty="0" smtClean="0"/>
              <a:t>700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r>
              <a:rPr lang="en-US" sz="1400" dirty="0" smtClean="0"/>
              <a:t>(months and years); </a:t>
            </a:r>
          </a:p>
          <a:p>
            <a:pPr lvl="1"/>
            <a:r>
              <a:rPr lang="en-US" sz="1400" dirty="0" smtClean="0"/>
              <a:t>Age to corneal </a:t>
            </a:r>
            <a:r>
              <a:rPr lang="en-US" sz="1400" dirty="0" err="1" smtClean="0"/>
              <a:t>decompensation</a:t>
            </a:r>
            <a:r>
              <a:rPr lang="en-US" sz="1400" dirty="0" smtClean="0"/>
              <a:t> (months and years); </a:t>
            </a:r>
          </a:p>
          <a:p>
            <a:pPr lvl="1"/>
            <a:r>
              <a:rPr lang="en-US" sz="1400" dirty="0" smtClean="0"/>
              <a:t>The descriptive data were calculated by Microsoft Excel 2010.</a:t>
            </a:r>
            <a:br>
              <a:rPr lang="en-US" sz="1400" dirty="0" smtClean="0"/>
            </a:b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r>
              <a:rPr lang="pt-B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</a:t>
            </a:r>
            <a:endParaRPr lang="pt-B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340" y="1400624"/>
            <a:ext cx="9144000" cy="621508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range of the: </a:t>
            </a:r>
          </a:p>
          <a:p>
            <a:pPr lvl="1"/>
            <a:r>
              <a:rPr lang="en-US" sz="2000" dirty="0" smtClean="0"/>
              <a:t>Age 18 to 60 years old; </a:t>
            </a:r>
          </a:p>
          <a:p>
            <a:pPr lvl="1"/>
            <a:r>
              <a:rPr lang="en-US" sz="2000" dirty="0" smtClean="0"/>
              <a:t>ECD at first SM 922 to 3901; </a:t>
            </a:r>
          </a:p>
          <a:p>
            <a:pPr lvl="1"/>
            <a:r>
              <a:rPr lang="en-US" sz="2000" dirty="0" smtClean="0"/>
              <a:t>ECD at last SM 542 to 3216; </a:t>
            </a:r>
          </a:p>
          <a:p>
            <a:pPr lvl="1"/>
            <a:r>
              <a:rPr lang="en-US" sz="2000" dirty="0" smtClean="0"/>
              <a:t>Number of SM examinations 5 to 7; </a:t>
            </a:r>
          </a:p>
          <a:p>
            <a:pPr lvl="1"/>
            <a:r>
              <a:rPr lang="en-US" sz="2000" dirty="0" smtClean="0"/>
              <a:t>Total number of endothelial images 10 to 60; </a:t>
            </a:r>
          </a:p>
          <a:p>
            <a:pPr lvl="1"/>
            <a:r>
              <a:rPr lang="en-US" sz="2000" dirty="0" smtClean="0"/>
              <a:t>Follow-up 71 to 164 months; </a:t>
            </a:r>
          </a:p>
          <a:p>
            <a:pPr lvl="1"/>
            <a:r>
              <a:rPr lang="en-US" sz="2000" dirty="0" smtClean="0"/>
              <a:t>T</a:t>
            </a:r>
            <a:r>
              <a:rPr lang="en-US" sz="2000" baseline="-25000" dirty="0" smtClean="0"/>
              <a:t>700</a:t>
            </a:r>
            <a:r>
              <a:rPr lang="en-US" sz="2000" dirty="0" smtClean="0"/>
              <a:t> 46 to 1111 months; </a:t>
            </a:r>
          </a:p>
          <a:p>
            <a:pPr lvl="1"/>
            <a:r>
              <a:rPr lang="en-US" sz="2000" dirty="0" smtClean="0"/>
              <a:t>T</a:t>
            </a:r>
            <a:r>
              <a:rPr lang="en-US" sz="2000" baseline="-25000" dirty="0" smtClean="0"/>
              <a:t>400</a:t>
            </a:r>
            <a:r>
              <a:rPr lang="en-US" sz="2000" dirty="0" smtClean="0"/>
              <a:t> 46 to 1219 months; </a:t>
            </a:r>
          </a:p>
          <a:p>
            <a:pPr lvl="1"/>
            <a:r>
              <a:rPr lang="en-US" sz="2000" dirty="0" smtClean="0"/>
              <a:t>PCDT 46 to 1111 months;</a:t>
            </a:r>
          </a:p>
          <a:p>
            <a:pPr lvl="1"/>
            <a:r>
              <a:rPr lang="en-US" sz="2000" dirty="0" smtClean="0"/>
              <a:t>The range of the period of </a:t>
            </a:r>
            <a:r>
              <a:rPr lang="en-US" sz="2000" dirty="0" err="1" smtClean="0"/>
              <a:t>decompensation</a:t>
            </a:r>
            <a:r>
              <a:rPr lang="en-US" sz="2000" dirty="0" smtClean="0"/>
              <a:t> 14 to 204 months; </a:t>
            </a:r>
          </a:p>
          <a:p>
            <a:pPr lvl="1"/>
            <a:r>
              <a:rPr lang="en-US" sz="2000" dirty="0" smtClean="0"/>
              <a:t>All results </a:t>
            </a:r>
            <a:r>
              <a:rPr lang="en-US" sz="2000" dirty="0" smtClean="0"/>
              <a:t>considering </a:t>
            </a:r>
            <a:r>
              <a:rPr lang="en-US" sz="2000" dirty="0" smtClean="0"/>
              <a:t>each clinical case will be presented in a specific table</a:t>
            </a:r>
            <a:br>
              <a:rPr lang="en-US" sz="2000" dirty="0" smtClean="0"/>
            </a:br>
            <a:r>
              <a:rPr lang="en-US" sz="2000" dirty="0" smtClean="0"/>
              <a:t>(next template).</a:t>
            </a:r>
            <a:br>
              <a:rPr lang="en-US" sz="2000" dirty="0" smtClean="0"/>
            </a:b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Conteúdo 13" descr="Table V1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83568" y="188640"/>
            <a:ext cx="8712968" cy="65347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61864"/>
            <a:ext cx="8229600" cy="1143000"/>
          </a:xfrm>
        </p:spPr>
        <p:txBody>
          <a:bodyPr>
            <a:normAutofit/>
          </a:bodyPr>
          <a:lstStyle/>
          <a:p>
            <a:r>
              <a:rPr lang="pt-BR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pt-B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856" y="2348880"/>
            <a:ext cx="8229600" cy="266429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This is the first study to demonstrate, the use theoretical calculations, the period of time when the corneal </a:t>
            </a:r>
            <a:r>
              <a:rPr lang="en-US" sz="2800" dirty="0" err="1" smtClean="0"/>
              <a:t>decompensation</a:t>
            </a:r>
            <a:r>
              <a:rPr lang="en-US" sz="2800" dirty="0" smtClean="0"/>
              <a:t> starts and finishes. </a:t>
            </a:r>
          </a:p>
          <a:p>
            <a:r>
              <a:rPr lang="en-US" sz="2800" dirty="0" smtClean="0"/>
              <a:t>This study was conducted only with endothelial examinations with sample error smaller than 5%.</a:t>
            </a:r>
            <a:endParaRPr lang="pt-BR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3757</TotalTime>
  <Words>374</Words>
  <Application>Microsoft Office PowerPoint</Application>
  <PresentationFormat>Apresentação na tela (4:3)</PresentationFormat>
  <Paragraphs>41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Slide 2</vt:lpstr>
      <vt:lpstr>Results I</vt:lpstr>
      <vt:lpstr>Slide 4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FCA</dc:creator>
  <cp:lastModifiedBy>FCA</cp:lastModifiedBy>
  <cp:revision>26</cp:revision>
  <dcterms:created xsi:type="dcterms:W3CDTF">2013-02-19T21:58:34Z</dcterms:created>
  <dcterms:modified xsi:type="dcterms:W3CDTF">2015-09-12T00:16:33Z</dcterms:modified>
</cp:coreProperties>
</file>