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7"/>
  </p:notesMasterIdLst>
  <p:sldIdLst>
    <p:sldId id="257" r:id="rId2"/>
    <p:sldId id="272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9C5A-5642-4F4E-BDC9-13C66796EBCC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7E38E-3806-4935-80FB-55396FEE0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B68D6-2A0D-4760-8C86-47DA44527952}" type="slidenum">
              <a:rPr lang="en-US"/>
              <a:pPr/>
              <a:t>1</a:t>
            </a:fld>
            <a:endParaRPr lang="en-US"/>
          </a:p>
        </p:txBody>
      </p:sp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48A1F65-5E4C-4478-95BC-5FA0A91E70BD}" type="slidenum">
              <a:rPr lang="en-US" sz="1200">
                <a:latin typeface="+mn-lt"/>
              </a:rPr>
              <a:pPr algn="r">
                <a:defRPr/>
              </a:pPr>
              <a:t>1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23728" y="5919663"/>
            <a:ext cx="50339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Author E-mail: drfcabib@mps.com.br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21860" y="1022871"/>
            <a:ext cx="85010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SAMPLING ERROR OF KONAN SPECULAR MICROSCOPE CELL CHECK XL AND NIDEK CEM 530</a:t>
            </a:r>
            <a:endParaRPr lang="en-US" sz="3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143108" y="3119446"/>
            <a:ext cx="7391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Maiandra GD" pitchFamily="34" charset="0"/>
              </a:rPr>
              <a:t>Fernando Cesar Abib, MD, </a:t>
            </a:r>
            <a:r>
              <a:rPr lang="en-US" sz="2000" b="1" dirty="0" smtClean="0">
                <a:latin typeface="Maiandra GD" pitchFamily="34" charset="0"/>
              </a:rPr>
              <a:t>PhD *</a:t>
            </a:r>
            <a:endParaRPr lang="en-US" sz="1600" dirty="0">
              <a:latin typeface="Maiandra GD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Maiandra GD" pitchFamily="34" charset="0"/>
              </a:rPr>
              <a:t>Federal University of </a:t>
            </a:r>
            <a:r>
              <a:rPr lang="en-US" sz="1600" dirty="0" smtClean="0">
                <a:latin typeface="Maiandra GD" pitchFamily="34" charset="0"/>
              </a:rPr>
              <a:t>Parana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latin typeface="Maiandra GD" pitchFamily="34" charset="0"/>
              </a:rPr>
              <a:t>Hospital </a:t>
            </a:r>
            <a:r>
              <a:rPr lang="en-US" sz="1600" dirty="0" err="1">
                <a:latin typeface="Maiandra GD" pitchFamily="34" charset="0"/>
              </a:rPr>
              <a:t>Erasto</a:t>
            </a:r>
            <a:r>
              <a:rPr lang="en-US" sz="1600" dirty="0">
                <a:latin typeface="Maiandra GD" pitchFamily="34" charset="0"/>
              </a:rPr>
              <a:t> </a:t>
            </a:r>
            <a:r>
              <a:rPr lang="en-US" sz="1600" dirty="0" err="1">
                <a:latin typeface="Maiandra GD" pitchFamily="34" charset="0"/>
              </a:rPr>
              <a:t>Gaertner</a:t>
            </a:r>
            <a:r>
              <a:rPr lang="en-US" sz="1600" dirty="0">
                <a:latin typeface="Maiandra GD" pitchFamily="34" charset="0"/>
              </a:rPr>
              <a:t>, </a:t>
            </a:r>
            <a:r>
              <a:rPr lang="en-US" sz="1600" dirty="0" smtClean="0">
                <a:latin typeface="Maiandra GD" pitchFamily="34" charset="0"/>
              </a:rPr>
              <a:t>Brazil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600" dirty="0">
              <a:latin typeface="Maiandra GD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 smtClean="0">
                <a:latin typeface="Maiandra GD" pitchFamily="34" charset="0"/>
              </a:rPr>
              <a:t>Dulcemar </a:t>
            </a:r>
            <a:r>
              <a:rPr lang="en-US" sz="2000" b="1" dirty="0" err="1">
                <a:latin typeface="Maiandra GD" pitchFamily="34" charset="0"/>
              </a:rPr>
              <a:t>Szeremeta</a:t>
            </a:r>
            <a:r>
              <a:rPr lang="en-US" sz="2000" b="1" dirty="0">
                <a:latin typeface="Maiandra GD" pitchFamily="34" charset="0"/>
              </a:rPr>
              <a:t> Abib, MD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Maiandra GD" pitchFamily="34" charset="0"/>
              </a:rPr>
              <a:t>Federal University of Parana, Brazil</a:t>
            </a:r>
          </a:p>
        </p:txBody>
      </p:sp>
      <p:pic>
        <p:nvPicPr>
          <p:cNvPr id="66569" name="Picture 9" descr="imagem-do-bandeira-do-bras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571744"/>
            <a:ext cx="3485610" cy="250033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115616" y="476672"/>
            <a:ext cx="152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Eposter</a:t>
            </a:r>
            <a:r>
              <a:rPr lang="en-US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90</a:t>
            </a:r>
            <a:endParaRPr lang="pt-BR" sz="2400" dirty="0"/>
          </a:p>
        </p:txBody>
      </p:sp>
      <p:pic>
        <p:nvPicPr>
          <p:cNvPr id="7" name="Imagem 6" descr="logo UFPR 100 an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2320" y="5157192"/>
            <a:ext cx="1198890" cy="1223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799738"/>
            <a:ext cx="8186766" cy="1205326"/>
          </a:xfrm>
        </p:spPr>
        <p:txBody>
          <a:bodyPr>
            <a:noAutofit/>
          </a:bodyPr>
          <a:lstStyle/>
          <a:p>
            <a:r>
              <a:rPr lang="en-US" dirty="0" smtClean="0"/>
              <a:t>Get to know the existing sampling error in corneal </a:t>
            </a:r>
            <a:r>
              <a:rPr lang="en-US" dirty="0" smtClean="0"/>
              <a:t>Specular </a:t>
            </a:r>
            <a:r>
              <a:rPr lang="en-US" dirty="0" smtClean="0"/>
              <a:t>M</a:t>
            </a:r>
            <a:r>
              <a:rPr lang="en-US" dirty="0" smtClean="0"/>
              <a:t>icroscopy </a:t>
            </a:r>
            <a:r>
              <a:rPr lang="en-US" dirty="0" smtClean="0"/>
              <a:t>(SM) examinations performed routinely with the appliances Konan Cell Check XL and </a:t>
            </a:r>
            <a:r>
              <a:rPr lang="en-US" dirty="0" err="1" smtClean="0"/>
              <a:t>Nidek</a:t>
            </a:r>
            <a:r>
              <a:rPr lang="en-US" dirty="0" smtClean="0"/>
              <a:t> </a:t>
            </a:r>
            <a:r>
              <a:rPr lang="en-US" dirty="0" smtClean="0"/>
              <a:t>CEM530.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56732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Methods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512" y="1855365"/>
            <a:ext cx="8686800" cy="3589859"/>
          </a:xfrm>
        </p:spPr>
        <p:txBody>
          <a:bodyPr>
            <a:noAutofit/>
          </a:bodyPr>
          <a:lstStyle/>
          <a:p>
            <a:r>
              <a:rPr lang="en-US" sz="2000" dirty="0" smtClean="0"/>
              <a:t>Retrospective study</a:t>
            </a:r>
          </a:p>
          <a:p>
            <a:pPr lvl="1"/>
            <a:r>
              <a:rPr lang="en-US" sz="1600" dirty="0" smtClean="0"/>
              <a:t>30 corneal SM performed with Konan Cell Check XL;</a:t>
            </a:r>
          </a:p>
          <a:p>
            <a:pPr lvl="1"/>
            <a:r>
              <a:rPr lang="en-US" sz="1600" dirty="0" smtClean="0"/>
              <a:t>30 corneal SM performed with </a:t>
            </a:r>
            <a:r>
              <a:rPr lang="en-US" sz="1600" dirty="0" err="1" smtClean="0"/>
              <a:t>Nidek</a:t>
            </a:r>
            <a:r>
              <a:rPr lang="en-US" sz="1600" dirty="0" smtClean="0"/>
              <a:t>; </a:t>
            </a:r>
          </a:p>
          <a:p>
            <a:r>
              <a:rPr lang="en-US" sz="2000" dirty="0" smtClean="0"/>
              <a:t>The number of endothelial cells counted in each examination, along with the results obtained in specular microscopy will be analyzed by the CELLS ANALYZER software - Corneal Endothelial Statistical Lab to the reliability degree of confidence of 95% and the relative error of 0.05 (5%); </a:t>
            </a:r>
          </a:p>
          <a:p>
            <a:r>
              <a:rPr lang="en-US" sz="2000" dirty="0" smtClean="0"/>
              <a:t>The relative error is called the sampling error and the examination of the sample will be considered sufficient when the sampling error calculated is less than 5%, that is, accepted by the medical science.</a:t>
            </a:r>
            <a:endParaRPr lang="pt-B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8372" y="886326"/>
            <a:ext cx="8462100" cy="621508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Konan Cell Check XL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Age of patients ranged from 14 to 77 years old with an average of 47 ± 16 years;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Characterization of the examined endothelium: 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Endothelial average density 2686 ± 372 cells/mm²; 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Coefficient of variation 0.370 ± 0.120; 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Percentage of hexagonal cells 44.2 ± 8.1%;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Characterization of endothelial sample: 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 of cells counted in surveys ranged 91-181 averaging 139 ± 19 cells; 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Sampling error calculated ranged from 0.040 to 0.1534 averaging 0.060 ± 0.021;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Only 7 of the 30 examinations (23%) had in their performance, sufficient cell numbers to represent the reality of the endothelial mosaic to the confidence level of 95% and a sampling error of less than 5% error accepted by the medical science.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Nidek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CEM 530 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Age of patients ranged from 23 to 71 years old with an average of 52 ± 12 years; 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Characterization of the examined endothelium: </a:t>
            </a:r>
          </a:p>
          <a:p>
            <a:pPr lvl="2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Endothelial average density 2361 ± 286 cells / mm²; </a:t>
            </a:r>
          </a:p>
          <a:p>
            <a:pPr lvl="2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Coefficient of variation 0.335 ± 0.053; </a:t>
            </a:r>
          </a:p>
          <a:p>
            <a:pPr lvl="2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Percentage of hexagonal cells 56.2 ± 9%;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Characterization of endothelial sample: </a:t>
            </a:r>
          </a:p>
          <a:p>
            <a:pPr lvl="2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Number of cells counted in surveys ranged 63-222 averaging 140 ± 36 cells; </a:t>
            </a:r>
          </a:p>
          <a:p>
            <a:pPr lvl="2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Calculated sampling error ranged from 0.0335 to 0.1038 averaging 0.057 ± 0.015;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Only 9 of the 30 examinations (30%) had in their performance, sufficient cell numbers to represent the reality of the endothelial mosaic to the confidence level of 95% and less than 5% sampling error, error accepted by the medical science.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of the performed corneal </a:t>
            </a:r>
            <a:r>
              <a:rPr lang="en-US" dirty="0" smtClean="0"/>
              <a:t>Specular Microscopy </a:t>
            </a:r>
            <a:r>
              <a:rPr lang="en-US" dirty="0" smtClean="0"/>
              <a:t>did not include sufficient number of cells to represent the reality of the examined corneal endothelium; </a:t>
            </a:r>
          </a:p>
          <a:p>
            <a:r>
              <a:rPr lang="en-US" dirty="0" smtClean="0"/>
              <a:t>It is suggested that the Reliability Indexes used in this study are routinely adopted to calculate the sample size (number of cells counted) required for each Specular Microscopy.</a:t>
            </a: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458</Words>
  <Application>Microsoft Office PowerPoint</Application>
  <PresentationFormat>Apresentação na tela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Purpose</vt:lpstr>
      <vt:lpstr>Slide 3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FCA</dc:creator>
  <cp:lastModifiedBy>FCA</cp:lastModifiedBy>
  <cp:revision>25</cp:revision>
  <dcterms:created xsi:type="dcterms:W3CDTF">2013-02-19T21:58:34Z</dcterms:created>
  <dcterms:modified xsi:type="dcterms:W3CDTF">2015-09-12T00:16:25Z</dcterms:modified>
</cp:coreProperties>
</file>