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8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779B4C0-62AC-4EE1-8F18-412934BE7CA2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1B884E7-A1EE-45A3-9199-F0F795A2E3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Comparison of the Corneal Topography Measurements and High Order Aberrations with </a:t>
            </a:r>
            <a:r>
              <a:rPr lang="en-US" sz="3200" b="1" dirty="0" err="1"/>
              <a:t>Scheimpflug-Placido</a:t>
            </a:r>
            <a:r>
              <a:rPr lang="en-US" sz="3200" b="1" dirty="0"/>
              <a:t> Topography in Normal and </a:t>
            </a:r>
            <a:r>
              <a:rPr lang="en-US" sz="3200" b="1" dirty="0" err="1"/>
              <a:t>Keratoconus</a:t>
            </a:r>
            <a:r>
              <a:rPr lang="en-US" sz="3200" b="1" dirty="0"/>
              <a:t> Eyes</a:t>
            </a:r>
            <a:r>
              <a:rPr lang="tr-TR" sz="3200" dirty="0"/>
              <a:t/>
            </a:r>
            <a:br>
              <a:rPr lang="tr-TR" sz="3200" dirty="0"/>
            </a:b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Dr. Hatice Nur </a:t>
            </a:r>
            <a:r>
              <a:rPr lang="tr-TR" dirty="0" err="1" smtClean="0"/>
              <a:t>Colak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Dr.Feride</a:t>
            </a:r>
            <a:r>
              <a:rPr lang="tr-TR" dirty="0" smtClean="0"/>
              <a:t> Aylin </a:t>
            </a:r>
            <a:r>
              <a:rPr lang="tr-TR" dirty="0" err="1" smtClean="0"/>
              <a:t>Kantarci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899592" y="548680"/>
            <a:ext cx="7272808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</a:t>
            </a:r>
            <a:r>
              <a:rPr lang="en-US" dirty="0" err="1" smtClean="0"/>
              <a:t>eratoconus</a:t>
            </a:r>
            <a:r>
              <a:rPr lang="en-US" dirty="0" smtClean="0"/>
              <a:t> </a:t>
            </a:r>
            <a:r>
              <a:rPr lang="en-US" dirty="0"/>
              <a:t>is a progressive </a:t>
            </a:r>
            <a:r>
              <a:rPr lang="en-US" dirty="0" err="1"/>
              <a:t>noninflammatory</a:t>
            </a:r>
            <a:r>
              <a:rPr lang="en-US" dirty="0"/>
              <a:t> </a:t>
            </a:r>
            <a:r>
              <a:rPr lang="en-US" dirty="0" err="1"/>
              <a:t>ectasia</a:t>
            </a:r>
            <a:r>
              <a:rPr lang="en-US" dirty="0"/>
              <a:t>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cornea </a:t>
            </a:r>
            <a:r>
              <a:rPr lang="en-US" dirty="0"/>
              <a:t>that has an onset in young adulthood. The </a:t>
            </a:r>
            <a:r>
              <a:rPr lang="en-US" dirty="0" smtClean="0"/>
              <a:t>central</a:t>
            </a:r>
            <a:r>
              <a:rPr lang="tr-TR" dirty="0" smtClean="0"/>
              <a:t> </a:t>
            </a:r>
            <a:r>
              <a:rPr lang="en-US" dirty="0" smtClean="0"/>
              <a:t>corneal </a:t>
            </a:r>
            <a:r>
              <a:rPr lang="en-US" dirty="0"/>
              <a:t>thinning induces irregular astigmatism, myopia and </a:t>
            </a:r>
            <a:r>
              <a:rPr lang="en-US" dirty="0" smtClean="0"/>
              <a:t>protrusion,</a:t>
            </a:r>
            <a:r>
              <a:rPr lang="tr-TR" dirty="0" smtClean="0"/>
              <a:t> </a:t>
            </a:r>
            <a:r>
              <a:rPr lang="en-US" dirty="0" smtClean="0"/>
              <a:t>leading </a:t>
            </a:r>
            <a:r>
              <a:rPr lang="en-US" dirty="0"/>
              <a:t>to mild to marked impairment in quality of </a:t>
            </a:r>
            <a:r>
              <a:rPr lang="en-US" dirty="0" smtClean="0"/>
              <a:t>vision</a:t>
            </a:r>
            <a:r>
              <a:rPr lang="tr-T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r>
              <a:rPr lang="en-US" dirty="0"/>
              <a:t>Clinical (as corneal </a:t>
            </a:r>
            <a:r>
              <a:rPr lang="en-US" dirty="0" err="1"/>
              <a:t>stromal</a:t>
            </a:r>
            <a:r>
              <a:rPr lang="en-US" dirty="0"/>
              <a:t> thinning, conical </a:t>
            </a:r>
            <a:r>
              <a:rPr lang="en-US" dirty="0" smtClean="0"/>
              <a:t>protrusion,</a:t>
            </a:r>
            <a:r>
              <a:rPr lang="tr-TR" dirty="0" smtClean="0"/>
              <a:t> </a:t>
            </a:r>
            <a:r>
              <a:rPr lang="en-US" dirty="0" smtClean="0"/>
              <a:t>Vogt </a:t>
            </a:r>
            <a:r>
              <a:rPr lang="en-US" dirty="0" err="1"/>
              <a:t>striae</a:t>
            </a:r>
            <a:r>
              <a:rPr lang="en-US" dirty="0"/>
              <a:t> and Fleischer ring) and topographic (as </a:t>
            </a:r>
            <a:r>
              <a:rPr lang="en-US" dirty="0" smtClean="0"/>
              <a:t>irregular</a:t>
            </a:r>
            <a:r>
              <a:rPr lang="tr-TR" dirty="0" smtClean="0"/>
              <a:t> </a:t>
            </a:r>
            <a:r>
              <a:rPr lang="en-US" dirty="0" smtClean="0"/>
              <a:t>astigmatism,</a:t>
            </a:r>
            <a:r>
              <a:rPr lang="tr-TR" dirty="0" smtClean="0"/>
              <a:t> </a:t>
            </a:r>
            <a:r>
              <a:rPr lang="en-US" dirty="0" smtClean="0"/>
              <a:t>inferior </a:t>
            </a:r>
            <a:r>
              <a:rPr lang="en-US" dirty="0"/>
              <a:t>steepening and </a:t>
            </a:r>
            <a:r>
              <a:rPr lang="en-US" dirty="0" smtClean="0"/>
              <a:t>inferior-superior</a:t>
            </a:r>
            <a:r>
              <a:rPr lang="tr-TR" dirty="0" smtClean="0"/>
              <a:t> </a:t>
            </a:r>
            <a:r>
              <a:rPr lang="en-US" dirty="0" smtClean="0"/>
              <a:t>asymmetry</a:t>
            </a:r>
            <a:r>
              <a:rPr lang="en-US" dirty="0"/>
              <a:t>) findings are habitually combined for </a:t>
            </a:r>
            <a:r>
              <a:rPr lang="en-US" dirty="0" smtClean="0"/>
              <a:t>diagnosing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staging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r>
              <a:rPr lang="en-US" dirty="0"/>
              <a:t>Diagnosis of </a:t>
            </a:r>
            <a:r>
              <a:rPr lang="en-US" dirty="0" err="1"/>
              <a:t>keratoconus</a:t>
            </a:r>
            <a:r>
              <a:rPr lang="en-US" dirty="0"/>
              <a:t> has been improved by curvature</a:t>
            </a:r>
          </a:p>
          <a:p>
            <a:r>
              <a:rPr lang="en-US" dirty="0"/>
              <a:t>(elevation) maps, corneal </a:t>
            </a:r>
            <a:r>
              <a:rPr lang="en-US" dirty="0" err="1"/>
              <a:t>pachymetric</a:t>
            </a:r>
            <a:r>
              <a:rPr lang="en-US" dirty="0"/>
              <a:t> distribution, corneal</a:t>
            </a:r>
          </a:p>
          <a:p>
            <a:r>
              <a:rPr lang="en-US" dirty="0"/>
              <a:t>volume and anterior segment data, which have all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provided </a:t>
            </a:r>
            <a:r>
              <a:rPr lang="en-US" dirty="0"/>
              <a:t>by a variety of currently available </a:t>
            </a:r>
            <a:r>
              <a:rPr lang="en-US" dirty="0" smtClean="0"/>
              <a:t>equipment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present study compared the findings </a:t>
            </a:r>
            <a:r>
              <a:rPr lang="tr-TR" dirty="0" smtClean="0"/>
              <a:t>of </a:t>
            </a:r>
            <a:r>
              <a:rPr lang="en-US" dirty="0" smtClean="0"/>
              <a:t>corneal topography measurements and anterior high order aberrations with </a:t>
            </a:r>
            <a:r>
              <a:rPr lang="en-US" dirty="0" err="1" smtClean="0"/>
              <a:t>Scheimpflug-Placido</a:t>
            </a:r>
            <a:r>
              <a:rPr lang="en-US" dirty="0" smtClean="0"/>
              <a:t> topography in normal and </a:t>
            </a:r>
            <a:r>
              <a:rPr lang="en-US" dirty="0" err="1" smtClean="0"/>
              <a:t>keratoconus</a:t>
            </a:r>
            <a:r>
              <a:rPr lang="en-US" dirty="0" smtClean="0"/>
              <a:t> </a:t>
            </a:r>
            <a:r>
              <a:rPr lang="en-US" dirty="0" smtClean="0"/>
              <a:t>eyes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endParaRPr lang="tr-T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Materials and Methods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err="1" smtClean="0"/>
              <a:t>Keratoconus</a:t>
            </a:r>
            <a:r>
              <a:rPr lang="en-US" sz="2200" dirty="0" smtClean="0"/>
              <a:t> patients were retrospectively reviewed  between January 2013 and May 2015. 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r>
              <a:rPr lang="en-US" sz="2200" dirty="0" smtClean="0"/>
              <a:t>Ninety patients with ages of 28.8±4.7 (17-45) years who were diagnosed with mild (group 1), moderate (group 2) and advanced stage (group 3) </a:t>
            </a:r>
            <a:r>
              <a:rPr lang="en-US" sz="2200" dirty="0" err="1" smtClean="0"/>
              <a:t>keratoconus</a:t>
            </a:r>
            <a:r>
              <a:rPr lang="en-US" sz="2200" dirty="0" smtClean="0"/>
              <a:t> according to </a:t>
            </a:r>
            <a:r>
              <a:rPr lang="en-US" sz="2200" dirty="0" err="1" smtClean="0"/>
              <a:t>Amsler-Krumeich</a:t>
            </a:r>
            <a:r>
              <a:rPr lang="en-US" sz="2200" dirty="0" smtClean="0"/>
              <a:t> classification and 86 healthy cases (control group) with ages of 27.6±4.3 (20-40) years were included in the study. 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r>
              <a:rPr lang="en-US" sz="2200" dirty="0" smtClean="0"/>
              <a:t>The average </a:t>
            </a:r>
            <a:r>
              <a:rPr lang="en-US" sz="2200" dirty="0" err="1" smtClean="0"/>
              <a:t>keratometry</a:t>
            </a:r>
            <a:r>
              <a:rPr lang="en-US" sz="2200" dirty="0" smtClean="0"/>
              <a:t> (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avg</a:t>
            </a:r>
            <a:r>
              <a:rPr lang="en-US" sz="2200" dirty="0" smtClean="0"/>
              <a:t>) measurements, the thinnest corneal thickness (TCT) measurements, high order aberration (HOA), total aberration, coma, trefoil and spherical aberration measurements of the cases were evaluated. Topographic values between the groups were compared.</a:t>
            </a:r>
            <a:endParaRPr lang="tr-TR" sz="2200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5600" b="1" dirty="0" err="1" smtClean="0">
                <a:cs typeface="Times New Roman" pitchFamily="18" charset="0"/>
              </a:rPr>
              <a:t>Table</a:t>
            </a:r>
            <a:r>
              <a:rPr lang="tr-TR" sz="5600" b="1" dirty="0" smtClean="0">
                <a:cs typeface="Times New Roman" pitchFamily="18" charset="0"/>
              </a:rPr>
              <a:t> :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Topographic values</a:t>
            </a:r>
            <a:r>
              <a:rPr lang="en-US" sz="5600" b="1" dirty="0" smtClean="0">
                <a:cs typeface="Times New Roman" pitchFamily="18" charset="0"/>
              </a:rPr>
              <a:t> </a:t>
            </a:r>
            <a:r>
              <a:rPr lang="tr-TR" sz="5600" dirty="0" smtClean="0">
                <a:cs typeface="Times New Roman" pitchFamily="18" charset="0"/>
              </a:rPr>
              <a:t>of </a:t>
            </a:r>
            <a:r>
              <a:rPr lang="tr-TR" sz="5600" dirty="0" err="1" smtClean="0">
                <a:cs typeface="Times New Roman" pitchFamily="18" charset="0"/>
              </a:rPr>
              <a:t>patients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               </a:t>
            </a:r>
            <a:r>
              <a:rPr lang="tr-TR" sz="5600" b="1" dirty="0" err="1" smtClean="0">
                <a:cs typeface="Times New Roman" pitchFamily="18" charset="0"/>
              </a:rPr>
              <a:t>mean</a:t>
            </a:r>
            <a:r>
              <a:rPr lang="tr-TR" sz="5600" b="1" dirty="0" smtClean="0">
                <a:cs typeface="Times New Roman" pitchFamily="18" charset="0"/>
              </a:rPr>
              <a:t> </a:t>
            </a:r>
            <a:r>
              <a:rPr lang="tr-TR" sz="5600" b="1" dirty="0" smtClean="0">
                <a:cs typeface="Times New Roman" pitchFamily="18" charset="0"/>
              </a:rPr>
              <a:t>±SD             </a:t>
            </a:r>
            <a:r>
              <a:rPr lang="tr-TR" sz="5600" b="1" dirty="0" smtClean="0">
                <a:cs typeface="Times New Roman" pitchFamily="18" charset="0"/>
              </a:rPr>
              <a:t>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1             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2               </a:t>
            </a:r>
            <a:r>
              <a:rPr lang="tr-TR" sz="5600" b="1" dirty="0" err="1" smtClean="0">
                <a:cs typeface="Times New Roman" pitchFamily="18" charset="0"/>
              </a:rPr>
              <a:t>group</a:t>
            </a:r>
            <a:r>
              <a:rPr lang="tr-TR" sz="5600" b="1" dirty="0" smtClean="0">
                <a:cs typeface="Times New Roman" pitchFamily="18" charset="0"/>
              </a:rPr>
              <a:t> 3             </a:t>
            </a:r>
            <a:r>
              <a:rPr lang="en-US" sz="5600" b="1" dirty="0" smtClean="0">
                <a:cs typeface="Times New Roman" pitchFamily="18" charset="0"/>
              </a:rPr>
              <a:t>control group</a:t>
            </a:r>
            <a:r>
              <a:rPr lang="en-US" sz="5600" b="1" i="1" baseline="30000" dirty="0" smtClean="0">
                <a:cs typeface="Times New Roman" pitchFamily="18" charset="0"/>
              </a:rPr>
              <a:t>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i="1" baseline="30000" dirty="0" smtClean="0">
                <a:cs typeface="Times New Roman" pitchFamily="18" charset="0"/>
              </a:rPr>
              <a:t>                                                                                  </a:t>
            </a:r>
            <a:r>
              <a:rPr lang="tr-TR" sz="5600" b="1" i="1" dirty="0" smtClean="0">
                <a:cs typeface="Times New Roman" pitchFamily="18" charset="0"/>
              </a:rPr>
              <a:t> n=28                   n=38                     n=24                    n=86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i="1" dirty="0" smtClean="0">
                <a:cs typeface="Times New Roman" pitchFamily="18" charset="0"/>
              </a:rPr>
              <a:t>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err="1" smtClean="0"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cs typeface="Times New Roman" pitchFamily="18" charset="0"/>
              </a:rPr>
              <a:t>avg</a:t>
            </a:r>
            <a:r>
              <a:rPr lang="en-US" sz="5600" dirty="0" smtClean="0">
                <a:cs typeface="Times New Roman" pitchFamily="18" charset="0"/>
              </a:rPr>
              <a:t>    </a:t>
            </a:r>
            <a:r>
              <a:rPr lang="en-US" sz="5600" b="1" dirty="0" smtClean="0">
                <a:cs typeface="Times New Roman" pitchFamily="18" charset="0"/>
              </a:rPr>
              <a:t>  </a:t>
            </a:r>
            <a:r>
              <a:rPr lang="tr-TR" sz="5600" b="1" dirty="0" smtClean="0">
                <a:cs typeface="Times New Roman" pitchFamily="18" charset="0"/>
              </a:rPr>
              <a:t>                                    </a:t>
            </a:r>
            <a:r>
              <a:rPr lang="en-US" sz="5600" dirty="0" smtClean="0">
                <a:cs typeface="Times New Roman" pitchFamily="18" charset="0"/>
              </a:rPr>
              <a:t>44.34±6               </a:t>
            </a:r>
            <a:r>
              <a:rPr lang="en-US" sz="5600" dirty="0" smtClean="0">
                <a:cs typeface="Times New Roman" pitchFamily="18" charset="0"/>
              </a:rPr>
              <a:t>50.36±7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58.9±7    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42.8±8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dirty="0" smtClean="0"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TCT                          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474±26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423±28   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366±18            </a:t>
            </a:r>
            <a:r>
              <a:rPr lang="tr-TR" sz="5600" dirty="0" smtClean="0">
                <a:cs typeface="Times New Roman" pitchFamily="18" charset="0"/>
              </a:rPr>
              <a:t>      </a:t>
            </a:r>
            <a:r>
              <a:rPr lang="en-US" sz="5600" dirty="0" smtClean="0">
                <a:cs typeface="Times New Roman" pitchFamily="18" charset="0"/>
              </a:rPr>
              <a:t>547±32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HOA</a:t>
            </a:r>
            <a:r>
              <a:rPr lang="tr-TR" sz="5600" b="1" dirty="0" smtClean="0">
                <a:cs typeface="Times New Roman" pitchFamily="18" charset="0"/>
              </a:rPr>
              <a:t>                                         </a:t>
            </a:r>
            <a:r>
              <a:rPr lang="en-US" sz="5600" dirty="0" smtClean="0">
                <a:cs typeface="Times New Roman" pitchFamily="18" charset="0"/>
              </a:rPr>
              <a:t>2.61±2                </a:t>
            </a:r>
            <a:r>
              <a:rPr lang="en-US" sz="5600" dirty="0" smtClean="0">
                <a:cs typeface="Times New Roman" pitchFamily="18" charset="0"/>
              </a:rPr>
              <a:t>4.12±3  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6.32±3  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0.29±0.1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                 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total aberration                     </a:t>
            </a:r>
            <a:r>
              <a:rPr lang="en-US" sz="5600" dirty="0" smtClean="0">
                <a:cs typeface="Times New Roman" pitchFamily="18" charset="0"/>
              </a:rPr>
              <a:t>4.01±2                </a:t>
            </a:r>
            <a:r>
              <a:rPr lang="en-US" sz="5600" dirty="0" smtClean="0">
                <a:cs typeface="Times New Roman" pitchFamily="18" charset="0"/>
              </a:rPr>
              <a:t>5.21±3  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8.9±6      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0.75±0.2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coma                          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2.33±2    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3.76±3            </a:t>
            </a:r>
            <a:r>
              <a:rPr lang="tr-TR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6.01±2  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  </a:t>
            </a:r>
            <a:r>
              <a:rPr lang="en-US" sz="5600" dirty="0" smtClean="0">
                <a:cs typeface="Times New Roman" pitchFamily="18" charset="0"/>
              </a:rPr>
              <a:t>0.29±0.1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trefoil                                       </a:t>
            </a:r>
            <a:r>
              <a:rPr lang="en-US" sz="5600" dirty="0" smtClean="0">
                <a:cs typeface="Times New Roman" pitchFamily="18" charset="0"/>
              </a:rPr>
              <a:t>0.55±0.1            </a:t>
            </a:r>
            <a:r>
              <a:rPr lang="en-US" sz="5600" dirty="0" smtClean="0">
                <a:cs typeface="Times New Roman" pitchFamily="18" charset="0"/>
              </a:rPr>
              <a:t>0.78±0.3           </a:t>
            </a:r>
            <a:r>
              <a:rPr lang="tr-TR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1.07±0.7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 0.1 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cs typeface="Times New Roman" pitchFamily="18" charset="0"/>
              </a:rPr>
              <a:t>spherical                                0.4±0.1           </a:t>
            </a:r>
            <a:r>
              <a:rPr lang="tr-TR" sz="5600" dirty="0" smtClean="0">
                <a:cs typeface="Times New Roman" pitchFamily="18" charset="0"/>
              </a:rPr>
              <a:t>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0.87±0.3            </a:t>
            </a:r>
            <a:r>
              <a:rPr lang="en-US" sz="5600" dirty="0" smtClean="0">
                <a:cs typeface="Times New Roman" pitchFamily="18" charset="0"/>
              </a:rPr>
              <a:t> </a:t>
            </a:r>
            <a:r>
              <a:rPr lang="en-US" sz="5600" dirty="0" smtClean="0">
                <a:cs typeface="Times New Roman" pitchFamily="18" charset="0"/>
              </a:rPr>
              <a:t>1.6±0.8           </a:t>
            </a:r>
            <a:r>
              <a:rPr lang="tr-TR" sz="5600" dirty="0" smtClean="0">
                <a:cs typeface="Times New Roman" pitchFamily="18" charset="0"/>
              </a:rPr>
              <a:t>    </a:t>
            </a:r>
            <a:r>
              <a:rPr lang="en-US" sz="5600" dirty="0" smtClean="0">
                <a:cs typeface="Times New Roman" pitchFamily="18" charset="0"/>
              </a:rPr>
              <a:t>  0.17±0.1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tr-TR" sz="5600" b="1" dirty="0" smtClean="0">
                <a:cs typeface="Times New Roman" pitchFamily="18" charset="0"/>
              </a:rPr>
              <a:t> </a:t>
            </a:r>
            <a:endParaRPr lang="tr-TR" sz="5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5600" b="1" i="1" dirty="0" err="1" smtClean="0">
                <a:cs typeface="Times New Roman" pitchFamily="18" charset="0"/>
              </a:rPr>
              <a:t>K</a:t>
            </a:r>
            <a:r>
              <a:rPr lang="en-US" sz="5600" b="1" i="1" baseline="-25000" dirty="0" err="1" smtClean="0">
                <a:cs typeface="Times New Roman" pitchFamily="18" charset="0"/>
              </a:rPr>
              <a:t>avg</a:t>
            </a:r>
            <a:r>
              <a:rPr lang="en-US" sz="5600" b="1" i="1" baseline="-25000" dirty="0" smtClean="0">
                <a:cs typeface="Times New Roman" pitchFamily="18" charset="0"/>
              </a:rPr>
              <a:t>=</a:t>
            </a:r>
            <a:r>
              <a:rPr lang="en-US" sz="5600" b="1" i="1" dirty="0" smtClean="0">
                <a:cs typeface="Times New Roman" pitchFamily="18" charset="0"/>
              </a:rPr>
              <a:t> average </a:t>
            </a:r>
            <a:r>
              <a:rPr lang="en-US" sz="5600" b="1" i="1" dirty="0" err="1" smtClean="0">
                <a:cs typeface="Times New Roman" pitchFamily="18" charset="0"/>
              </a:rPr>
              <a:t>keratometry</a:t>
            </a:r>
            <a:r>
              <a:rPr lang="en-US" sz="5600" b="1" i="1" baseline="-25000" dirty="0" smtClean="0">
                <a:cs typeface="Times New Roman" pitchFamily="18" charset="0"/>
              </a:rPr>
              <a:t>, </a:t>
            </a:r>
            <a:r>
              <a:rPr lang="en-US" sz="5600" b="1" i="1" dirty="0" smtClean="0">
                <a:cs typeface="Times New Roman" pitchFamily="18" charset="0"/>
              </a:rPr>
              <a:t>TCT</a:t>
            </a:r>
            <a:r>
              <a:rPr lang="en-US" sz="5600" b="1" i="1" dirty="0" smtClean="0">
                <a:cs typeface="Times New Roman" pitchFamily="18" charset="0"/>
              </a:rPr>
              <a:t>= </a:t>
            </a:r>
            <a:r>
              <a:rPr lang="en-US" sz="5600" b="1" i="1" dirty="0" smtClean="0">
                <a:cs typeface="Times New Roman" pitchFamily="18" charset="0"/>
              </a:rPr>
              <a:t>thinnest corneal thickness</a:t>
            </a:r>
            <a:r>
              <a:rPr lang="en-US" sz="5600" b="1" i="1" baseline="-25000" dirty="0" smtClean="0">
                <a:cs typeface="Times New Roman" pitchFamily="18" charset="0"/>
              </a:rPr>
              <a:t>, </a:t>
            </a:r>
            <a:r>
              <a:rPr lang="en-US" sz="5600" b="1" i="1" dirty="0" smtClean="0">
                <a:cs typeface="Times New Roman" pitchFamily="18" charset="0"/>
              </a:rPr>
              <a:t>HOA= high order </a:t>
            </a:r>
            <a:r>
              <a:rPr lang="en-US" sz="5600" b="1" i="1" dirty="0" smtClean="0">
                <a:cs typeface="Times New Roman" pitchFamily="18" charset="0"/>
              </a:rPr>
              <a:t>aberration</a:t>
            </a:r>
            <a:endParaRPr lang="tr-TR" sz="5600" b="1" i="1" dirty="0" smtClean="0">
              <a:cs typeface="Times New Roman" pitchFamily="18" charset="0"/>
            </a:endParaRPr>
          </a:p>
          <a:p>
            <a:pPr>
              <a:buNone/>
            </a:pPr>
            <a:endParaRPr lang="tr-TR" sz="49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There was a significant difference between the groups with respect to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5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TCT</a:t>
            </a:r>
            <a:r>
              <a:rPr lang="tr-TR" sz="5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, total aberration, coma, trefoil and spherical aberrations (p&lt;0.05). There was a significant correlation between the high order aberrations and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5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keratoconus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patients (P&lt;0.05).</a:t>
            </a:r>
            <a:endParaRPr lang="tr-TR" sz="5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5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Anterior high order corneal aberrations were significantly high in the moderate and advanced stage </a:t>
            </a:r>
            <a:r>
              <a:rPr lang="en-US" sz="2400" dirty="0" err="1" smtClean="0"/>
              <a:t>keratoconus</a:t>
            </a:r>
            <a:r>
              <a:rPr lang="en-US" sz="2400" dirty="0" smtClean="0"/>
              <a:t> eyes. Anterior high order corneal aberration measurement is a guide for the physician in the diagnosis and </a:t>
            </a:r>
            <a:r>
              <a:rPr lang="en-US" sz="2400" dirty="0" err="1" smtClean="0"/>
              <a:t>classifi</a:t>
            </a:r>
            <a:r>
              <a:rPr lang="tr-TR" sz="2400" dirty="0" smtClean="0"/>
              <a:t>.</a:t>
            </a:r>
            <a:r>
              <a:rPr lang="en-US" sz="2400" dirty="0" err="1" smtClean="0"/>
              <a:t>cation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err="1" smtClean="0"/>
              <a:t>keratoconus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93</TotalTime>
  <Words>335</Words>
  <Application>Microsoft Office PowerPoint</Application>
  <PresentationFormat>Ekran Gösterisi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Döküm</vt:lpstr>
      <vt:lpstr>Comparison of the Corneal Topography Measurements and High Order Aberrations with Scheimpflug-Placido Topography in Normal and Keratoconus Eyes </vt:lpstr>
      <vt:lpstr>Slayt 2</vt:lpstr>
      <vt:lpstr>Materials and Methods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Corneal Topography Measurements and High Order Aberrations with Scheimpflug-Placido Topography in Normal and Keratoconus Eyes </dc:title>
  <dc:creator>scolak</dc:creator>
  <cp:lastModifiedBy>scolak</cp:lastModifiedBy>
  <cp:revision>23</cp:revision>
  <dcterms:created xsi:type="dcterms:W3CDTF">2015-09-11T02:04:34Z</dcterms:created>
  <dcterms:modified xsi:type="dcterms:W3CDTF">2015-09-11T19:29:41Z</dcterms:modified>
</cp:coreProperties>
</file>