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2584" y="-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00EBA-2255-40CC-B50B-3363B50441FD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90BC-FC45-4698-985A-06355095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1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2E631-CBE2-4B02-8FE6-15E3B14506B8}" type="slidenum">
              <a:rPr lang="ro-RO" smtClean="0"/>
              <a:pPr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281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2E631-CBE2-4B02-8FE6-15E3B14506B8}" type="slidenum">
              <a:rPr lang="ro-RO" smtClean="0"/>
              <a:pPr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637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1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0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F645-7605-40C7-A2EE-E2357C338C10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6E8F-8ACC-4DD0-BF77-C2680C13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25575"/>
            <a:ext cx="6858000" cy="147002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Vision and life quality after o</a:t>
            </a:r>
            <a:r>
              <a:rPr lang="ro-RO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rt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h</a:t>
            </a:r>
            <a:r>
              <a:rPr lang="ro-RO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okeratology tr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e</a:t>
            </a:r>
            <a:r>
              <a:rPr lang="ro-RO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atment </a:t>
            </a:r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/>
            </a:r>
            <a:b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</a:br>
            <a:r>
              <a:rPr lang="ro-RO" sz="2700" b="1" dirty="0" smtClean="0">
                <a:solidFill>
                  <a:srgbClr val="F8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ndalus" pitchFamily="18" charset="-78"/>
              </a:rPr>
              <a:t>BOGDANICI Camelia, BOGDANICI T</a:t>
            </a:r>
            <a:r>
              <a:rPr lang="en-US" sz="2700" b="1" dirty="0" err="1" smtClean="0">
                <a:solidFill>
                  <a:srgbClr val="F8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ndalus" pitchFamily="18" charset="-78"/>
              </a:rPr>
              <a:t>udor</a:t>
            </a:r>
            <a:r>
              <a:rPr lang="en-US" sz="2700" b="1" dirty="0" smtClean="0">
                <a:solidFill>
                  <a:srgbClr val="F8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ndalus" pitchFamily="18" charset="-78"/>
              </a:rPr>
              <a:t/>
            </a:r>
            <a:br>
              <a:rPr lang="en-US" sz="2700" b="1" dirty="0" smtClean="0">
                <a:solidFill>
                  <a:srgbClr val="F8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ndalus" pitchFamily="18" charset="-78"/>
              </a:rPr>
            </a:br>
            <a:r>
              <a:rPr lang="ro-RO" sz="2700" b="1" dirty="0" smtClean="0">
                <a:solidFill>
                  <a:srgbClr val="7030A0"/>
                </a:solidFill>
                <a:latin typeface="Baskerville Old Face" pitchFamily="18" charset="0"/>
              </a:rPr>
              <a:t>Universi</a:t>
            </a:r>
            <a:r>
              <a:rPr lang="en-US" sz="2700" b="1" dirty="0" err="1" smtClean="0">
                <a:solidFill>
                  <a:srgbClr val="7030A0"/>
                </a:solidFill>
                <a:latin typeface="Baskerville Old Face" pitchFamily="18" charset="0"/>
              </a:rPr>
              <a:t>ty</a:t>
            </a:r>
            <a:r>
              <a:rPr lang="en-US" sz="2700" b="1" dirty="0" smtClean="0">
                <a:solidFill>
                  <a:srgbClr val="7030A0"/>
                </a:solidFill>
                <a:latin typeface="Baskerville Old Face" pitchFamily="18" charset="0"/>
              </a:rPr>
              <a:t> of </a:t>
            </a:r>
            <a:r>
              <a:rPr lang="ro-RO" sz="2700" b="1" dirty="0" smtClean="0">
                <a:solidFill>
                  <a:srgbClr val="7030A0"/>
                </a:solidFill>
                <a:latin typeface="Baskerville Old Face" pitchFamily="18" charset="0"/>
              </a:rPr>
              <a:t>Medicin</a:t>
            </a:r>
            <a:r>
              <a:rPr lang="en-US" sz="2700" b="1" dirty="0" smtClean="0">
                <a:solidFill>
                  <a:srgbClr val="7030A0"/>
                </a:solidFill>
                <a:latin typeface="Baskerville Old Face" pitchFamily="18" charset="0"/>
              </a:rPr>
              <a:t>e and </a:t>
            </a:r>
            <a:r>
              <a:rPr lang="en-US" sz="2700" b="1" dirty="0" err="1" smtClean="0">
                <a:solidFill>
                  <a:srgbClr val="7030A0"/>
                </a:solidFill>
                <a:latin typeface="Baskerville Old Face" pitchFamily="18" charset="0"/>
              </a:rPr>
              <a:t>Ph</a:t>
            </a:r>
            <a:r>
              <a:rPr lang="ro-RO" sz="2700" b="1" dirty="0" smtClean="0">
                <a:solidFill>
                  <a:srgbClr val="7030A0"/>
                </a:solidFill>
                <a:latin typeface="Baskerville Old Face" pitchFamily="18" charset="0"/>
              </a:rPr>
              <a:t>armac</a:t>
            </a:r>
            <a:r>
              <a:rPr lang="en-US" sz="2700" b="1" dirty="0" smtClean="0">
                <a:solidFill>
                  <a:srgbClr val="7030A0"/>
                </a:solidFill>
                <a:latin typeface="Baskerville Old Face" pitchFamily="18" charset="0"/>
              </a:rPr>
              <a:t>y</a:t>
            </a:r>
            <a:r>
              <a:rPr lang="ro-RO" sz="2700" b="1" dirty="0" smtClean="0">
                <a:solidFill>
                  <a:srgbClr val="7030A0"/>
                </a:solidFill>
                <a:latin typeface="Baskerville Old Face" pitchFamily="18" charset="0"/>
              </a:rPr>
              <a:t> </a:t>
            </a:r>
            <a:r>
              <a:rPr lang="ro-RO" sz="2700" dirty="0" smtClean="0">
                <a:solidFill>
                  <a:srgbClr val="7030A0"/>
                </a:solidFill>
                <a:latin typeface="Baskerville Old Face" pitchFamily="18" charset="0"/>
              </a:rPr>
              <a:t>„</a:t>
            </a:r>
            <a:r>
              <a:rPr lang="en-US" sz="2700" b="1" dirty="0" smtClean="0">
                <a:solidFill>
                  <a:srgbClr val="7030A0"/>
                </a:solidFill>
                <a:latin typeface="Baskerville Old Face" pitchFamily="18" charset="0"/>
              </a:rPr>
              <a:t>Gr. T. </a:t>
            </a:r>
            <a:r>
              <a:rPr lang="en-US" sz="2700" b="1" dirty="0" err="1" smtClean="0">
                <a:solidFill>
                  <a:srgbClr val="7030A0"/>
                </a:solidFill>
                <a:latin typeface="Baskerville Old Face" pitchFamily="18" charset="0"/>
              </a:rPr>
              <a:t>Popa</a:t>
            </a:r>
            <a:r>
              <a:rPr lang="en-US" sz="2700" b="1" dirty="0" smtClean="0">
                <a:solidFill>
                  <a:srgbClr val="7030A0"/>
                </a:solidFill>
                <a:latin typeface="Baskerville Old Face" pitchFamily="18" charset="0"/>
              </a:rPr>
              <a:t>”</a:t>
            </a:r>
            <a:br>
              <a:rPr lang="en-US" sz="2700" b="1" dirty="0" smtClean="0">
                <a:solidFill>
                  <a:srgbClr val="7030A0"/>
                </a:solidFill>
                <a:latin typeface="Baskerville Old Face" pitchFamily="18" charset="0"/>
              </a:rPr>
            </a:br>
            <a:r>
              <a:rPr lang="ro-RO" sz="2700" dirty="0" smtClean="0">
                <a:solidFill>
                  <a:srgbClr val="7030A0"/>
                </a:solidFill>
                <a:latin typeface="Baskerville Old Face" pitchFamily="18" charset="0"/>
              </a:rPr>
              <a:t>IASI, </a:t>
            </a:r>
            <a:r>
              <a:rPr lang="ro-RO" sz="2700" b="1" dirty="0" smtClean="0">
                <a:solidFill>
                  <a:srgbClr val="7030A0"/>
                </a:solidFill>
                <a:latin typeface="Baskerville Old Face" pitchFamily="18" charset="0"/>
              </a:rPr>
              <a:t>ROMANIA</a:t>
            </a:r>
            <a:r>
              <a:rPr lang="en-US" sz="3600" b="1" dirty="0" smtClean="0">
                <a:solidFill>
                  <a:srgbClr val="7030A0"/>
                </a:solidFill>
                <a:latin typeface="Baskerville Old Face" pitchFamily="18" charset="0"/>
              </a:rPr>
              <a:t/>
            </a:r>
            <a:br>
              <a:rPr lang="en-US" sz="3600" b="1" dirty="0" smtClean="0">
                <a:solidFill>
                  <a:srgbClr val="7030A0"/>
                </a:solidFill>
                <a:latin typeface="Baskerville Old Face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8229600" cy="1752600"/>
          </a:xfrm>
        </p:spPr>
        <p:txBody>
          <a:bodyPr>
            <a:normAutofit fontScale="25000" lnSpcReduction="20000"/>
          </a:bodyPr>
          <a:lstStyle/>
          <a:p>
            <a:r>
              <a:rPr lang="en-US" sz="9800" b="1" dirty="0" smtClean="0">
                <a:solidFill>
                  <a:srgbClr val="FF0000"/>
                </a:solidFill>
              </a:rPr>
              <a:t>Purpose:</a:t>
            </a:r>
            <a:r>
              <a:rPr lang="en-US" sz="9800" b="1" dirty="0" smtClean="0">
                <a:solidFill>
                  <a:srgbClr val="00B0F0"/>
                </a:solidFill>
              </a:rPr>
              <a:t> To establish the improvement of vision and life quality after Ortho-k treatment</a:t>
            </a:r>
          </a:p>
          <a:p>
            <a:r>
              <a:rPr lang="ro-RO" sz="9800" b="1" dirty="0" smtClean="0">
                <a:solidFill>
                  <a:srgbClr val="FF0000"/>
                </a:solidFill>
              </a:rPr>
              <a:t>Materials </a:t>
            </a:r>
            <a:r>
              <a:rPr lang="ro-RO" sz="9800" b="1" dirty="0">
                <a:solidFill>
                  <a:srgbClr val="FF0000"/>
                </a:solidFill>
              </a:rPr>
              <a:t>and methods:</a:t>
            </a:r>
            <a:r>
              <a:rPr lang="ro-RO" sz="9800" dirty="0">
                <a:solidFill>
                  <a:srgbClr val="FF0000"/>
                </a:solidFill>
              </a:rPr>
              <a:t> </a:t>
            </a:r>
            <a:r>
              <a:rPr lang="ro-RO" sz="9800" dirty="0">
                <a:solidFill>
                  <a:srgbClr val="00B0F0"/>
                </a:solidFill>
              </a:rPr>
              <a:t>Prospective observational study on </a:t>
            </a:r>
            <a:r>
              <a:rPr lang="en-US" sz="9800" dirty="0" smtClean="0">
                <a:solidFill>
                  <a:srgbClr val="00B0F0"/>
                </a:solidFill>
              </a:rPr>
              <a:t>  </a:t>
            </a:r>
            <a:r>
              <a:rPr lang="ro-RO" sz="9800" dirty="0" smtClean="0">
                <a:solidFill>
                  <a:srgbClr val="00B0F0"/>
                </a:solidFill>
              </a:rPr>
              <a:t>7 </a:t>
            </a:r>
            <a:r>
              <a:rPr lang="ro-RO" sz="9800" dirty="0">
                <a:solidFill>
                  <a:srgbClr val="00B0F0"/>
                </a:solidFill>
              </a:rPr>
              <a:t>patients treated in </a:t>
            </a:r>
            <a:r>
              <a:rPr lang="en-US" sz="9800" dirty="0" smtClean="0">
                <a:solidFill>
                  <a:srgbClr val="00B0F0"/>
                </a:solidFill>
              </a:rPr>
              <a:t>Stereopsis</a:t>
            </a:r>
            <a:r>
              <a:rPr lang="ro-RO" sz="9800" dirty="0" smtClean="0">
                <a:solidFill>
                  <a:srgbClr val="00B0F0"/>
                </a:solidFill>
              </a:rPr>
              <a:t> </a:t>
            </a:r>
            <a:r>
              <a:rPr lang="ro-RO" sz="9800" dirty="0">
                <a:solidFill>
                  <a:srgbClr val="00B0F0"/>
                </a:solidFill>
              </a:rPr>
              <a:t>ophthalmological clinic </a:t>
            </a:r>
            <a:r>
              <a:rPr lang="ro-RO" sz="9800" dirty="0" smtClean="0">
                <a:solidFill>
                  <a:srgbClr val="00B0F0"/>
                </a:solidFill>
              </a:rPr>
              <a:t>from </a:t>
            </a:r>
            <a:r>
              <a:rPr lang="ro-RO" sz="9800" dirty="0">
                <a:solidFill>
                  <a:srgbClr val="00B0F0"/>
                </a:solidFill>
              </a:rPr>
              <a:t>Iasi, Romania. </a:t>
            </a:r>
            <a:endParaRPr lang="en-US" sz="9800" dirty="0" smtClean="0">
              <a:solidFill>
                <a:srgbClr val="00B0F0"/>
              </a:solidFill>
            </a:endParaRPr>
          </a:p>
          <a:p>
            <a:r>
              <a:rPr lang="ro-RO" sz="9800" dirty="0" smtClean="0">
                <a:solidFill>
                  <a:srgbClr val="00B0F0"/>
                </a:solidFill>
              </a:rPr>
              <a:t>The </a:t>
            </a:r>
            <a:r>
              <a:rPr lang="ro-RO" sz="9800" dirty="0">
                <a:solidFill>
                  <a:srgbClr val="00B0F0"/>
                </a:solidFill>
              </a:rPr>
              <a:t>age of patients was between 9 and 32 years. </a:t>
            </a:r>
            <a:endParaRPr lang="en-US" sz="9800" dirty="0" smtClean="0">
              <a:solidFill>
                <a:srgbClr val="00B0F0"/>
              </a:solidFill>
            </a:endParaRPr>
          </a:p>
          <a:p>
            <a:r>
              <a:rPr lang="ro-RO" sz="9800" dirty="0" smtClean="0">
                <a:solidFill>
                  <a:srgbClr val="00B0F0"/>
                </a:solidFill>
              </a:rPr>
              <a:t>The </a:t>
            </a:r>
            <a:r>
              <a:rPr lang="ro-RO" sz="9800" dirty="0">
                <a:solidFill>
                  <a:srgbClr val="00B0F0"/>
                </a:solidFill>
              </a:rPr>
              <a:t>clinical parameters studied: sex, age, visual acuity (before and after Ortho-K), objective refraction (before and after </a:t>
            </a:r>
            <a:r>
              <a:rPr lang="ro-RO" sz="9800" dirty="0" smtClean="0">
                <a:solidFill>
                  <a:srgbClr val="00B0F0"/>
                </a:solidFill>
              </a:rPr>
              <a:t>Ortho-K</a:t>
            </a:r>
            <a:r>
              <a:rPr lang="en-US" sz="9800" dirty="0" smtClean="0">
                <a:solidFill>
                  <a:srgbClr val="00B0F0"/>
                </a:solidFill>
              </a:rPr>
              <a:t> – </a:t>
            </a:r>
            <a:r>
              <a:rPr lang="en-US" sz="9800" dirty="0" err="1" smtClean="0">
                <a:solidFill>
                  <a:srgbClr val="00B0F0"/>
                </a:solidFill>
              </a:rPr>
              <a:t>Menicon</a:t>
            </a:r>
            <a:r>
              <a:rPr lang="en-US" sz="9800" dirty="0" smtClean="0">
                <a:solidFill>
                  <a:srgbClr val="00B0F0"/>
                </a:solidFill>
              </a:rPr>
              <a:t> Z Night</a:t>
            </a:r>
            <a:r>
              <a:rPr lang="ro-RO" sz="9800" dirty="0" smtClean="0">
                <a:solidFill>
                  <a:srgbClr val="00B0F0"/>
                </a:solidFill>
              </a:rPr>
              <a:t>), </a:t>
            </a:r>
            <a:r>
              <a:rPr lang="ro-RO" sz="9800" dirty="0">
                <a:solidFill>
                  <a:srgbClr val="00B0F0"/>
                </a:solidFill>
              </a:rPr>
              <a:t>corneal </a:t>
            </a:r>
            <a:r>
              <a:rPr lang="ro-RO" sz="9800" dirty="0" smtClean="0">
                <a:solidFill>
                  <a:srgbClr val="00B0F0"/>
                </a:solidFill>
              </a:rPr>
              <a:t>topography</a:t>
            </a:r>
            <a:r>
              <a:rPr lang="en-US" sz="9800" dirty="0" smtClean="0">
                <a:solidFill>
                  <a:srgbClr val="00B0F0"/>
                </a:solidFill>
              </a:rPr>
              <a:t> (</a:t>
            </a:r>
            <a:r>
              <a:rPr lang="en-US" sz="9800" dirty="0" err="1" smtClean="0">
                <a:solidFill>
                  <a:srgbClr val="00B0F0"/>
                </a:solidFill>
              </a:rPr>
              <a:t>Keratron</a:t>
            </a:r>
            <a:r>
              <a:rPr lang="en-US" sz="9800" dirty="0" smtClean="0">
                <a:solidFill>
                  <a:srgbClr val="00B0F0"/>
                </a:solidFill>
              </a:rPr>
              <a:t> Piccolo)</a:t>
            </a:r>
            <a:r>
              <a:rPr lang="ro-RO" sz="9800" dirty="0" smtClean="0">
                <a:solidFill>
                  <a:srgbClr val="00B0F0"/>
                </a:solidFill>
              </a:rPr>
              <a:t>, </a:t>
            </a:r>
            <a:r>
              <a:rPr lang="en-US" sz="9800" dirty="0" smtClean="0">
                <a:solidFill>
                  <a:srgbClr val="00B0F0"/>
                </a:solidFill>
              </a:rPr>
              <a:t>motivation and </a:t>
            </a:r>
            <a:r>
              <a:rPr lang="ro-RO" sz="9800" dirty="0" smtClean="0">
                <a:solidFill>
                  <a:srgbClr val="00B0F0"/>
                </a:solidFill>
              </a:rPr>
              <a:t>compliance </a:t>
            </a:r>
            <a:r>
              <a:rPr lang="ro-RO" sz="9800" dirty="0">
                <a:solidFill>
                  <a:srgbClr val="00B0F0"/>
                </a:solidFill>
              </a:rPr>
              <a:t>of the patients with </a:t>
            </a:r>
            <a:r>
              <a:rPr lang="ro-RO" sz="9800" dirty="0" smtClean="0">
                <a:solidFill>
                  <a:srgbClr val="00B0F0"/>
                </a:solidFill>
              </a:rPr>
              <a:t>Ortho-K</a:t>
            </a:r>
            <a:r>
              <a:rPr lang="en-US" sz="9800" dirty="0" smtClean="0">
                <a:solidFill>
                  <a:srgbClr val="00B0F0"/>
                </a:solidFill>
              </a:rPr>
              <a:t> and quality of life changings.</a:t>
            </a:r>
            <a:endParaRPr lang="en-US" sz="9800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Picture 4" descr="U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76200"/>
            <a:ext cx="2133600" cy="297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30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8458200" cy="6096000"/>
          </a:xfrm>
        </p:spPr>
        <p:txBody>
          <a:bodyPr>
            <a:normAutofit fontScale="70000" lnSpcReduction="20000"/>
          </a:bodyPr>
          <a:lstStyle/>
          <a:p>
            <a:pPr lvl="3" algn="just">
              <a:buClr>
                <a:srgbClr val="0070C0"/>
              </a:buClr>
              <a:buSzPct val="110000"/>
            </a:pPr>
            <a:r>
              <a:rPr lang="en-US" sz="28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                          </a:t>
            </a:r>
            <a:r>
              <a:rPr lang="en-US" sz="4100" b="1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Material </a:t>
            </a:r>
            <a:r>
              <a:rPr lang="en-US" sz="41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pPr marL="0" lvl="3" algn="just">
              <a:buClr>
                <a:srgbClr val="0070C0"/>
              </a:buClr>
              <a:buSzPct val="110000"/>
            </a:pPr>
            <a:r>
              <a:rPr lang="en-US" sz="41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 Female: 9 years ( 2 girls), 21 years (1 student)</a:t>
            </a:r>
            <a:endParaRPr lang="en-US" sz="4100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  <a:p>
            <a:pPr algn="just">
              <a:buClr>
                <a:srgbClr val="0070C0"/>
              </a:buClr>
              <a:buSzPct val="110000"/>
            </a:pPr>
            <a:r>
              <a:rPr lang="en-US" sz="4100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4 Male: 14 years,15 years, 29 years, 32 years </a:t>
            </a:r>
          </a:p>
          <a:p>
            <a:pPr>
              <a:buClr>
                <a:srgbClr val="0070C0"/>
              </a:buClr>
              <a:buSzPct val="110000"/>
            </a:pPr>
            <a:r>
              <a:rPr lang="en-US" sz="4100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All cases asked for Ortho-K for aesthetic reasons or  </a:t>
            </a:r>
            <a:r>
              <a:rPr lang="en-US" sz="4100" dirty="0" err="1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supplimentary</a:t>
            </a:r>
            <a:r>
              <a:rPr lang="en-US" sz="4100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hobbies. Boxing (1 boy), basket (1 boy), swimming (1 girl), </a:t>
            </a:r>
            <a:r>
              <a:rPr lang="en-US" sz="4100" dirty="0" err="1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skying</a:t>
            </a:r>
            <a:r>
              <a:rPr lang="en-US" sz="4100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(1 male)</a:t>
            </a:r>
          </a:p>
          <a:p>
            <a:pPr>
              <a:buClr>
                <a:srgbClr val="0070C0"/>
              </a:buClr>
              <a:buSzPct val="110000"/>
            </a:pPr>
            <a:endParaRPr lang="en-US" sz="4100" b="1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  <a:p>
            <a:pPr algn="just">
              <a:buClr>
                <a:srgbClr val="0070C0"/>
              </a:buClr>
              <a:buSzPct val="110000"/>
            </a:pPr>
            <a:r>
              <a:rPr lang="en-US" sz="41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                                 </a:t>
            </a:r>
            <a:r>
              <a:rPr lang="en-US" sz="41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Results</a:t>
            </a:r>
            <a:endParaRPr lang="en-US" sz="4100" b="1" dirty="0" smtClean="0">
              <a:solidFill>
                <a:srgbClr val="FF0000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4100" b="1" dirty="0" smtClean="0">
                <a:solidFill>
                  <a:srgbClr val="FF0000"/>
                </a:solidFill>
              </a:rPr>
              <a:t>VA (6 cases) =  20/20 cc after 6 months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4100" b="1" dirty="0">
                <a:solidFill>
                  <a:srgbClr val="FF0000"/>
                </a:solidFill>
              </a:rPr>
              <a:t>1 case – VA = 20/30 </a:t>
            </a:r>
            <a:r>
              <a:rPr lang="en-US" sz="4100" b="1" dirty="0" smtClean="0">
                <a:solidFill>
                  <a:srgbClr val="FF0000"/>
                </a:solidFill>
              </a:rPr>
              <a:t>cc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4100" b="1" dirty="0" smtClean="0">
                <a:solidFill>
                  <a:srgbClr val="FF0000"/>
                </a:solidFill>
              </a:rPr>
              <a:t>Visual comfort (4 cases) very good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4100" b="1" dirty="0" smtClean="0">
                <a:solidFill>
                  <a:srgbClr val="FF0000"/>
                </a:solidFill>
              </a:rPr>
              <a:t>All are happy without spectacles !!!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4100" b="1" dirty="0" smtClean="0">
                <a:solidFill>
                  <a:srgbClr val="FF0000"/>
                </a:solidFill>
              </a:rPr>
              <a:t>Psychic effect – VERY GOOD !!!</a:t>
            </a:r>
          </a:p>
          <a:p>
            <a:pPr>
              <a:buClr>
                <a:srgbClr val="0070C0"/>
              </a:buClr>
              <a:buSzPct val="110000"/>
            </a:pPr>
            <a:endParaRPr lang="en-US" sz="4100" dirty="0" smtClean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  <a:p>
            <a:pPr marL="514350" indent="-514350">
              <a:buClr>
                <a:srgbClr val="0070C0"/>
              </a:buClr>
              <a:buSzPct val="110000"/>
              <a:buFont typeface="+mj-lt"/>
              <a:buAutoNum type="arabicPeriod"/>
            </a:pPr>
            <a:endParaRPr lang="en-US" sz="2800" dirty="0" smtClean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  <a:p>
            <a:pPr marL="685800" lvl="1" indent="-228600">
              <a:buClr>
                <a:srgbClr val="0070C0"/>
              </a:buClr>
              <a:buSzPct val="110000"/>
              <a:buFont typeface="+mj-lt"/>
              <a:buAutoNum type="arabicPeriod"/>
            </a:pPr>
            <a:endParaRPr lang="en-US" sz="1050" dirty="0" smtClean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3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88640"/>
            <a:ext cx="5328592" cy="324036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3563888" y="3573016"/>
            <a:ext cx="5431589" cy="31409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0" y="566678"/>
            <a:ext cx="335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MI – 14 years, after </a:t>
            </a:r>
            <a:r>
              <a:rPr lang="ro-RO" sz="2000" b="1" dirty="0" smtClean="0">
                <a:solidFill>
                  <a:srgbClr val="00B0F0"/>
                </a:solidFill>
              </a:rPr>
              <a:t>8</a:t>
            </a:r>
            <a:r>
              <a:rPr lang="en-US" sz="2000" b="1" dirty="0" smtClean="0">
                <a:solidFill>
                  <a:srgbClr val="00B0F0"/>
                </a:solidFill>
              </a:rPr>
              <a:t> months </a:t>
            </a:r>
            <a:endParaRPr lang="en-US" sz="2000" b="1" dirty="0">
              <a:solidFill>
                <a:srgbClr val="00B0F0"/>
              </a:solidFill>
            </a:endParaRPr>
          </a:p>
          <a:p>
            <a:r>
              <a:rPr lang="ro-RO" sz="2000" b="1" dirty="0" smtClean="0">
                <a:solidFill>
                  <a:srgbClr val="F84242"/>
                </a:solidFill>
              </a:rPr>
              <a:t>Calita</a:t>
            </a:r>
            <a:r>
              <a:rPr lang="en-US" sz="2000" b="1" dirty="0" err="1" smtClean="0">
                <a:solidFill>
                  <a:srgbClr val="F84242"/>
                </a:solidFill>
              </a:rPr>
              <a:t>tive</a:t>
            </a:r>
            <a:r>
              <a:rPr lang="ro-RO" sz="2000" dirty="0" smtClean="0"/>
              <a:t>: </a:t>
            </a:r>
            <a:r>
              <a:rPr lang="en-US" sz="2000" dirty="0" smtClean="0"/>
              <a:t>Differential tangential map </a:t>
            </a:r>
            <a:r>
              <a:rPr lang="ro-RO" sz="2000" dirty="0" smtClean="0"/>
              <a:t> (</a:t>
            </a:r>
            <a:r>
              <a:rPr lang="en-US" sz="2000" dirty="0" smtClean="0"/>
              <a:t>in curvature</a:t>
            </a:r>
            <a:r>
              <a:rPr lang="ro-RO" sz="2000" dirty="0" smtClean="0"/>
              <a:t>).</a:t>
            </a:r>
            <a:r>
              <a:rPr lang="en-US" sz="2000" dirty="0" smtClean="0"/>
              <a:t> Central effect</a:t>
            </a:r>
            <a:r>
              <a:rPr lang="ro-RO" sz="2000" dirty="0" smtClean="0"/>
              <a:t>. </a:t>
            </a:r>
            <a:r>
              <a:rPr lang="en-US" sz="2000" dirty="0" smtClean="0"/>
              <a:t>Central zone easy </a:t>
            </a:r>
            <a:r>
              <a:rPr lang="en-US" sz="2000" dirty="0" err="1" smtClean="0"/>
              <a:t>neomogenity</a:t>
            </a:r>
            <a:r>
              <a:rPr lang="ro-RO" sz="2000" dirty="0" smtClean="0"/>
              <a:t>. </a:t>
            </a:r>
            <a:r>
              <a:rPr lang="en-US" sz="2000" dirty="0" smtClean="0"/>
              <a:t>2 changes (at 4 and 7 months)</a:t>
            </a:r>
            <a:endParaRPr lang="en-US" sz="2000" dirty="0"/>
          </a:p>
          <a:p>
            <a:r>
              <a:rPr lang="ro-RO" sz="2000" b="1" dirty="0">
                <a:solidFill>
                  <a:srgbClr val="F84242"/>
                </a:solidFill>
              </a:rPr>
              <a:t>Cantitativ </a:t>
            </a:r>
            <a:r>
              <a:rPr lang="en-US" sz="2000" b="1" dirty="0" smtClean="0">
                <a:solidFill>
                  <a:srgbClr val="F84242"/>
                </a:solidFill>
              </a:rPr>
              <a:t>e</a:t>
            </a:r>
            <a:r>
              <a:rPr lang="ro-RO" sz="2000" dirty="0" smtClean="0"/>
              <a:t> </a:t>
            </a:r>
            <a:r>
              <a:rPr lang="ro-RO" sz="2000" dirty="0"/>
              <a:t>: </a:t>
            </a:r>
            <a:r>
              <a:rPr lang="en-US" sz="2000" dirty="0" smtClean="0"/>
              <a:t>Optimal correction. </a:t>
            </a:r>
          </a:p>
          <a:p>
            <a:r>
              <a:rPr lang="en-US" sz="2000" dirty="0" smtClean="0"/>
              <a:t>VA = 1 (20/20).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509120"/>
            <a:ext cx="2909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boxing</a:t>
            </a:r>
          </a:p>
          <a:p>
            <a:r>
              <a:rPr lang="en-US" dirty="0" smtClean="0"/>
              <a:t>RE: - 3,5 </a:t>
            </a:r>
            <a:r>
              <a:rPr lang="en-US" dirty="0" err="1" smtClean="0"/>
              <a:t>cyl</a:t>
            </a:r>
            <a:r>
              <a:rPr lang="en-US" dirty="0" smtClean="0"/>
              <a:t> -0,50/120; 0,1 fc</a:t>
            </a:r>
          </a:p>
          <a:p>
            <a:r>
              <a:rPr lang="en-US" dirty="0" smtClean="0"/>
              <a:t>LE: - 3,5 </a:t>
            </a:r>
            <a:r>
              <a:rPr lang="en-US" dirty="0" err="1" smtClean="0"/>
              <a:t>cyl</a:t>
            </a:r>
            <a:r>
              <a:rPr lang="en-US" dirty="0" smtClean="0"/>
              <a:t> -0,50/70; 4/50 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1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182066"/>
            <a:ext cx="4896544" cy="3462958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355976" y="3861048"/>
            <a:ext cx="4676001" cy="28632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36096" y="332656"/>
            <a:ext cx="34518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SA – 9 years, after </a:t>
            </a:r>
            <a:r>
              <a:rPr lang="ro-RO" sz="2000" b="1" dirty="0" smtClean="0">
                <a:solidFill>
                  <a:srgbClr val="0070C0"/>
                </a:solidFill>
              </a:rPr>
              <a:t>8 </a:t>
            </a:r>
            <a:r>
              <a:rPr lang="en-US" sz="2000" b="1" dirty="0" err="1" smtClean="0">
                <a:solidFill>
                  <a:srgbClr val="0070C0"/>
                </a:solidFill>
              </a:rPr>
              <a:t>monts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ro-RO" sz="2000" b="1" dirty="0" smtClean="0">
                <a:solidFill>
                  <a:srgbClr val="F84242"/>
                </a:solidFill>
              </a:rPr>
              <a:t>Cali</a:t>
            </a:r>
            <a:r>
              <a:rPr lang="en-US" sz="2000" b="1" dirty="0" err="1" smtClean="0">
                <a:solidFill>
                  <a:srgbClr val="F84242"/>
                </a:solidFill>
              </a:rPr>
              <a:t>tave</a:t>
            </a:r>
            <a:r>
              <a:rPr lang="ro-RO" sz="2000" dirty="0" smtClean="0"/>
              <a:t> </a:t>
            </a:r>
            <a:r>
              <a:rPr lang="ro-RO" sz="2000" dirty="0"/>
              <a:t>: </a:t>
            </a:r>
            <a:r>
              <a:rPr lang="en-US" sz="2000" dirty="0"/>
              <a:t>Differential tangential map </a:t>
            </a:r>
            <a:r>
              <a:rPr lang="ro-RO" sz="2000" dirty="0"/>
              <a:t> (</a:t>
            </a:r>
            <a:r>
              <a:rPr lang="en-US" sz="2000" dirty="0"/>
              <a:t>in curvature</a:t>
            </a:r>
            <a:r>
              <a:rPr lang="ro-RO" sz="2000" dirty="0"/>
              <a:t>).</a:t>
            </a:r>
            <a:r>
              <a:rPr lang="en-US" sz="2000" dirty="0"/>
              <a:t> </a:t>
            </a:r>
            <a:r>
              <a:rPr lang="en-US" sz="2000" dirty="0" smtClean="0"/>
              <a:t>Central effect</a:t>
            </a:r>
            <a:r>
              <a:rPr lang="ro-RO" sz="2000" dirty="0"/>
              <a:t>. </a:t>
            </a:r>
            <a:r>
              <a:rPr lang="en-US" sz="2000" dirty="0"/>
              <a:t>Central zone easy </a:t>
            </a:r>
            <a:r>
              <a:rPr lang="en-US" sz="2000" dirty="0" err="1"/>
              <a:t>neomogenity</a:t>
            </a:r>
            <a:r>
              <a:rPr lang="ro-RO" sz="2000" dirty="0"/>
              <a:t>. </a:t>
            </a:r>
            <a:r>
              <a:rPr lang="en-US" sz="2000" dirty="0" smtClean="0"/>
              <a:t>1 change at 4 months (central island). Dust on last measurement – red color !!!</a:t>
            </a:r>
            <a:endParaRPr lang="en-US" sz="2000" dirty="0"/>
          </a:p>
          <a:p>
            <a:r>
              <a:rPr lang="ro-RO" sz="2000" b="1" dirty="0">
                <a:solidFill>
                  <a:srgbClr val="F84242"/>
                </a:solidFill>
              </a:rPr>
              <a:t>Cantitativ </a:t>
            </a:r>
            <a:r>
              <a:rPr lang="en-US" sz="2000" b="1" dirty="0">
                <a:solidFill>
                  <a:srgbClr val="F84242"/>
                </a:solidFill>
              </a:rPr>
              <a:t>e</a:t>
            </a:r>
            <a:r>
              <a:rPr lang="ro-RO" sz="2000" dirty="0"/>
              <a:t> : </a:t>
            </a:r>
            <a:r>
              <a:rPr lang="en-US" sz="2000" dirty="0"/>
              <a:t>Optimal correction. </a:t>
            </a:r>
          </a:p>
          <a:p>
            <a:r>
              <a:rPr lang="en-US" sz="2000" dirty="0"/>
              <a:t>VA = 1 (20/20).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343400"/>
            <a:ext cx="2978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Mathematics </a:t>
            </a:r>
            <a:r>
              <a:rPr lang="en-US" dirty="0" err="1" smtClean="0"/>
              <a:t>Olimpic</a:t>
            </a:r>
            <a:r>
              <a:rPr lang="en-US" dirty="0" smtClean="0"/>
              <a:t> Results</a:t>
            </a:r>
          </a:p>
          <a:p>
            <a:r>
              <a:rPr lang="en-US" dirty="0"/>
              <a:t> </a:t>
            </a:r>
            <a:r>
              <a:rPr lang="en-US" dirty="0" smtClean="0"/>
              <a:t>             Swimming</a:t>
            </a:r>
          </a:p>
          <a:p>
            <a:r>
              <a:rPr lang="en-US" dirty="0" smtClean="0"/>
              <a:t>OD: -4,25 </a:t>
            </a:r>
            <a:r>
              <a:rPr lang="en-US" dirty="0" err="1" smtClean="0"/>
              <a:t>cyl</a:t>
            </a:r>
            <a:r>
              <a:rPr lang="en-US" dirty="0" smtClean="0"/>
              <a:t> -0,25/158; 0,5 fc</a:t>
            </a:r>
          </a:p>
          <a:p>
            <a:r>
              <a:rPr lang="en-US" dirty="0" smtClean="0"/>
              <a:t>OS: -4,25 </a:t>
            </a:r>
            <a:r>
              <a:rPr lang="en-US" dirty="0" err="1" smtClean="0"/>
              <a:t>cyl</a:t>
            </a:r>
            <a:r>
              <a:rPr lang="en-US" dirty="0" smtClean="0"/>
              <a:t> -0,50/174; 0,5 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02134"/>
            <a:ext cx="8839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CONCLUSIONS ….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ro-RO" sz="2800" b="1" dirty="0" smtClean="0">
                <a:solidFill>
                  <a:srgbClr val="0070C0"/>
                </a:solidFill>
              </a:rPr>
              <a:t>1.Contact lenses are very usefull, and ortokeratology has good results with improving of visual and health quality.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ro-RO" sz="2800" b="1" dirty="0" smtClean="0">
                <a:solidFill>
                  <a:srgbClr val="0070C0"/>
                </a:solidFill>
              </a:rPr>
              <a:t>2. Correction with contact lenses for children in Romania are smal</a:t>
            </a:r>
            <a:r>
              <a:rPr lang="en-US" sz="2800" b="1" dirty="0" smtClean="0">
                <a:solidFill>
                  <a:srgbClr val="0070C0"/>
                </a:solidFill>
              </a:rPr>
              <a:t>l</a:t>
            </a:r>
            <a:r>
              <a:rPr lang="ro-RO" sz="2800" b="1" dirty="0" smtClean="0">
                <a:solidFill>
                  <a:srgbClr val="0070C0"/>
                </a:solidFill>
              </a:rPr>
              <a:t>est than in other countries because doctors (general and even ophthalmologists) are not use with this correction, and because of social problems.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ro-RO" sz="2800" b="1" dirty="0" smtClean="0">
                <a:solidFill>
                  <a:srgbClr val="0070C0"/>
                </a:solidFill>
              </a:rPr>
              <a:t>3.</a:t>
            </a:r>
            <a:r>
              <a:rPr lang="en-US" sz="2800" b="1" dirty="0" smtClean="0">
                <a:solidFill>
                  <a:srgbClr val="0070C0"/>
                </a:solidFill>
              </a:rPr>
              <a:t> Patients asked to inform more by media, Romanian population about using Ortho-k.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02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478</Words>
  <Application>Microsoft Macintosh PowerPoint</Application>
  <PresentationFormat>On-screen Show (4:3)</PresentationFormat>
  <Paragraphs>42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Vision and life quality after orthokeratology treatment  BOGDANICI Camelia, BOGDANICI Tudor University of Medicine and Pharmacy „Gr. T. Popa” IASI, ROMANIA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and life quality after ortokeratology treatment   BOGDANICI Camelia, BOGDANICI Tudor University of Medicine and Pharmacy „Gr. T. Popa” IASI, ROMANIA</dc:title>
  <dc:creator>Camelia Bogdănici</dc:creator>
  <cp:lastModifiedBy>Camelia Bogdănici</cp:lastModifiedBy>
  <cp:revision>7</cp:revision>
  <dcterms:created xsi:type="dcterms:W3CDTF">2015-09-06T21:43:03Z</dcterms:created>
  <dcterms:modified xsi:type="dcterms:W3CDTF">2015-09-09T21:30:24Z</dcterms:modified>
</cp:coreProperties>
</file>