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3" r:id="rId3"/>
    <p:sldId id="282" r:id="rId4"/>
    <p:sldId id="267" r:id="rId5"/>
    <p:sldId id="284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C7C"/>
    <a:srgbClr val="C7C700"/>
    <a:srgbClr val="FF0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3" autoAdjust="0"/>
    <p:restoredTop sz="94660"/>
  </p:normalViewPr>
  <p:slideViewPr>
    <p:cSldViewPr>
      <p:cViewPr>
        <p:scale>
          <a:sx n="94" d="100"/>
          <a:sy n="94" d="100"/>
        </p:scale>
        <p:origin x="-181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day "0"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Arkusz1!$B$2</c:f>
              <c:numCache>
                <c:formatCode>General</c:formatCode>
                <c:ptCount val="1"/>
                <c:pt idx="0">
                  <c:v>2.903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after 2 weeks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Arkusz1!$C$2</c:f>
              <c:numCache>
                <c:formatCode>General</c:formatCode>
                <c:ptCount val="1"/>
                <c:pt idx="0">
                  <c:v>1.596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after 8 weeks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Arkusz1!$D$2</c:f>
              <c:numCache>
                <c:formatCode>General</c:formatCode>
                <c:ptCount val="1"/>
                <c:pt idx="0">
                  <c:v>1.242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6742152"/>
        <c:axId val="2064182472"/>
      </c:barChart>
      <c:catAx>
        <c:axId val="2116742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4182472"/>
        <c:crosses val="autoZero"/>
        <c:auto val="1"/>
        <c:lblAlgn val="ctr"/>
        <c:lblOffset val="100"/>
        <c:noMultiLvlLbl val="0"/>
      </c:catAx>
      <c:valAx>
        <c:axId val="2064182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674215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30970192747254"/>
          <c:y val="0.537711257014803"/>
          <c:w val="0.36902991866152"/>
          <c:h val="0.462288742985197"/>
        </c:manualLayout>
      </c:layout>
      <c:overlay val="0"/>
      <c:txPr>
        <a:bodyPr/>
        <a:lstStyle/>
        <a:p>
          <a:pPr>
            <a:defRPr sz="1400" kern="400"/>
          </a:pPr>
          <a:endParaRPr lang="pl-PL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wizyta "0"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Arkusz1!$B$2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po 2 tyg.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Arkusz1!$C$2</c:f>
              <c:numCache>
                <c:formatCode>General</c:formatCode>
                <c:ptCount val="1"/>
                <c:pt idx="0">
                  <c:v>5.5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po 8 tyg.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Arkusz1!$D$2</c:f>
              <c:numCache>
                <c:formatCode>General</c:formatCode>
                <c:ptCount val="1"/>
                <c:pt idx="0">
                  <c:v>8.2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6675160"/>
        <c:axId val="2116728840"/>
      </c:barChart>
      <c:catAx>
        <c:axId val="2116675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6728840"/>
        <c:crosses val="autoZero"/>
        <c:auto val="1"/>
        <c:lblAlgn val="ctr"/>
        <c:lblOffset val="100"/>
        <c:noMultiLvlLbl val="0"/>
      </c:catAx>
      <c:valAx>
        <c:axId val="2116728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6675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wizyta "0"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Arkusz1!$B$2</c:f>
              <c:numCache>
                <c:formatCode>General</c:formatCode>
                <c:ptCount val="1"/>
                <c:pt idx="0">
                  <c:v>1.3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po 2 tyg.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Arkusz1!$C$2</c:f>
              <c:numCache>
                <c:formatCode>General</c:formatCode>
                <c:ptCount val="1"/>
                <c:pt idx="0">
                  <c:v>0.7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po 8 tyg.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Arkusz1!$D$2</c:f>
              <c:numCache>
                <c:formatCode>General</c:formatCode>
                <c:ptCount val="1"/>
                <c:pt idx="0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8281432"/>
        <c:axId val="2028284488"/>
      </c:barChart>
      <c:catAx>
        <c:axId val="2028281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28284488"/>
        <c:crosses val="autoZero"/>
        <c:auto val="1"/>
        <c:lblAlgn val="ctr"/>
        <c:lblOffset val="100"/>
        <c:noMultiLvlLbl val="0"/>
      </c:catAx>
      <c:valAx>
        <c:axId val="2028284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8281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Kolumna3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4</a:t>
                    </a:r>
                    <a:r>
                      <a:rPr lang="pl-PL" dirty="0" smtClean="0"/>
                      <a:t>3</a:t>
                    </a:r>
                    <a:r>
                      <a:rPr lang="en-US" dirty="0" smtClean="0"/>
                      <a:t>,</a:t>
                    </a:r>
                    <a:r>
                      <a:rPr lang="pl-PL" dirty="0" smtClean="0"/>
                      <a:t>4</a:t>
                    </a:r>
                  </a:p>
                  <a:p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rPr lang="pl-PL" dirty="0" smtClean="0"/>
                      <a:t>17,7</a:t>
                    </a:r>
                    <a:endParaRPr lang="pl-PL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Arkusz1!$B$2</c:f>
              <c:numCache>
                <c:formatCode>General</c:formatCode>
                <c:ptCount val="1"/>
                <c:pt idx="0">
                  <c:v>43.5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Arkusz1!$C$2</c:f>
              <c:numCache>
                <c:formatCode>General</c:formatCode>
                <c:ptCount val="1"/>
                <c:pt idx="0">
                  <c:v>25.5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Kolumna2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Arkusz1!$A$2</c:f>
              <c:numCache>
                <c:formatCode>General</c:formatCode>
                <c:ptCount val="1"/>
              </c:numCache>
            </c:numRef>
          </c:cat>
          <c:val>
            <c:numRef>
              <c:f>Arkusz1!$D$2</c:f>
              <c:numCache>
                <c:formatCode>General</c:formatCode>
                <c:ptCount val="1"/>
                <c:pt idx="0">
                  <c:v>17.7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6983608"/>
        <c:axId val="2116945272"/>
      </c:barChart>
      <c:catAx>
        <c:axId val="2116983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6945272"/>
        <c:crosses val="autoZero"/>
        <c:auto val="1"/>
        <c:lblAlgn val="ctr"/>
        <c:lblOffset val="100"/>
        <c:noMultiLvlLbl val="0"/>
      </c:catAx>
      <c:valAx>
        <c:axId val="2116945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698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4496D-89E8-42BF-9491-DD50F5983D68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E409A-A850-47D8-A437-D576DA12E698}" type="slidenum">
              <a:rPr lang="pl-PL" smtClean="0"/>
              <a:pPr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90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409A-A850-47D8-A437-D576DA12E698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80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722B7B-B1EE-4694-B19E-24FE48F1C4FE}" type="datetimeFigureOut">
              <a:rPr lang="pl-PL" smtClean="0"/>
              <a:pPr/>
              <a:t>12.09.15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664E7C-F45C-453D-9780-A0CF179B4D83}" type="slidenum">
              <a:rPr lang="pl-PL" smtClean="0"/>
              <a:pPr/>
              <a:t>‹nr›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9512" y="1916832"/>
            <a:ext cx="8820472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200" dirty="0">
                <a:effectLst/>
              </a:rPr>
              <a:t>THERMOTHERAPY TREATMENT </a:t>
            </a:r>
            <a:r>
              <a:rPr lang="pl-PL" sz="3200" dirty="0" smtClean="0">
                <a:effectLst/>
              </a:rPr>
              <a:t/>
            </a:r>
            <a:br>
              <a:rPr lang="pl-PL" sz="3200" dirty="0" smtClean="0">
                <a:effectLst/>
              </a:rPr>
            </a:br>
            <a:r>
              <a:rPr lang="pl-PL" sz="3200" dirty="0" smtClean="0">
                <a:effectLst/>
              </a:rPr>
              <a:t>OF </a:t>
            </a:r>
            <a:r>
              <a:rPr lang="pl-PL" sz="3200" dirty="0">
                <a:effectLst/>
              </a:rPr>
              <a:t>DRY EYE SYNDROME (DES) </a:t>
            </a:r>
            <a:r>
              <a:rPr lang="pl-PL" sz="3200" dirty="0" smtClean="0">
                <a:effectLst/>
              </a:rPr>
              <a:t>SECONDARY </a:t>
            </a:r>
            <a:r>
              <a:rPr lang="pl-PL" sz="3200" dirty="0">
                <a:effectLst/>
              </a:rPr>
              <a:t>TO MEIBOMIAN GLAND DYSFUNCTION (MGD) </a:t>
            </a:r>
            <a:br>
              <a:rPr lang="pl-PL" sz="3200" dirty="0">
                <a:effectLst/>
              </a:rPr>
            </a:br>
            <a:endParaRPr lang="pl-PL" sz="32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7504" y="4365104"/>
            <a:ext cx="8892480" cy="193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Katarzyna Szymanek</a:t>
            </a:r>
            <a:r>
              <a:rPr lang="pl-PL" sz="2000" baseline="30000" dirty="0" smtClean="0"/>
              <a:t>1,2,</a:t>
            </a:r>
            <a:r>
              <a:rPr lang="pl-PL" sz="2000" dirty="0" smtClean="0"/>
              <a:t>, Piotr Szymanek</a:t>
            </a:r>
            <a:r>
              <a:rPr lang="pl-PL" sz="2000" baseline="30000" dirty="0" smtClean="0"/>
              <a:t> 1</a:t>
            </a:r>
            <a:r>
              <a:rPr lang="pl-PL" sz="2000" dirty="0" smtClean="0"/>
              <a:t>, Anna Maria Ambroziak</a:t>
            </a:r>
            <a:r>
              <a:rPr lang="pl-PL" baseline="30000" dirty="0" smtClean="0"/>
              <a:t>2</a:t>
            </a:r>
            <a:endParaRPr lang="pl-PL" sz="1600" dirty="0" smtClean="0"/>
          </a:p>
          <a:p>
            <a:pPr algn="r"/>
            <a:endParaRPr lang="pl-PL" sz="1600" dirty="0" smtClean="0"/>
          </a:p>
          <a:p>
            <a:endParaRPr lang="pl-PL" sz="1400" dirty="0" smtClean="0">
              <a:solidFill>
                <a:schemeClr val="bg1"/>
              </a:solidFill>
            </a:endParaRPr>
          </a:p>
          <a:p>
            <a:endParaRPr lang="pl-PL" sz="1400" dirty="0" smtClean="0">
              <a:solidFill>
                <a:schemeClr val="bg1"/>
              </a:solidFill>
            </a:endParaRPr>
          </a:p>
          <a:p>
            <a:r>
              <a:rPr lang="pl-PL" sz="1400" baseline="30000" dirty="0" smtClean="0">
                <a:solidFill>
                  <a:schemeClr val="bg1"/>
                </a:solidFill>
              </a:rPr>
              <a:t>1</a:t>
            </a:r>
            <a:r>
              <a:rPr lang="pl-PL" sz="1400" dirty="0" smtClean="0">
                <a:solidFill>
                  <a:schemeClr val="bg1"/>
                </a:solidFill>
              </a:rPr>
              <a:t>ACL-VISION Okuliści, </a:t>
            </a:r>
            <a:r>
              <a:rPr lang="pl-PL" sz="1400" dirty="0" err="1" smtClean="0">
                <a:solidFill>
                  <a:schemeClr val="bg1"/>
                </a:solidFill>
              </a:rPr>
              <a:t>Warsaw</a:t>
            </a:r>
            <a:r>
              <a:rPr lang="pl-PL" sz="1400" dirty="0" smtClean="0">
                <a:solidFill>
                  <a:schemeClr val="bg1"/>
                </a:solidFill>
              </a:rPr>
              <a:t> Poland</a:t>
            </a:r>
          </a:p>
          <a:p>
            <a:r>
              <a:rPr lang="pl-PL" sz="14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pl-PL" sz="1400" baseline="30000" dirty="0" smtClean="0">
                <a:solidFill>
                  <a:schemeClr val="bg1"/>
                </a:solidFill>
              </a:rPr>
              <a:t>2 </a:t>
            </a:r>
            <a:r>
              <a:rPr lang="pl-PL" sz="1400" dirty="0" smtClean="0">
                <a:solidFill>
                  <a:schemeClr val="bg1"/>
                </a:solidFill>
              </a:rPr>
              <a:t>Samodzielny Publiczny Kliniczny Szpital Okulistyczny, </a:t>
            </a:r>
            <a:r>
              <a:rPr lang="pl-PL" sz="1400" dirty="0" err="1" smtClean="0">
                <a:solidFill>
                  <a:schemeClr val="bg1"/>
                </a:solidFill>
              </a:rPr>
              <a:t>Warsaw</a:t>
            </a:r>
            <a:r>
              <a:rPr lang="pl-PL" sz="1400" dirty="0" smtClean="0">
                <a:solidFill>
                  <a:schemeClr val="bg1"/>
                </a:solidFill>
              </a:rPr>
              <a:t>, Poland</a:t>
            </a:r>
          </a:p>
          <a:p>
            <a:r>
              <a:rPr lang="pl-PL" sz="1400" dirty="0" smtClean="0">
                <a:solidFill>
                  <a:schemeClr val="bg1"/>
                </a:solidFill>
              </a:rPr>
              <a:t>  </a:t>
            </a:r>
            <a:endParaRPr lang="pl-P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$_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91595">
            <a:off x="87037" y="-533801"/>
            <a:ext cx="8882952" cy="8083761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  <a:prstGeom prst="roundRect">
            <a:avLst/>
          </a:prstGeom>
        </p:spPr>
        <p:txBody>
          <a:bodyPr>
            <a:noAutofit/>
          </a:bodyPr>
          <a:lstStyle/>
          <a:p>
            <a:pPr marL="109728" indent="0">
              <a:buNone/>
            </a:pPr>
            <a:endParaRPr lang="pl-PL" sz="2000" dirty="0" smtClean="0"/>
          </a:p>
          <a:p>
            <a:pPr marL="109728" indent="0">
              <a:buNone/>
            </a:pPr>
            <a:endParaRPr lang="pl-PL" sz="2000" dirty="0"/>
          </a:p>
          <a:p>
            <a:pPr marL="109728" indent="0">
              <a:buNone/>
            </a:pPr>
            <a:endParaRPr lang="pl-PL" sz="2000" dirty="0" smtClean="0"/>
          </a:p>
          <a:p>
            <a:pPr marL="109728" indent="0">
              <a:buNone/>
            </a:pPr>
            <a:endParaRPr lang="pl-PL" sz="2000" dirty="0"/>
          </a:p>
          <a:p>
            <a:pPr marL="109728" indent="0" algn="ctr">
              <a:lnSpc>
                <a:spcPct val="80000"/>
              </a:lnSpc>
              <a:buNone/>
            </a:pPr>
            <a:r>
              <a:rPr lang="pl-PL" sz="2000" dirty="0" smtClean="0"/>
              <a:t> </a:t>
            </a:r>
            <a:r>
              <a:rPr lang="pl-PL" sz="2000" b="1" dirty="0" err="1" smtClean="0"/>
              <a:t>Thermotherapy</a:t>
            </a:r>
            <a:r>
              <a:rPr lang="pl-PL" sz="2000" b="1" dirty="0" smtClean="0"/>
              <a:t> (</a:t>
            </a:r>
            <a:r>
              <a:rPr lang="pl-PL" sz="2000" b="1" dirty="0" err="1" smtClean="0"/>
              <a:t>EyeBag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MGDRx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warm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compress</a:t>
            </a:r>
            <a:r>
              <a:rPr lang="pl-PL" sz="2000" b="1" dirty="0" smtClean="0"/>
              <a:t>)</a:t>
            </a:r>
          </a:p>
          <a:p>
            <a:pPr marL="109728" indent="0" algn="ctr">
              <a:lnSpc>
                <a:spcPct val="80000"/>
              </a:lnSpc>
              <a:buNone/>
            </a:pPr>
            <a:r>
              <a:rPr lang="pl-PL" sz="2000" b="1" dirty="0" smtClean="0"/>
              <a:t>+</a:t>
            </a:r>
            <a:endParaRPr lang="pl-PL" sz="2000" b="1" dirty="0"/>
          </a:p>
          <a:p>
            <a:pPr marL="109728" indent="0" algn="ctr">
              <a:lnSpc>
                <a:spcPct val="80000"/>
              </a:lnSpc>
              <a:buNone/>
            </a:pPr>
            <a:r>
              <a:rPr lang="pl-PL" sz="2000" b="1" dirty="0" smtClean="0"/>
              <a:t>lid </a:t>
            </a:r>
            <a:r>
              <a:rPr lang="pl-PL" sz="2000" b="1" dirty="0" err="1" smtClean="0"/>
              <a:t>massage</a:t>
            </a:r>
            <a:r>
              <a:rPr lang="pl-PL" sz="2000" b="1" dirty="0"/>
              <a:t> </a:t>
            </a:r>
          </a:p>
          <a:p>
            <a:pPr marL="109728" indent="0" algn="ctr">
              <a:buNone/>
            </a:pPr>
            <a:r>
              <a:rPr lang="pl-PL" sz="2000" b="1" i="1" dirty="0" smtClean="0"/>
              <a:t>8 </a:t>
            </a:r>
            <a:r>
              <a:rPr lang="pl-PL" sz="2000" b="1" i="1" dirty="0" err="1" smtClean="0"/>
              <a:t>weeks</a:t>
            </a:r>
            <a:r>
              <a:rPr lang="pl-PL" sz="2000" b="1" i="1" dirty="0" smtClean="0"/>
              <a:t>:  </a:t>
            </a:r>
            <a:r>
              <a:rPr lang="pl-PL" sz="2000" i="1" dirty="0" smtClean="0"/>
              <a:t>2 </a:t>
            </a:r>
            <a:r>
              <a:rPr lang="pl-PL" sz="2000" i="1" dirty="0" err="1" smtClean="0"/>
              <a:t>weeks</a:t>
            </a:r>
            <a:r>
              <a:rPr lang="pl-PL" sz="2000" i="1" dirty="0" smtClean="0"/>
              <a:t> – </a:t>
            </a:r>
            <a:r>
              <a:rPr lang="pl-PL" sz="2000" i="1" dirty="0" err="1" smtClean="0"/>
              <a:t>twice</a:t>
            </a:r>
            <a:r>
              <a:rPr lang="pl-PL" sz="2000" i="1" dirty="0" smtClean="0"/>
              <a:t> a </a:t>
            </a:r>
            <a:r>
              <a:rPr lang="pl-PL" sz="2000" i="1" dirty="0" err="1" smtClean="0"/>
              <a:t>day</a:t>
            </a:r>
            <a:r>
              <a:rPr lang="pl-PL" sz="2000" i="1" dirty="0" smtClean="0"/>
              <a:t> x 10 </a:t>
            </a:r>
            <a:r>
              <a:rPr lang="pl-PL" sz="2000" i="1" dirty="0" err="1" smtClean="0"/>
              <a:t>minutes</a:t>
            </a:r>
            <a:endParaRPr lang="pl-PL" sz="2000" i="1" dirty="0" smtClean="0"/>
          </a:p>
          <a:p>
            <a:pPr marL="109728" indent="0" algn="ctr">
              <a:buNone/>
            </a:pPr>
            <a:r>
              <a:rPr lang="pl-PL" sz="2000" i="1" dirty="0"/>
              <a:t>a</a:t>
            </a:r>
            <a:r>
              <a:rPr lang="pl-PL" sz="2000" i="1" dirty="0" smtClean="0"/>
              <a:t>nd 6 </a:t>
            </a:r>
            <a:r>
              <a:rPr lang="pl-PL" sz="2000" i="1" dirty="0" err="1" smtClean="0"/>
              <a:t>weeks</a:t>
            </a:r>
            <a:r>
              <a:rPr lang="pl-PL" sz="2000" i="1" dirty="0" smtClean="0"/>
              <a:t> – </a:t>
            </a:r>
            <a:r>
              <a:rPr lang="pl-PL" sz="2000" i="1" dirty="0" err="1" smtClean="0"/>
              <a:t>once</a:t>
            </a:r>
            <a:r>
              <a:rPr lang="pl-PL" sz="2000" i="1" dirty="0" smtClean="0"/>
              <a:t> a </a:t>
            </a:r>
            <a:r>
              <a:rPr lang="pl-PL" sz="2000" i="1" dirty="0" err="1" smtClean="0"/>
              <a:t>day</a:t>
            </a:r>
            <a:r>
              <a:rPr lang="pl-PL" sz="2000" i="1" dirty="0" smtClean="0"/>
              <a:t> x 10 </a:t>
            </a:r>
            <a:r>
              <a:rPr lang="pl-PL" sz="2000" i="1" dirty="0" err="1" smtClean="0"/>
              <a:t>minutes</a:t>
            </a:r>
            <a:endParaRPr lang="pl-PL" sz="2000" i="1" dirty="0" smtClean="0"/>
          </a:p>
          <a:p>
            <a:pPr marL="109728" indent="0">
              <a:buNone/>
            </a:pPr>
            <a:endParaRPr lang="pl-PL" sz="2000" dirty="0"/>
          </a:p>
          <a:p>
            <a:pPr marL="109728" indent="0">
              <a:buNone/>
            </a:pPr>
            <a:endParaRPr lang="pl-PL" sz="20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pl-PL" sz="4400" dirty="0" smtClean="0"/>
              <a:t>Materials and </a:t>
            </a:r>
            <a:r>
              <a:rPr lang="pl-PL" sz="4400" dirty="0" err="1" smtClean="0"/>
              <a:t>methods</a:t>
            </a:r>
            <a:r>
              <a:rPr lang="pl-PL" sz="4400" dirty="0" smtClean="0"/>
              <a:t>: </a:t>
            </a:r>
            <a:endParaRPr lang="pl-PL" dirty="0"/>
          </a:p>
        </p:txBody>
      </p:sp>
      <p:sp>
        <p:nvSpPr>
          <p:cNvPr id="10" name="PoleTekstowe 9"/>
          <p:cNvSpPr txBox="1"/>
          <p:nvPr/>
        </p:nvSpPr>
        <p:spPr>
          <a:xfrm rot="21028290">
            <a:off x="595539" y="939268"/>
            <a:ext cx="4808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50 </a:t>
            </a:r>
            <a:r>
              <a:rPr lang="pl-PL" sz="2800" dirty="0" err="1"/>
              <a:t>patients</a:t>
            </a:r>
            <a:r>
              <a:rPr lang="pl-PL" sz="2800" dirty="0"/>
              <a:t> </a:t>
            </a:r>
            <a:r>
              <a:rPr lang="pl-PL" dirty="0"/>
              <a:t>- 100 </a:t>
            </a:r>
            <a:r>
              <a:rPr lang="pl-PL" dirty="0" err="1"/>
              <a:t>eyes</a:t>
            </a:r>
            <a:r>
              <a:rPr lang="pl-PL" dirty="0"/>
              <a:t>; 38 F, 12 M with DES </a:t>
            </a:r>
            <a:r>
              <a:rPr lang="pl-PL" dirty="0" err="1"/>
              <a:t>secondary</a:t>
            </a:r>
            <a:r>
              <a:rPr lang="pl-PL" dirty="0"/>
              <a:t> to MGD</a:t>
            </a:r>
          </a:p>
          <a:p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 rot="757769">
            <a:off x="136296" y="5141447"/>
            <a:ext cx="5328592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pl-PL" sz="2000" dirty="0" err="1">
                <a:solidFill>
                  <a:prstClr val="black"/>
                </a:solidFill>
              </a:rPr>
              <a:t>Contact</a:t>
            </a:r>
            <a:r>
              <a:rPr lang="pl-PL" sz="2000" dirty="0">
                <a:solidFill>
                  <a:prstClr val="black"/>
                </a:solidFill>
              </a:rPr>
              <a:t> </a:t>
            </a:r>
            <a:r>
              <a:rPr lang="pl-PL" sz="2000" dirty="0" err="1">
                <a:solidFill>
                  <a:prstClr val="black"/>
                </a:solidFill>
              </a:rPr>
              <a:t>lens</a:t>
            </a:r>
            <a:r>
              <a:rPr lang="pl-PL" sz="2000" dirty="0">
                <a:solidFill>
                  <a:prstClr val="black"/>
                </a:solidFill>
              </a:rPr>
              <a:t> </a:t>
            </a:r>
            <a:r>
              <a:rPr lang="pl-PL" sz="2000" dirty="0" err="1">
                <a:solidFill>
                  <a:prstClr val="black"/>
                </a:solidFill>
              </a:rPr>
              <a:t>wearers</a:t>
            </a:r>
            <a:r>
              <a:rPr lang="pl-PL" sz="2000" dirty="0">
                <a:solidFill>
                  <a:prstClr val="black"/>
                </a:solidFill>
              </a:rPr>
              <a:t> </a:t>
            </a:r>
            <a:r>
              <a:rPr lang="pl-PL" sz="2000" dirty="0" smtClean="0">
                <a:solidFill>
                  <a:prstClr val="black"/>
                </a:solidFill>
              </a:rPr>
              <a:t>-18 </a:t>
            </a:r>
            <a:r>
              <a:rPr lang="pl-PL" sz="2000" dirty="0" err="1" smtClean="0">
                <a:solidFill>
                  <a:prstClr val="black"/>
                </a:solidFill>
              </a:rPr>
              <a:t>subjects</a:t>
            </a:r>
            <a:endParaRPr lang="pl-PL" sz="2000" dirty="0" smtClean="0">
              <a:solidFill>
                <a:prstClr val="black"/>
              </a:solidFill>
            </a:endParaRPr>
          </a:p>
          <a:p>
            <a:pPr marL="109728" lvl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pl-PL" sz="2000" dirty="0" smtClean="0">
                <a:solidFill>
                  <a:prstClr val="black"/>
                </a:solidFill>
              </a:rPr>
              <a:t>10 </a:t>
            </a:r>
            <a:r>
              <a:rPr lang="pl-PL" sz="2000" dirty="0" err="1">
                <a:solidFill>
                  <a:prstClr val="black"/>
                </a:solidFill>
              </a:rPr>
              <a:t>soft</a:t>
            </a:r>
            <a:r>
              <a:rPr lang="pl-PL" sz="2000" dirty="0">
                <a:solidFill>
                  <a:prstClr val="black"/>
                </a:solidFill>
              </a:rPr>
              <a:t> </a:t>
            </a:r>
            <a:r>
              <a:rPr lang="pl-PL" sz="2000" dirty="0" err="1" smtClean="0">
                <a:solidFill>
                  <a:prstClr val="black"/>
                </a:solidFill>
              </a:rPr>
              <a:t>CLs</a:t>
            </a:r>
            <a:endParaRPr lang="pl-PL" sz="2000" dirty="0" smtClean="0">
              <a:solidFill>
                <a:prstClr val="black"/>
              </a:solidFill>
            </a:endParaRPr>
          </a:p>
          <a:p>
            <a:pPr marL="109728" lvl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pl-PL" sz="2000" dirty="0" smtClean="0">
                <a:solidFill>
                  <a:prstClr val="black"/>
                </a:solidFill>
              </a:rPr>
              <a:t>8 RGP</a:t>
            </a:r>
            <a:endParaRPr lang="pl-PL" sz="2000" dirty="0">
              <a:solidFill>
                <a:prstClr val="black"/>
              </a:solidFill>
            </a:endParaRPr>
          </a:p>
          <a:p>
            <a:pPr marL="109728" lvl="0">
              <a:spcBef>
                <a:spcPts val="400"/>
              </a:spcBef>
              <a:buClr>
                <a:srgbClr val="2DA2BF"/>
              </a:buClr>
              <a:buSzPct val="68000"/>
            </a:pPr>
            <a:endParaRPr lang="pl-PL" sz="2000" dirty="0">
              <a:solidFill>
                <a:prstClr val="black"/>
              </a:solidFill>
            </a:endParaRPr>
          </a:p>
          <a:p>
            <a:pPr marL="109728" lvl="0">
              <a:spcBef>
                <a:spcPts val="400"/>
              </a:spcBef>
              <a:buClr>
                <a:srgbClr val="2DA2BF"/>
              </a:buClr>
              <a:buSzPct val="68000"/>
            </a:pPr>
            <a:endParaRPr lang="pl-PL" sz="2000" dirty="0">
              <a:solidFill>
                <a:prstClr val="black"/>
              </a:solidFill>
            </a:endParaRPr>
          </a:p>
        </p:txBody>
      </p:sp>
      <p:sp>
        <p:nvSpPr>
          <p:cNvPr id="13" name="PoleTekstowe 12"/>
          <p:cNvSpPr txBox="1"/>
          <p:nvPr/>
        </p:nvSpPr>
        <p:spPr>
          <a:xfrm rot="20461884">
            <a:off x="5383283" y="4890546"/>
            <a:ext cx="33461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The 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age</a:t>
            </a:r>
            <a:r>
              <a:rPr lang="pl-PL" dirty="0"/>
              <a:t> - </a:t>
            </a:r>
            <a:r>
              <a:rPr lang="pl-PL" sz="2000" b="1" dirty="0"/>
              <a:t>49,4 </a:t>
            </a:r>
            <a:r>
              <a:rPr lang="pl-PL" sz="2000" b="1" dirty="0" err="1" smtClean="0"/>
              <a:t>years</a:t>
            </a:r>
            <a:r>
              <a:rPr lang="pl-PL" sz="2000" b="1" dirty="0" smtClean="0"/>
              <a:t> </a:t>
            </a:r>
            <a:endParaRPr lang="pl-PL" b="1" dirty="0"/>
          </a:p>
          <a:p>
            <a:endParaRPr lang="pl-PL" dirty="0"/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7213">
            <a:off x="5746576" y="830632"/>
            <a:ext cx="2761893" cy="1964950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5661248"/>
            <a:ext cx="2362200" cy="92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503040" y="89248"/>
            <a:ext cx="8640960" cy="7012160"/>
          </a:xfrm>
        </p:spPr>
        <p:txBody>
          <a:bodyPr>
            <a:normAutofit fontScale="92500" lnSpcReduction="20000"/>
          </a:bodyPr>
          <a:lstStyle/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l-PL" u="sng" dirty="0"/>
              <a:t>The </a:t>
            </a:r>
            <a:r>
              <a:rPr lang="pl-PL" u="sng" dirty="0" err="1"/>
              <a:t>evaluated</a:t>
            </a:r>
            <a:r>
              <a:rPr lang="pl-PL" u="sng" dirty="0"/>
              <a:t> </a:t>
            </a:r>
            <a:r>
              <a:rPr lang="pl-PL" u="sng" dirty="0" err="1"/>
              <a:t>parameters</a:t>
            </a:r>
            <a:r>
              <a:rPr lang="pl-PL" u="sng" dirty="0"/>
              <a:t> </a:t>
            </a:r>
            <a:r>
              <a:rPr lang="pl-PL" u="sng" dirty="0" err="1"/>
              <a:t>were</a:t>
            </a:r>
            <a:r>
              <a:rPr lang="pl-PL" u="sng" dirty="0"/>
              <a:t>: </a:t>
            </a:r>
            <a:endParaRPr lang="pl-PL" u="sng" dirty="0" smtClean="0"/>
          </a:p>
          <a:p>
            <a:pPr>
              <a:spcAft>
                <a:spcPts val="100"/>
              </a:spcAft>
            </a:pPr>
            <a:r>
              <a:rPr lang="pl-PL" sz="2000" dirty="0" err="1" smtClean="0"/>
              <a:t>Eyelid</a:t>
            </a:r>
            <a:r>
              <a:rPr lang="pl-PL" sz="2000" dirty="0" smtClean="0"/>
              <a:t> </a:t>
            </a:r>
            <a:r>
              <a:rPr lang="pl-PL" sz="2000" dirty="0" err="1" smtClean="0"/>
              <a:t>condition</a:t>
            </a:r>
            <a:r>
              <a:rPr lang="pl-PL" sz="2000" dirty="0" smtClean="0"/>
              <a:t>: </a:t>
            </a:r>
            <a:r>
              <a:rPr lang="pl-PL" sz="2000" dirty="0" err="1" smtClean="0"/>
              <a:t>based</a:t>
            </a:r>
            <a:r>
              <a:rPr lang="pl-PL" sz="2000" dirty="0" smtClean="0"/>
              <a:t> </a:t>
            </a:r>
            <a:r>
              <a:rPr lang="pl-PL" sz="2000" dirty="0"/>
              <a:t>on the </a:t>
            </a:r>
            <a:r>
              <a:rPr lang="pl-PL" sz="2000" dirty="0" err="1"/>
              <a:t>eight</a:t>
            </a:r>
            <a:r>
              <a:rPr lang="pl-PL" sz="2000" dirty="0"/>
              <a:t> central </a:t>
            </a:r>
            <a:r>
              <a:rPr lang="pl-PL" sz="2000" dirty="0" err="1" smtClean="0"/>
              <a:t>Meibomian</a:t>
            </a:r>
            <a:r>
              <a:rPr lang="pl-PL" sz="2000" dirty="0" smtClean="0"/>
              <a:t> </a:t>
            </a:r>
            <a:r>
              <a:rPr lang="pl-PL" sz="2000" dirty="0" err="1" smtClean="0"/>
              <a:t>glands</a:t>
            </a:r>
            <a:r>
              <a:rPr lang="pl-PL" sz="2000" dirty="0" smtClean="0"/>
              <a:t> </a:t>
            </a:r>
            <a:r>
              <a:rPr lang="pl-PL" sz="2000" dirty="0"/>
              <a:t>in the </a:t>
            </a:r>
            <a:r>
              <a:rPr lang="pl-PL" sz="2000" dirty="0" err="1"/>
              <a:t>lower</a:t>
            </a:r>
            <a:r>
              <a:rPr lang="pl-PL" sz="2000" dirty="0"/>
              <a:t> </a:t>
            </a:r>
            <a:r>
              <a:rPr lang="pl-PL" sz="2000" dirty="0" err="1" smtClean="0"/>
              <a:t>eyelid</a:t>
            </a:r>
            <a:endParaRPr lang="pl-PL" sz="2000" dirty="0" smtClean="0"/>
          </a:p>
          <a:p>
            <a:pPr marL="109728" indent="0">
              <a:buNone/>
            </a:pPr>
            <a:r>
              <a:rPr lang="pl-PL" sz="2200" b="1" dirty="0" err="1" smtClean="0"/>
              <a:t>Quality</a:t>
            </a:r>
            <a:r>
              <a:rPr lang="pl-PL" sz="2200" b="1" dirty="0" smtClean="0"/>
              <a:t> of </a:t>
            </a:r>
            <a:r>
              <a:rPr lang="pl-PL" sz="2200" b="1" dirty="0" err="1" smtClean="0"/>
              <a:t>meibum</a:t>
            </a:r>
            <a:r>
              <a:rPr lang="pl-PL" sz="2200" b="1" dirty="0" smtClean="0"/>
              <a:t>:</a:t>
            </a:r>
          </a:p>
          <a:p>
            <a:pPr marL="109728" indent="0">
              <a:buNone/>
            </a:pPr>
            <a:r>
              <a:rPr lang="pl-PL" sz="1700" dirty="0" smtClean="0"/>
              <a:t>0 = </a:t>
            </a:r>
            <a:r>
              <a:rPr lang="pl-PL" sz="1700" dirty="0" err="1" smtClean="0"/>
              <a:t>clear</a:t>
            </a:r>
            <a:r>
              <a:rPr lang="pl-PL" sz="1700" dirty="0" smtClean="0"/>
              <a:t> fluid</a:t>
            </a:r>
            <a:br>
              <a:rPr lang="pl-PL" sz="1700" dirty="0" smtClean="0"/>
            </a:br>
            <a:r>
              <a:rPr lang="pl-PL" sz="1700" dirty="0" smtClean="0"/>
              <a:t>1 = </a:t>
            </a:r>
            <a:r>
              <a:rPr lang="pl-PL" sz="1700" dirty="0" err="1" smtClean="0"/>
              <a:t>cloudy</a:t>
            </a:r>
            <a:r>
              <a:rPr lang="pl-PL" sz="1700" dirty="0" smtClean="0"/>
              <a:t> fluid </a:t>
            </a:r>
          </a:p>
          <a:p>
            <a:pPr marL="109728" indent="0">
              <a:buNone/>
            </a:pPr>
            <a:r>
              <a:rPr lang="pl-PL" sz="1700" dirty="0" smtClean="0"/>
              <a:t>2 </a:t>
            </a:r>
            <a:r>
              <a:rPr lang="pl-PL" sz="1700" dirty="0"/>
              <a:t>= </a:t>
            </a:r>
            <a:r>
              <a:rPr lang="pl-PL" sz="1700" dirty="0" err="1"/>
              <a:t>cloudy</a:t>
            </a:r>
            <a:r>
              <a:rPr lang="pl-PL" sz="1700" dirty="0"/>
              <a:t> </a:t>
            </a:r>
            <a:r>
              <a:rPr lang="pl-PL" sz="1700" dirty="0" err="1"/>
              <a:t>particulate</a:t>
            </a:r>
            <a:r>
              <a:rPr lang="pl-PL" sz="1700" dirty="0"/>
              <a:t> fluid</a:t>
            </a:r>
            <a:br>
              <a:rPr lang="pl-PL" sz="1700" dirty="0"/>
            </a:br>
            <a:r>
              <a:rPr lang="pl-PL" sz="1700" dirty="0"/>
              <a:t>3 = </a:t>
            </a:r>
            <a:r>
              <a:rPr lang="pl-PL" sz="1700" dirty="0" err="1"/>
              <a:t>inspissated</a:t>
            </a:r>
            <a:r>
              <a:rPr lang="pl-PL" sz="1700" dirty="0"/>
              <a:t>, </a:t>
            </a:r>
            <a:r>
              <a:rPr lang="pl-PL" sz="1700" dirty="0" err="1"/>
              <a:t>like</a:t>
            </a:r>
            <a:r>
              <a:rPr lang="pl-PL" sz="1700" dirty="0"/>
              <a:t> </a:t>
            </a:r>
            <a:r>
              <a:rPr lang="pl-PL" sz="1700" dirty="0" err="1"/>
              <a:t>toothpaste</a:t>
            </a:r>
            <a:r>
              <a:rPr lang="pl-PL" sz="1700" dirty="0"/>
              <a:t> </a:t>
            </a:r>
            <a:endParaRPr lang="pl-PL" sz="1700" dirty="0" smtClean="0"/>
          </a:p>
          <a:p>
            <a:pPr marL="109728" indent="0">
              <a:buNone/>
            </a:pPr>
            <a:endParaRPr lang="pl-PL" sz="1700" dirty="0"/>
          </a:p>
          <a:p>
            <a:endParaRPr lang="pl-PL" sz="2000" dirty="0"/>
          </a:p>
          <a:p>
            <a:pPr marL="109728" indent="0">
              <a:buNone/>
            </a:pPr>
            <a:endParaRPr lang="pl-PL" sz="2000" dirty="0" smtClean="0"/>
          </a:p>
          <a:p>
            <a:pPr marL="109728" indent="0">
              <a:buNone/>
            </a:pPr>
            <a:endParaRPr lang="pl-PL" sz="2000" dirty="0"/>
          </a:p>
          <a:p>
            <a:pPr marL="109728" indent="0">
              <a:buNone/>
            </a:pPr>
            <a:endParaRPr lang="pl-PL" sz="2000" dirty="0" smtClean="0"/>
          </a:p>
          <a:p>
            <a:pPr>
              <a:lnSpc>
                <a:spcPct val="110000"/>
              </a:lnSpc>
            </a:pPr>
            <a:r>
              <a:rPr lang="pl-PL" sz="2000" dirty="0" err="1"/>
              <a:t>T</a:t>
            </a:r>
            <a:r>
              <a:rPr lang="pl-PL" sz="2000" dirty="0" err="1" smtClean="0"/>
              <a:t>ear</a:t>
            </a:r>
            <a:r>
              <a:rPr lang="pl-PL" sz="2000" dirty="0" smtClean="0"/>
              <a:t> </a:t>
            </a:r>
            <a:r>
              <a:rPr lang="pl-PL" sz="2000" dirty="0"/>
              <a:t>film </a:t>
            </a:r>
            <a:r>
              <a:rPr lang="pl-PL" sz="2000" dirty="0" err="1"/>
              <a:t>break-up</a:t>
            </a:r>
            <a:r>
              <a:rPr lang="pl-PL" sz="2000" dirty="0"/>
              <a:t> </a:t>
            </a:r>
            <a:r>
              <a:rPr lang="pl-PL" sz="2000" dirty="0" err="1"/>
              <a:t>time</a:t>
            </a:r>
            <a:r>
              <a:rPr lang="pl-PL" sz="2000" dirty="0"/>
              <a:t> </a:t>
            </a:r>
            <a:r>
              <a:rPr lang="pl-PL" sz="2200" b="1" dirty="0"/>
              <a:t>(TBUT</a:t>
            </a:r>
            <a:r>
              <a:rPr lang="pl-PL" sz="2200" b="1" dirty="0" smtClean="0"/>
              <a:t>)</a:t>
            </a:r>
          </a:p>
          <a:p>
            <a:pPr>
              <a:lnSpc>
                <a:spcPct val="110000"/>
              </a:lnSpc>
            </a:pPr>
            <a:endParaRPr lang="pl-PL" sz="2000" dirty="0" smtClean="0"/>
          </a:p>
          <a:p>
            <a:r>
              <a:rPr lang="pl-PL" sz="2000" dirty="0" err="1" smtClean="0"/>
              <a:t>Corneal</a:t>
            </a:r>
            <a:r>
              <a:rPr lang="pl-PL" sz="2000" dirty="0" smtClean="0"/>
              <a:t> </a:t>
            </a:r>
            <a:r>
              <a:rPr lang="pl-PL" sz="2000" dirty="0"/>
              <a:t>fluorescein </a:t>
            </a:r>
            <a:r>
              <a:rPr lang="pl-PL" sz="2000" dirty="0" err="1"/>
              <a:t>staining</a:t>
            </a:r>
            <a:r>
              <a:rPr lang="pl-PL" sz="2000" dirty="0"/>
              <a:t> </a:t>
            </a:r>
            <a:r>
              <a:rPr lang="pl-PL" sz="2000" dirty="0" smtClean="0"/>
              <a:t>– </a:t>
            </a:r>
          </a:p>
          <a:p>
            <a:pPr marL="109728" indent="0">
              <a:buNone/>
            </a:pPr>
            <a:r>
              <a:rPr lang="pl-PL" sz="2000" dirty="0"/>
              <a:t> </a:t>
            </a:r>
            <a:r>
              <a:rPr lang="pl-PL" sz="2000" dirty="0" smtClean="0"/>
              <a:t>   - Oxford </a:t>
            </a:r>
            <a:r>
              <a:rPr lang="pl-PL" sz="2000" dirty="0" err="1"/>
              <a:t>Scheme</a:t>
            </a:r>
            <a:r>
              <a:rPr lang="pl-PL" sz="2000" dirty="0"/>
              <a:t> </a:t>
            </a:r>
            <a:r>
              <a:rPr lang="pl-PL" sz="2200" b="1" dirty="0" smtClean="0"/>
              <a:t>(</a:t>
            </a:r>
            <a:r>
              <a:rPr lang="pl-PL" sz="2200" b="1" dirty="0"/>
              <a:t>CFS</a:t>
            </a:r>
            <a:r>
              <a:rPr lang="pl-PL" sz="2200" b="1" dirty="0" smtClean="0"/>
              <a:t>)</a:t>
            </a:r>
          </a:p>
          <a:p>
            <a:pPr marL="109728" indent="0">
              <a:buNone/>
            </a:pPr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err="1" smtClean="0"/>
              <a:t>subjective</a:t>
            </a:r>
            <a:r>
              <a:rPr lang="pl-PL" sz="2000" dirty="0" smtClean="0"/>
              <a:t> </a:t>
            </a:r>
            <a:r>
              <a:rPr lang="pl-PL" sz="2000" dirty="0" err="1"/>
              <a:t>symptoms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the </a:t>
            </a:r>
            <a:r>
              <a:rPr lang="pl-PL" sz="2200" b="1" dirty="0"/>
              <a:t>OSDI </a:t>
            </a:r>
            <a:r>
              <a:rPr lang="pl-PL" sz="2200" b="1" dirty="0" err="1"/>
              <a:t>questionnaire</a:t>
            </a:r>
            <a:r>
              <a:rPr lang="pl-PL" sz="2200" b="1" dirty="0"/>
              <a:t> </a:t>
            </a:r>
            <a:r>
              <a:rPr lang="pl-PL" sz="2000" dirty="0"/>
              <a:t>and </a:t>
            </a:r>
            <a:r>
              <a:rPr lang="pl-PL" sz="2000" dirty="0" err="1"/>
              <a:t>thermotherapy</a:t>
            </a:r>
            <a:r>
              <a:rPr lang="pl-PL" sz="2000" dirty="0"/>
              <a:t> </a:t>
            </a:r>
            <a:r>
              <a:rPr lang="pl-PL" sz="2000" dirty="0" err="1"/>
              <a:t>tolerance</a:t>
            </a:r>
            <a:r>
              <a:rPr lang="pl-PL" sz="2000" dirty="0"/>
              <a:t> </a:t>
            </a:r>
            <a:r>
              <a:rPr lang="pl-PL" sz="2000" dirty="0" err="1"/>
              <a:t>level</a:t>
            </a:r>
            <a:r>
              <a:rPr lang="pl-PL" sz="2000" dirty="0"/>
              <a:t>. </a:t>
            </a:r>
            <a:endParaRPr lang="pl-PL" sz="2000" dirty="0" smtClean="0"/>
          </a:p>
          <a:p>
            <a:endParaRPr lang="pl-PL" sz="2000" dirty="0"/>
          </a:p>
          <a:p>
            <a:pPr marL="109728" indent="0">
              <a:buNone/>
            </a:pPr>
            <a:r>
              <a:rPr lang="pl-PL" sz="2000" i="1" dirty="0" smtClean="0"/>
              <a:t>The </a:t>
            </a:r>
            <a:r>
              <a:rPr lang="pl-PL" sz="2000" i="1" dirty="0" err="1"/>
              <a:t>subjects</a:t>
            </a:r>
            <a:r>
              <a:rPr lang="pl-PL" sz="2000" i="1" dirty="0"/>
              <a:t> </a:t>
            </a:r>
            <a:r>
              <a:rPr lang="pl-PL" sz="2000" i="1" dirty="0" err="1"/>
              <a:t>underwent</a:t>
            </a:r>
            <a:r>
              <a:rPr lang="pl-PL" sz="2000" i="1" dirty="0"/>
              <a:t> </a:t>
            </a:r>
            <a:r>
              <a:rPr lang="pl-PL" sz="2000" i="1" dirty="0" err="1"/>
              <a:t>examination</a:t>
            </a:r>
            <a:r>
              <a:rPr lang="pl-PL" sz="2000" i="1" dirty="0"/>
              <a:t> and </a:t>
            </a:r>
            <a:r>
              <a:rPr lang="pl-PL" sz="2000" i="1" dirty="0" err="1"/>
              <a:t>were</a:t>
            </a:r>
            <a:r>
              <a:rPr lang="pl-PL" sz="2000" i="1" dirty="0"/>
              <a:t> </a:t>
            </a:r>
            <a:r>
              <a:rPr lang="pl-PL" sz="2000" i="1" dirty="0" err="1"/>
              <a:t>asked</a:t>
            </a:r>
            <a:r>
              <a:rPr lang="pl-PL" sz="2000" i="1" dirty="0"/>
              <a:t> to </a:t>
            </a:r>
            <a:r>
              <a:rPr lang="pl-PL" sz="2000" i="1" dirty="0" err="1"/>
              <a:t>complete</a:t>
            </a:r>
            <a:r>
              <a:rPr lang="pl-PL" sz="2000" i="1" dirty="0"/>
              <a:t> the </a:t>
            </a:r>
            <a:r>
              <a:rPr lang="pl-PL" sz="2000" i="1" dirty="0" err="1"/>
              <a:t>questionnaire</a:t>
            </a:r>
            <a:r>
              <a:rPr lang="pl-PL" sz="2000" i="1" dirty="0"/>
              <a:t> </a:t>
            </a:r>
            <a:r>
              <a:rPr lang="pl-PL" sz="2000" i="1" dirty="0" err="1"/>
              <a:t>after</a:t>
            </a:r>
            <a:r>
              <a:rPr lang="pl-PL" sz="2000" i="1" dirty="0"/>
              <a:t> 2 and 8 </a:t>
            </a:r>
            <a:r>
              <a:rPr lang="pl-PL" sz="2000" i="1" dirty="0" err="1"/>
              <a:t>weeks</a:t>
            </a:r>
            <a:r>
              <a:rPr lang="pl-PL" sz="2000" i="1" dirty="0"/>
              <a:t> of </a:t>
            </a:r>
            <a:r>
              <a:rPr lang="pl-PL" sz="2000" i="1" dirty="0" err="1"/>
              <a:t>therapy</a:t>
            </a:r>
            <a:endParaRPr lang="pl-PL" sz="2000" i="1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" y="332656"/>
            <a:ext cx="952500" cy="9271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52500" cy="9271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5064"/>
            <a:ext cx="952500" cy="92710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6" y="5157192"/>
            <a:ext cx="952500" cy="927100"/>
          </a:xfrm>
          <a:prstGeom prst="rect">
            <a:avLst/>
          </a:prstGeom>
        </p:spPr>
      </p:pic>
      <p:pic>
        <p:nvPicPr>
          <p:cNvPr id="11" name="Obraz 10" descr="TT_Meibomian_pg8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0" y="2492896"/>
            <a:ext cx="1440160" cy="9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Obraz 11" descr="RP-1012-F3-Fig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2492896"/>
            <a:ext cx="1409860" cy="890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Obraz 12" descr="3484726_opth-6-1689f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9872" y="2492896"/>
            <a:ext cx="1535637" cy="936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oleTekstowe 13"/>
          <p:cNvSpPr txBox="1"/>
          <p:nvPr/>
        </p:nvSpPr>
        <p:spPr>
          <a:xfrm>
            <a:off x="5148064" y="980728"/>
            <a:ext cx="34563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/>
              <a:t>Expressility</a:t>
            </a:r>
            <a:r>
              <a:rPr lang="pl-PL" sz="2000" b="1" dirty="0"/>
              <a:t> of </a:t>
            </a:r>
            <a:r>
              <a:rPr lang="pl-PL" sz="2000" b="1" dirty="0" err="1"/>
              <a:t>meibum</a:t>
            </a:r>
            <a:r>
              <a:rPr lang="pl-PL" sz="2000" b="1" dirty="0"/>
              <a:t> from five </a:t>
            </a:r>
            <a:r>
              <a:rPr lang="pl-PL" sz="2000" b="1" dirty="0" err="1"/>
              <a:t>glands</a:t>
            </a:r>
            <a:r>
              <a:rPr lang="pl-PL" sz="2000" b="1" dirty="0"/>
              <a:t> </a:t>
            </a:r>
            <a:endParaRPr lang="pl-PL" sz="2000" b="1" dirty="0" smtClean="0"/>
          </a:p>
          <a:p>
            <a:r>
              <a:rPr lang="pl-PL" sz="1600" dirty="0" smtClean="0"/>
              <a:t>0 </a:t>
            </a:r>
            <a:r>
              <a:rPr lang="pl-PL" sz="1600" dirty="0"/>
              <a:t>= </a:t>
            </a:r>
            <a:r>
              <a:rPr lang="pl-PL" sz="1600" dirty="0" err="1"/>
              <a:t>all</a:t>
            </a:r>
            <a:r>
              <a:rPr lang="pl-PL" sz="1600" dirty="0"/>
              <a:t> </a:t>
            </a:r>
            <a:r>
              <a:rPr lang="pl-PL" sz="1600" dirty="0" err="1"/>
              <a:t>glands</a:t>
            </a:r>
            <a:r>
              <a:rPr lang="pl-PL" sz="1600" dirty="0"/>
              <a:t> </a:t>
            </a:r>
            <a:r>
              <a:rPr lang="pl-PL" sz="1600" dirty="0" err="1"/>
              <a:t>expressible</a:t>
            </a:r>
            <a:r>
              <a:rPr lang="pl-PL" sz="1600" dirty="0"/>
              <a:t> </a:t>
            </a:r>
            <a:endParaRPr lang="pl-PL" sz="1600" dirty="0" smtClean="0"/>
          </a:p>
          <a:p>
            <a:r>
              <a:rPr lang="pl-PL" sz="1600" dirty="0" smtClean="0"/>
              <a:t>1 </a:t>
            </a:r>
            <a:r>
              <a:rPr lang="pl-PL" sz="1600" dirty="0"/>
              <a:t>= 3–4 </a:t>
            </a:r>
            <a:r>
              <a:rPr lang="pl-PL" sz="1600" dirty="0" err="1"/>
              <a:t>glands</a:t>
            </a:r>
            <a:r>
              <a:rPr lang="pl-PL" sz="1600" dirty="0"/>
              <a:t> </a:t>
            </a:r>
            <a:r>
              <a:rPr lang="pl-PL" sz="1600" dirty="0" err="1"/>
              <a:t>expressible</a:t>
            </a:r>
            <a:r>
              <a:rPr lang="pl-PL" sz="1600" dirty="0"/>
              <a:t> </a:t>
            </a:r>
            <a:endParaRPr lang="pl-PL" sz="1600" dirty="0" smtClean="0"/>
          </a:p>
          <a:p>
            <a:r>
              <a:rPr lang="pl-PL" sz="1600" dirty="0" smtClean="0"/>
              <a:t>2 </a:t>
            </a:r>
            <a:r>
              <a:rPr lang="pl-PL" sz="1600" dirty="0"/>
              <a:t>= 1–2 </a:t>
            </a:r>
            <a:r>
              <a:rPr lang="pl-PL" sz="1600" dirty="0" err="1"/>
              <a:t>glands</a:t>
            </a:r>
            <a:r>
              <a:rPr lang="pl-PL" sz="1600" dirty="0"/>
              <a:t> </a:t>
            </a:r>
            <a:r>
              <a:rPr lang="pl-PL" sz="1600" dirty="0" err="1"/>
              <a:t>expressible</a:t>
            </a:r>
            <a:r>
              <a:rPr lang="pl-PL" sz="1600" dirty="0"/>
              <a:t> </a:t>
            </a:r>
            <a:endParaRPr lang="pl-PL" sz="1600" dirty="0" smtClean="0"/>
          </a:p>
          <a:p>
            <a:r>
              <a:rPr lang="pl-PL" sz="1600" dirty="0" smtClean="0"/>
              <a:t>3 </a:t>
            </a:r>
            <a:r>
              <a:rPr lang="pl-PL" sz="1600" dirty="0"/>
              <a:t>= no </a:t>
            </a:r>
            <a:r>
              <a:rPr lang="pl-PL" sz="1600" dirty="0" err="1"/>
              <a:t>glands</a:t>
            </a:r>
            <a:r>
              <a:rPr lang="pl-PL" sz="1600" dirty="0"/>
              <a:t> </a:t>
            </a:r>
            <a:r>
              <a:rPr lang="pl-PL" sz="1600" dirty="0" err="1"/>
              <a:t>expressible</a:t>
            </a:r>
            <a:r>
              <a:rPr lang="pl-PL" sz="1600" dirty="0"/>
              <a:t> </a:t>
            </a:r>
          </a:p>
          <a:p>
            <a:endParaRPr lang="pl-PL" dirty="0"/>
          </a:p>
        </p:txBody>
      </p:sp>
      <p:pic>
        <p:nvPicPr>
          <p:cNvPr id="15" name="Obraz 14" descr="US20110104236A1-20110505-D00000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76056" y="2708920"/>
            <a:ext cx="3960440" cy="24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9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3635896" y="-171400"/>
            <a:ext cx="3168352" cy="1143000"/>
          </a:xfrm>
        </p:spPr>
        <p:txBody>
          <a:bodyPr>
            <a:normAutofit/>
          </a:bodyPr>
          <a:lstStyle/>
          <a:p>
            <a:r>
              <a:rPr lang="pl-PL" dirty="0" err="1" smtClean="0"/>
              <a:t>Results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723969985"/>
              </p:ext>
            </p:extLst>
          </p:nvPr>
        </p:nvGraphicFramePr>
        <p:xfrm>
          <a:off x="107504" y="764704"/>
          <a:ext cx="4392488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4"/>
          <p:cNvGraphicFramePr/>
          <p:nvPr>
            <p:extLst>
              <p:ext uri="{D42A27DB-BD31-4B8C-83A1-F6EECF244321}">
                <p14:modId xmlns:p14="http://schemas.microsoft.com/office/powerpoint/2010/main" val="3817111013"/>
              </p:ext>
            </p:extLst>
          </p:nvPr>
        </p:nvGraphicFramePr>
        <p:xfrm>
          <a:off x="4716016" y="980728"/>
          <a:ext cx="244827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Wykres 5"/>
          <p:cNvGraphicFramePr/>
          <p:nvPr>
            <p:extLst>
              <p:ext uri="{D42A27DB-BD31-4B8C-83A1-F6EECF244321}">
                <p14:modId xmlns:p14="http://schemas.microsoft.com/office/powerpoint/2010/main" val="2221444320"/>
              </p:ext>
            </p:extLst>
          </p:nvPr>
        </p:nvGraphicFramePr>
        <p:xfrm>
          <a:off x="4788024" y="4231066"/>
          <a:ext cx="2327920" cy="262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PoleTekstowe 7"/>
          <p:cNvSpPr txBox="1"/>
          <p:nvPr/>
        </p:nvSpPr>
        <p:spPr>
          <a:xfrm rot="21140575">
            <a:off x="409959" y="566178"/>
            <a:ext cx="13641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i="1" dirty="0"/>
              <a:t>l</a:t>
            </a:r>
            <a:r>
              <a:rPr lang="pl-PL" sz="1400" i="1" dirty="0" smtClean="0"/>
              <a:t>ess = </a:t>
            </a:r>
            <a:r>
              <a:rPr lang="pl-PL" sz="1400" i="1" dirty="0" err="1" smtClean="0"/>
              <a:t>better</a:t>
            </a:r>
            <a:endParaRPr lang="pl-PL" sz="1400" i="1" dirty="0"/>
          </a:p>
        </p:txBody>
      </p:sp>
      <p:graphicFrame>
        <p:nvGraphicFramePr>
          <p:cNvPr id="9" name="Wykres 8"/>
          <p:cNvGraphicFramePr/>
          <p:nvPr>
            <p:extLst>
              <p:ext uri="{D42A27DB-BD31-4B8C-83A1-F6EECF244321}">
                <p14:modId xmlns:p14="http://schemas.microsoft.com/office/powerpoint/2010/main" val="1316515275"/>
              </p:ext>
            </p:extLst>
          </p:nvPr>
        </p:nvGraphicFramePr>
        <p:xfrm>
          <a:off x="251520" y="4293096"/>
          <a:ext cx="3096344" cy="2564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PoleTekstowe 10"/>
          <p:cNvSpPr txBox="1"/>
          <p:nvPr/>
        </p:nvSpPr>
        <p:spPr>
          <a:xfrm>
            <a:off x="2699792" y="836712"/>
            <a:ext cx="20882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/>
              <a:t>Meibomian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glands</a:t>
            </a:r>
            <a:r>
              <a:rPr lang="pl-PL" sz="1400" dirty="0" smtClean="0"/>
              <a:t> -</a:t>
            </a:r>
            <a:r>
              <a:rPr lang="pl-PL" sz="1400" dirty="0" err="1" smtClean="0"/>
              <a:t>quality</a:t>
            </a:r>
            <a:r>
              <a:rPr lang="pl-PL" sz="1400" dirty="0" smtClean="0"/>
              <a:t> and </a:t>
            </a:r>
            <a:r>
              <a:rPr lang="pl-PL" sz="1400" dirty="0" err="1" smtClean="0"/>
              <a:t>expressility</a:t>
            </a:r>
            <a:r>
              <a:rPr lang="pl-PL" sz="1400" dirty="0" smtClean="0"/>
              <a:t> of </a:t>
            </a:r>
            <a:r>
              <a:rPr lang="pl-PL" sz="1400" dirty="0" err="1" smtClean="0"/>
              <a:t>meibum</a:t>
            </a:r>
            <a:r>
              <a:rPr lang="pl-PL" sz="1400" dirty="0" smtClean="0"/>
              <a:t> </a:t>
            </a:r>
          </a:p>
          <a:p>
            <a:r>
              <a:rPr lang="pl-PL" sz="1400" dirty="0" smtClean="0"/>
              <a:t>(</a:t>
            </a:r>
            <a:r>
              <a:rPr lang="pl-PL" sz="1400" dirty="0" err="1" smtClean="0"/>
              <a:t>overall</a:t>
            </a:r>
            <a:r>
              <a:rPr lang="pl-PL" sz="1400" dirty="0" smtClean="0"/>
              <a:t> </a:t>
            </a:r>
            <a:r>
              <a:rPr lang="pl-PL" sz="1400" dirty="0" err="1" smtClean="0"/>
              <a:t>score</a:t>
            </a:r>
            <a:r>
              <a:rPr lang="pl-PL" sz="1400" dirty="0" smtClean="0"/>
              <a:t>)</a:t>
            </a:r>
            <a:endParaRPr lang="pl-PL" sz="1400" dirty="0"/>
          </a:p>
        </p:txBody>
      </p:sp>
      <p:sp>
        <p:nvSpPr>
          <p:cNvPr id="17" name="PoleTekstowe 16"/>
          <p:cNvSpPr txBox="1"/>
          <p:nvPr/>
        </p:nvSpPr>
        <p:spPr>
          <a:xfrm rot="21140575">
            <a:off x="193935" y="4094570"/>
            <a:ext cx="13641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i="1" dirty="0"/>
              <a:t>l</a:t>
            </a:r>
            <a:r>
              <a:rPr lang="pl-PL" sz="1400" i="1" dirty="0" smtClean="0"/>
              <a:t>ess = </a:t>
            </a:r>
            <a:r>
              <a:rPr lang="pl-PL" sz="1400" i="1" dirty="0" err="1" smtClean="0"/>
              <a:t>better</a:t>
            </a:r>
            <a:endParaRPr lang="pl-PL" sz="1400" i="1" dirty="0"/>
          </a:p>
        </p:txBody>
      </p:sp>
      <p:sp>
        <p:nvSpPr>
          <p:cNvPr id="18" name="PoleTekstowe 17"/>
          <p:cNvSpPr txBox="1"/>
          <p:nvPr/>
        </p:nvSpPr>
        <p:spPr>
          <a:xfrm rot="21140575">
            <a:off x="4802447" y="3950555"/>
            <a:ext cx="13641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i="1" dirty="0"/>
              <a:t>l</a:t>
            </a:r>
            <a:r>
              <a:rPr lang="pl-PL" sz="1400" i="1" dirty="0" smtClean="0"/>
              <a:t>ess = </a:t>
            </a:r>
            <a:r>
              <a:rPr lang="pl-PL" sz="1400" i="1" dirty="0" err="1" smtClean="0"/>
              <a:t>better</a:t>
            </a:r>
            <a:endParaRPr lang="pl-PL" sz="1400" i="1" dirty="0"/>
          </a:p>
        </p:txBody>
      </p:sp>
      <p:sp>
        <p:nvSpPr>
          <p:cNvPr id="19" name="PoleTekstowe 18"/>
          <p:cNvSpPr txBox="1"/>
          <p:nvPr/>
        </p:nvSpPr>
        <p:spPr>
          <a:xfrm>
            <a:off x="7092280" y="1052736"/>
            <a:ext cx="190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TBUT</a:t>
            </a:r>
          </a:p>
          <a:p>
            <a:r>
              <a:rPr lang="pl-PL" sz="1400" dirty="0" err="1" smtClean="0"/>
              <a:t>Tear</a:t>
            </a:r>
            <a:r>
              <a:rPr lang="pl-PL" sz="1400" dirty="0" smtClean="0"/>
              <a:t> film </a:t>
            </a:r>
            <a:r>
              <a:rPr lang="pl-PL" sz="1400" dirty="0" err="1" smtClean="0"/>
              <a:t>break-up</a:t>
            </a:r>
            <a:r>
              <a:rPr lang="pl-PL" sz="1400" dirty="0" smtClean="0"/>
              <a:t> </a:t>
            </a:r>
            <a:r>
              <a:rPr lang="pl-PL" sz="1400" dirty="0" err="1" smtClean="0"/>
              <a:t>time</a:t>
            </a:r>
            <a:r>
              <a:rPr lang="pl-PL" sz="1400" dirty="0" smtClean="0"/>
              <a:t> [</a:t>
            </a:r>
            <a:r>
              <a:rPr lang="pl-PL" sz="1400" dirty="0" err="1" smtClean="0"/>
              <a:t>seconds</a:t>
            </a:r>
            <a:r>
              <a:rPr lang="pl-PL" sz="1400" dirty="0" smtClean="0"/>
              <a:t>]</a:t>
            </a:r>
            <a:endParaRPr lang="pl-PL" sz="1400" dirty="0"/>
          </a:p>
        </p:txBody>
      </p:sp>
      <p:sp>
        <p:nvSpPr>
          <p:cNvPr id="20" name="PoleTekstowe 19"/>
          <p:cNvSpPr txBox="1"/>
          <p:nvPr/>
        </p:nvSpPr>
        <p:spPr>
          <a:xfrm rot="21140575">
            <a:off x="5305984" y="861967"/>
            <a:ext cx="148051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i="1" dirty="0" err="1" smtClean="0"/>
              <a:t>more</a:t>
            </a:r>
            <a:r>
              <a:rPr lang="pl-PL" sz="1400" i="1" dirty="0" smtClean="0"/>
              <a:t> = </a:t>
            </a:r>
            <a:r>
              <a:rPr lang="pl-PL" sz="1400" i="1" dirty="0" err="1" smtClean="0"/>
              <a:t>better</a:t>
            </a:r>
            <a:endParaRPr lang="pl-PL" sz="1400" i="1" dirty="0"/>
          </a:p>
        </p:txBody>
      </p:sp>
      <p:sp>
        <p:nvSpPr>
          <p:cNvPr id="21" name="PoleTekstowe 20"/>
          <p:cNvSpPr txBox="1"/>
          <p:nvPr/>
        </p:nvSpPr>
        <p:spPr>
          <a:xfrm>
            <a:off x="7164288" y="4293096"/>
            <a:ext cx="187220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CFS</a:t>
            </a:r>
          </a:p>
          <a:p>
            <a:r>
              <a:rPr lang="pl-PL" sz="1400" dirty="0" err="1" smtClean="0"/>
              <a:t>Corneal</a:t>
            </a:r>
            <a:r>
              <a:rPr lang="pl-PL" sz="1400" dirty="0" smtClean="0"/>
              <a:t> Fluorescein </a:t>
            </a:r>
            <a:r>
              <a:rPr lang="pl-PL" sz="1400" dirty="0" err="1"/>
              <a:t>S</a:t>
            </a:r>
            <a:r>
              <a:rPr lang="pl-PL" sz="1400" dirty="0" err="1" smtClean="0"/>
              <a:t>taining</a:t>
            </a:r>
            <a:r>
              <a:rPr lang="pl-PL" sz="1400" dirty="0" smtClean="0"/>
              <a:t> </a:t>
            </a:r>
          </a:p>
          <a:p>
            <a:r>
              <a:rPr lang="pl-PL" sz="1400" dirty="0" smtClean="0"/>
              <a:t>(Oxford </a:t>
            </a:r>
            <a:r>
              <a:rPr lang="pl-PL" sz="1400" dirty="0" err="1" smtClean="0"/>
              <a:t>Scheme</a:t>
            </a:r>
            <a:r>
              <a:rPr lang="pl-PL" sz="1400" dirty="0" smtClean="0"/>
              <a:t>)</a:t>
            </a:r>
            <a:endParaRPr lang="pl-PL" sz="1400" dirty="0"/>
          </a:p>
        </p:txBody>
      </p:sp>
      <p:sp>
        <p:nvSpPr>
          <p:cNvPr id="22" name="PoleTekstowe 21"/>
          <p:cNvSpPr txBox="1"/>
          <p:nvPr/>
        </p:nvSpPr>
        <p:spPr>
          <a:xfrm>
            <a:off x="3203848" y="4437112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OSDI </a:t>
            </a:r>
            <a:r>
              <a:rPr lang="pl-PL" sz="1600" b="1" dirty="0" err="1" smtClean="0"/>
              <a:t>questionnaire</a:t>
            </a:r>
            <a:endParaRPr lang="pl-PL" sz="1600" b="1" dirty="0" smtClean="0"/>
          </a:p>
          <a:p>
            <a:r>
              <a:rPr lang="pl-PL" sz="1400" dirty="0" smtClean="0"/>
              <a:t>(</a:t>
            </a:r>
            <a:r>
              <a:rPr lang="pl-PL" sz="1400" dirty="0" err="1" smtClean="0"/>
              <a:t>subjective</a:t>
            </a:r>
            <a:r>
              <a:rPr lang="pl-PL" sz="1400" dirty="0" smtClean="0"/>
              <a:t> </a:t>
            </a:r>
            <a:r>
              <a:rPr lang="pl-PL" sz="1400" dirty="0" err="1" smtClean="0"/>
              <a:t>symtoms</a:t>
            </a:r>
            <a:r>
              <a:rPr lang="pl-PL" sz="1400" dirty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2483768" y="-99392"/>
            <a:ext cx="3744416" cy="1143000"/>
          </a:xfrm>
        </p:spPr>
        <p:txBody>
          <a:bodyPr/>
          <a:lstStyle/>
          <a:p>
            <a:r>
              <a:rPr lang="pl-PL" dirty="0" err="1" smtClean="0"/>
              <a:t>Conclusions</a:t>
            </a:r>
            <a:endParaRPr lang="pl-PL" dirty="0"/>
          </a:p>
        </p:txBody>
      </p:sp>
      <p:sp>
        <p:nvSpPr>
          <p:cNvPr id="6" name="PoleTekstowe 5"/>
          <p:cNvSpPr txBox="1"/>
          <p:nvPr/>
        </p:nvSpPr>
        <p:spPr>
          <a:xfrm>
            <a:off x="1259632" y="908720"/>
            <a:ext cx="73448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sz="1600" dirty="0" err="1" smtClean="0"/>
              <a:t>EyeBag</a:t>
            </a:r>
            <a:r>
              <a:rPr lang="en-US" sz="1600" dirty="0" smtClean="0"/>
              <a:t> warm </a:t>
            </a:r>
            <a:r>
              <a:rPr lang="en-US" sz="1600" dirty="0"/>
              <a:t>compress </a:t>
            </a:r>
            <a:r>
              <a:rPr lang="en-US" sz="1600" dirty="0" smtClean="0"/>
              <a:t>therapy increases </a:t>
            </a:r>
            <a:r>
              <a:rPr lang="en-US" sz="1600" dirty="0"/>
              <a:t>the outflow from the </a:t>
            </a:r>
            <a:r>
              <a:rPr lang="en-US" sz="1600" dirty="0" err="1"/>
              <a:t>Meibomian</a:t>
            </a:r>
            <a:r>
              <a:rPr lang="en-US" sz="1600" dirty="0"/>
              <a:t> </a:t>
            </a:r>
            <a:r>
              <a:rPr lang="en-US" sz="1600" dirty="0" smtClean="0"/>
              <a:t>glands </a:t>
            </a:r>
            <a:r>
              <a:rPr lang="en-US" sz="1600" dirty="0"/>
              <a:t>and improves the quality of </a:t>
            </a:r>
            <a:r>
              <a:rPr lang="en-US" sz="1600" dirty="0" smtClean="0"/>
              <a:t>secretions,</a:t>
            </a:r>
            <a:r>
              <a:rPr lang="pl-PL" sz="1600" dirty="0" smtClean="0"/>
              <a:t> </a:t>
            </a:r>
            <a:r>
              <a:rPr lang="en-US" sz="1600" dirty="0"/>
              <a:t>which results in better clinical condition of the patient and reduction of the subjective symptoms.</a:t>
            </a:r>
            <a:r>
              <a:rPr lang="pl-PL" sz="1600" dirty="0"/>
              <a:t> </a:t>
            </a:r>
            <a:endParaRPr lang="pl-PL" sz="1600" dirty="0" smtClean="0"/>
          </a:p>
          <a:p>
            <a:pPr algn="just">
              <a:lnSpc>
                <a:spcPct val="140000"/>
              </a:lnSpc>
            </a:pPr>
            <a:endParaRPr lang="pl-PL" sz="1600" dirty="0" smtClean="0"/>
          </a:p>
          <a:p>
            <a:pPr algn="just">
              <a:lnSpc>
                <a:spcPct val="140000"/>
              </a:lnSpc>
            </a:pPr>
            <a:r>
              <a:rPr lang="en-US" sz="1600" dirty="0"/>
              <a:t>In the contact lens wearers sub-group the improvement of all study parameters (lid margins, TBUT, CFS) was even more significant and the subjective improvement according to the OSDI form was more </a:t>
            </a:r>
            <a:r>
              <a:rPr lang="en-US" sz="1600" dirty="0" smtClean="0"/>
              <a:t>profound</a:t>
            </a:r>
            <a:r>
              <a:rPr lang="pl-PL" sz="1600" dirty="0" smtClean="0"/>
              <a:t>. Comfort of </a:t>
            </a:r>
            <a:r>
              <a:rPr lang="pl-PL" sz="1600" dirty="0" err="1" smtClean="0"/>
              <a:t>wearing</a:t>
            </a:r>
            <a:r>
              <a:rPr lang="pl-PL" sz="1600" dirty="0" smtClean="0"/>
              <a:t> </a:t>
            </a:r>
            <a:r>
              <a:rPr lang="pl-PL" sz="1600" dirty="0" err="1" smtClean="0"/>
              <a:t>contact</a:t>
            </a:r>
            <a:r>
              <a:rPr lang="pl-PL" sz="1600" dirty="0" smtClean="0"/>
              <a:t> </a:t>
            </a:r>
            <a:r>
              <a:rPr lang="pl-PL" sz="1600" dirty="0" err="1" smtClean="0"/>
              <a:t>lenses</a:t>
            </a:r>
            <a:r>
              <a:rPr lang="pl-PL" sz="1600" dirty="0" smtClean="0"/>
              <a:t> was </a:t>
            </a:r>
            <a:r>
              <a:rPr lang="pl-PL" sz="1600" dirty="0" err="1" smtClean="0"/>
              <a:t>better</a:t>
            </a:r>
            <a:r>
              <a:rPr lang="pl-PL" sz="1600" dirty="0"/>
              <a:t> </a:t>
            </a:r>
            <a:r>
              <a:rPr lang="pl-PL" sz="1600" dirty="0" err="1" smtClean="0"/>
              <a:t>after</a:t>
            </a:r>
            <a:r>
              <a:rPr lang="pl-PL" sz="1600" dirty="0" smtClean="0"/>
              <a:t> </a:t>
            </a:r>
            <a:r>
              <a:rPr lang="pl-PL" sz="1600" dirty="0" err="1" smtClean="0"/>
              <a:t>therapy</a:t>
            </a:r>
            <a:r>
              <a:rPr lang="pl-PL" sz="1600" dirty="0" smtClean="0"/>
              <a:t>.</a:t>
            </a:r>
          </a:p>
          <a:p>
            <a:pPr algn="just">
              <a:lnSpc>
                <a:spcPct val="140000"/>
              </a:lnSpc>
            </a:pPr>
            <a:endParaRPr lang="pl-PL" sz="1600" dirty="0"/>
          </a:p>
          <a:p>
            <a:pPr algn="just">
              <a:lnSpc>
                <a:spcPct val="140000"/>
              </a:lnSpc>
            </a:pPr>
            <a:r>
              <a:rPr lang="en-US" sz="1600" dirty="0"/>
              <a:t>The therapy was well tolerated by the patients and there were no complications related to the application of </a:t>
            </a:r>
            <a:r>
              <a:rPr lang="en-US" sz="1600" dirty="0" err="1" smtClean="0"/>
              <a:t>EyeBag</a:t>
            </a:r>
            <a:r>
              <a:rPr lang="en-US" sz="1600" dirty="0" smtClean="0"/>
              <a:t> </a:t>
            </a:r>
            <a:r>
              <a:rPr lang="en-US" sz="1600" dirty="0"/>
              <a:t>warm compresses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40000"/>
              </a:lnSpc>
            </a:pPr>
            <a:endParaRPr lang="en-US" sz="1600" dirty="0"/>
          </a:p>
          <a:p>
            <a:pPr algn="just">
              <a:lnSpc>
                <a:spcPct val="140000"/>
              </a:lnSpc>
            </a:pPr>
            <a:r>
              <a:rPr lang="en-US" sz="1600" dirty="0"/>
              <a:t>It is a safe and effective method to treat and alleviate d</a:t>
            </a:r>
            <a:r>
              <a:rPr lang="en-US" sz="1600" dirty="0" smtClean="0"/>
              <a:t>ry eye syndromes </a:t>
            </a:r>
            <a:r>
              <a:rPr lang="en-US" sz="1600" dirty="0"/>
              <a:t>secondary to </a:t>
            </a:r>
            <a:r>
              <a:rPr lang="en-US" sz="1600" dirty="0" err="1"/>
              <a:t>Meibomian</a:t>
            </a:r>
            <a:r>
              <a:rPr lang="en-US" sz="1600" dirty="0"/>
              <a:t> Gland </a:t>
            </a:r>
            <a:r>
              <a:rPr lang="en-US" sz="1600" dirty="0" smtClean="0"/>
              <a:t>Dysfunction</a:t>
            </a:r>
            <a:r>
              <a:rPr lang="pl-PL" sz="1600" dirty="0" smtClean="0"/>
              <a:t>.</a:t>
            </a:r>
            <a:endParaRPr lang="pl-PL" sz="1600" dirty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952500" cy="9271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149080"/>
            <a:ext cx="952500" cy="9271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229200"/>
            <a:ext cx="952500" cy="92710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708920"/>
            <a:ext cx="1077893" cy="4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10535</TotalTime>
  <Words>338</Words>
  <Application>Microsoft Macintosh PowerPoint</Application>
  <PresentationFormat>Pokaz na ekranie (4:3)</PresentationFormat>
  <Paragraphs>74</Paragraphs>
  <Slides>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Hol</vt:lpstr>
      <vt:lpstr>THERMOTHERAPY TREATMENT  OF DRY EYE SYNDROME (DES) SECONDARY TO MEIBOMIAN GLAND DYSFUNCTION (MGD)  </vt:lpstr>
      <vt:lpstr>Materials and methods: </vt:lpstr>
      <vt:lpstr>Prezentacja programu PowerPoint</vt:lpstr>
      <vt:lpstr>Results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Ocena terapii termicznej          EYE-BAG w MGD</dc:title>
  <dc:creator>Kasia S</dc:creator>
  <cp:lastModifiedBy>Katarzyna Szymanek</cp:lastModifiedBy>
  <cp:revision>221</cp:revision>
  <dcterms:created xsi:type="dcterms:W3CDTF">2014-11-02T16:41:47Z</dcterms:created>
  <dcterms:modified xsi:type="dcterms:W3CDTF">2015-09-12T12:20:23Z</dcterms:modified>
</cp:coreProperties>
</file>