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60B096-FF64-46DA-8CD1-BB83A3734638}" type="datetimeFigureOut">
              <a:rPr lang="tr-TR" smtClean="0"/>
              <a:pPr/>
              <a:t>30.09.2015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Contact</a:t>
            </a:r>
            <a:r>
              <a:rPr lang="tr-TR" sz="3200" dirty="0" smtClean="0"/>
              <a:t> Lens </a:t>
            </a:r>
            <a:r>
              <a:rPr lang="tr-TR" sz="3200" dirty="0" err="1" smtClean="0"/>
              <a:t>Assisted</a:t>
            </a:r>
            <a:r>
              <a:rPr lang="tr-TR" sz="3200" dirty="0" smtClean="0"/>
              <a:t> </a:t>
            </a:r>
            <a:r>
              <a:rPr lang="tr-TR" sz="3200" dirty="0" err="1" smtClean="0"/>
              <a:t>Corneal</a:t>
            </a:r>
            <a:r>
              <a:rPr lang="tr-TR" sz="3200" dirty="0" smtClean="0"/>
              <a:t> </a:t>
            </a:r>
            <a:br>
              <a:rPr lang="tr-TR" sz="3200" dirty="0" smtClean="0"/>
            </a:br>
            <a:r>
              <a:rPr lang="tr-TR" sz="3200" dirty="0" err="1" smtClean="0"/>
              <a:t>Collagen</a:t>
            </a:r>
            <a:r>
              <a:rPr lang="tr-TR" sz="3200" dirty="0" smtClean="0"/>
              <a:t> </a:t>
            </a:r>
            <a:r>
              <a:rPr lang="tr-TR" sz="3200" dirty="0" err="1" smtClean="0"/>
              <a:t>Crosslinking</a:t>
            </a:r>
            <a:r>
              <a:rPr lang="tr-TR" sz="3200" dirty="0" smtClean="0"/>
              <a:t> in </a:t>
            </a:r>
            <a:r>
              <a:rPr lang="tr-TR" sz="3200" dirty="0" err="1" smtClean="0"/>
              <a:t>Thin</a:t>
            </a:r>
            <a:r>
              <a:rPr lang="tr-TR" sz="3200" dirty="0" smtClean="0"/>
              <a:t> </a:t>
            </a:r>
            <a:r>
              <a:rPr lang="tr-TR" sz="3200" dirty="0" err="1" smtClean="0"/>
              <a:t>Corneas</a:t>
            </a:r>
            <a:endParaRPr lang="tr-TR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71472" y="4000504"/>
            <a:ext cx="7854696" cy="1752600"/>
          </a:xfrm>
        </p:spPr>
        <p:txBody>
          <a:bodyPr>
            <a:normAutofit/>
          </a:bodyPr>
          <a:lstStyle/>
          <a:p>
            <a:endParaRPr lang="tr-TR" sz="1600" b="1" dirty="0" smtClean="0"/>
          </a:p>
          <a:p>
            <a:r>
              <a:rPr lang="tr-TR" sz="1600" dirty="0" smtClean="0">
                <a:solidFill>
                  <a:schemeClr val="tx2"/>
                </a:solidFill>
              </a:rPr>
              <a:t>Marmara </a:t>
            </a:r>
            <a:r>
              <a:rPr lang="tr-TR" sz="1600" dirty="0" err="1" smtClean="0">
                <a:solidFill>
                  <a:schemeClr val="tx2"/>
                </a:solidFill>
              </a:rPr>
              <a:t>University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  <a:r>
              <a:rPr lang="tr-TR" sz="1600" dirty="0" err="1" smtClean="0">
                <a:solidFill>
                  <a:schemeClr val="tx2"/>
                </a:solidFill>
              </a:rPr>
              <a:t>School</a:t>
            </a:r>
            <a:r>
              <a:rPr lang="tr-TR" sz="1600" dirty="0" smtClean="0">
                <a:solidFill>
                  <a:schemeClr val="tx2"/>
                </a:solidFill>
              </a:rPr>
              <a:t> of </a:t>
            </a:r>
            <a:r>
              <a:rPr lang="tr-TR" sz="1600" dirty="0" err="1" smtClean="0">
                <a:solidFill>
                  <a:schemeClr val="tx2"/>
                </a:solidFill>
              </a:rPr>
              <a:t>Medicine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</a:p>
          <a:p>
            <a:r>
              <a:rPr lang="tr-TR" sz="1600" dirty="0" err="1" smtClean="0">
                <a:solidFill>
                  <a:schemeClr val="tx2"/>
                </a:solidFill>
              </a:rPr>
              <a:t>Department</a:t>
            </a:r>
            <a:r>
              <a:rPr lang="tr-TR" sz="1600" dirty="0" smtClean="0">
                <a:solidFill>
                  <a:schemeClr val="tx2"/>
                </a:solidFill>
              </a:rPr>
              <a:t> of </a:t>
            </a:r>
            <a:r>
              <a:rPr lang="tr-TR" sz="1600" dirty="0" err="1" smtClean="0">
                <a:solidFill>
                  <a:schemeClr val="tx2"/>
                </a:solidFill>
              </a:rPr>
              <a:t>Opthalmology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</a:p>
          <a:p>
            <a:r>
              <a:rPr lang="tr-TR" sz="1600" dirty="0" err="1" smtClean="0">
                <a:solidFill>
                  <a:schemeClr val="tx2"/>
                </a:solidFill>
              </a:rPr>
              <a:t>Dr.Özge</a:t>
            </a:r>
            <a:r>
              <a:rPr lang="tr-TR" sz="1600" dirty="0" smtClean="0">
                <a:solidFill>
                  <a:schemeClr val="tx2"/>
                </a:solidFill>
              </a:rPr>
              <a:t> Begüm </a:t>
            </a:r>
            <a:r>
              <a:rPr lang="tr-TR" sz="1600" dirty="0" err="1" smtClean="0">
                <a:solidFill>
                  <a:schemeClr val="tx2"/>
                </a:solidFill>
              </a:rPr>
              <a:t>Seferoğlu</a:t>
            </a:r>
            <a:r>
              <a:rPr lang="tr-TR" sz="1600" dirty="0" smtClean="0">
                <a:solidFill>
                  <a:schemeClr val="tx2"/>
                </a:solidFill>
              </a:rPr>
              <a:t>, Dr Ebru </a:t>
            </a:r>
            <a:r>
              <a:rPr lang="tr-TR" sz="1600" dirty="0" err="1" smtClean="0">
                <a:solidFill>
                  <a:schemeClr val="tx2"/>
                </a:solidFill>
              </a:rPr>
              <a:t>Toker</a:t>
            </a:r>
            <a:r>
              <a:rPr lang="tr-TR" sz="16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tr-TR" sz="1600" dirty="0" smtClean="0">
                <a:solidFill>
                  <a:schemeClr val="tx2"/>
                </a:solidFill>
              </a:rPr>
              <a:t>İstanbul,TURKEY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pic>
        <p:nvPicPr>
          <p:cNvPr id="4" name="3 Resim" descr="M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0"/>
            <a:ext cx="1500166" cy="1500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Purpose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600" dirty="0" err="1" smtClean="0">
                <a:latin typeface="+mj-lt"/>
              </a:rPr>
              <a:t>In</a:t>
            </a:r>
            <a:r>
              <a:rPr lang="tr-TR" sz="1600" dirty="0" smtClean="0">
                <a:latin typeface="+mj-lt"/>
              </a:rPr>
              <a:t> CXL </a:t>
            </a:r>
            <a:r>
              <a:rPr lang="tr-TR" sz="1600" dirty="0" err="1" smtClean="0">
                <a:latin typeface="+mj-lt"/>
              </a:rPr>
              <a:t>procedure</a:t>
            </a:r>
            <a:r>
              <a:rPr lang="tr-TR" sz="1600" dirty="0" smtClean="0">
                <a:latin typeface="+mj-lt"/>
              </a:rPr>
              <a:t>, a minimal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of 400 µm </a:t>
            </a:r>
            <a:r>
              <a:rPr lang="tr-TR" sz="1600" dirty="0" err="1" smtClean="0">
                <a:latin typeface="+mj-lt"/>
              </a:rPr>
              <a:t>during</a:t>
            </a:r>
            <a:r>
              <a:rPr lang="tr-TR" sz="1600" dirty="0" smtClean="0">
                <a:latin typeface="+mj-lt"/>
              </a:rPr>
              <a:t> UV-A </a:t>
            </a:r>
            <a:r>
              <a:rPr lang="tr-TR" sz="1600" dirty="0" err="1" smtClean="0">
                <a:latin typeface="+mj-lt"/>
              </a:rPr>
              <a:t>irradiation</a:t>
            </a:r>
            <a:r>
              <a:rPr lang="tr-TR" sz="1600" dirty="0" smtClean="0">
                <a:latin typeface="+mj-lt"/>
              </a:rPr>
              <a:t> is </a:t>
            </a:r>
            <a:r>
              <a:rPr lang="tr-TR" sz="1600" dirty="0" err="1" smtClean="0">
                <a:latin typeface="+mj-lt"/>
              </a:rPr>
              <a:t>required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to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protect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endothelium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deeper</a:t>
            </a:r>
            <a:r>
              <a:rPr lang="tr-TR" sz="1600" dirty="0" smtClean="0">
                <a:latin typeface="+mj-lt"/>
              </a:rPr>
              <a:t> ocular </a:t>
            </a:r>
            <a:r>
              <a:rPr lang="tr-TR" sz="1600" dirty="0" err="1" smtClean="0">
                <a:latin typeface="+mj-lt"/>
              </a:rPr>
              <a:t>structures</a:t>
            </a:r>
            <a:r>
              <a:rPr lang="tr-TR" sz="1600" dirty="0" smtClean="0">
                <a:latin typeface="+mj-lt"/>
              </a:rPr>
              <a:t>.¹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Our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purpose</a:t>
            </a:r>
            <a:r>
              <a:rPr lang="tr-TR" sz="1600" dirty="0" smtClean="0">
                <a:latin typeface="+mj-lt"/>
              </a:rPr>
              <a:t> is </a:t>
            </a:r>
            <a:r>
              <a:rPr lang="tr-TR" sz="1600" dirty="0" err="1" smtClean="0">
                <a:latin typeface="+mj-lt"/>
              </a:rPr>
              <a:t>to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present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results</a:t>
            </a:r>
            <a:r>
              <a:rPr lang="tr-TR" sz="1600" dirty="0" smtClean="0">
                <a:latin typeface="+mj-lt"/>
              </a:rPr>
              <a:t> of a </a:t>
            </a:r>
            <a:r>
              <a:rPr lang="tr-TR" sz="1600" dirty="0" err="1" smtClean="0">
                <a:latin typeface="+mj-lt"/>
              </a:rPr>
              <a:t>recently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described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new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technique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called</a:t>
            </a:r>
            <a:r>
              <a:rPr lang="tr-TR" sz="1600" dirty="0" smtClean="0">
                <a:latin typeface="+mj-lt"/>
              </a:rPr>
              <a:t> ‘</a:t>
            </a:r>
            <a:r>
              <a:rPr lang="tr-TR" sz="1600" dirty="0" err="1" smtClean="0">
                <a:latin typeface="+mj-lt"/>
              </a:rPr>
              <a:t>Contact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assisted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crosslinking</a:t>
            </a:r>
            <a:r>
              <a:rPr lang="tr-TR" sz="1600" dirty="0" smtClean="0">
                <a:latin typeface="+mj-lt"/>
              </a:rPr>
              <a:t>’ </a:t>
            </a:r>
            <a:r>
              <a:rPr lang="tr-TR" sz="1600" dirty="0" err="1" smtClean="0">
                <a:latin typeface="+mj-lt"/>
              </a:rPr>
              <a:t>for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patients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under</a:t>
            </a:r>
            <a:r>
              <a:rPr lang="tr-TR" sz="1600" dirty="0" smtClean="0">
                <a:latin typeface="+mj-lt"/>
              </a:rPr>
              <a:t> 400 µm </a:t>
            </a:r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epithelial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debridement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riboflavin</a:t>
            </a:r>
            <a:r>
              <a:rPr lang="tr-TR" sz="1600" dirty="0" smtClean="0">
                <a:latin typeface="+mj-lt"/>
              </a:rPr>
              <a:t> (RF) </a:t>
            </a:r>
            <a:r>
              <a:rPr lang="tr-TR" sz="1600" dirty="0" err="1" smtClean="0">
                <a:latin typeface="+mj-lt"/>
              </a:rPr>
              <a:t>soaking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200" dirty="0" smtClean="0">
                <a:latin typeface="+mj-lt"/>
              </a:rPr>
              <a:t> </a:t>
            </a:r>
          </a:p>
          <a:p>
            <a:endParaRPr lang="tr-TR" sz="1200" dirty="0" smtClean="0">
              <a:latin typeface="+mj-lt"/>
            </a:endParaRPr>
          </a:p>
          <a:p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r>
              <a:rPr lang="tr-TR" sz="1200" dirty="0" smtClean="0">
                <a:latin typeface="+mj-lt"/>
              </a:rPr>
              <a:t>¹ </a:t>
            </a:r>
            <a:r>
              <a:rPr lang="tr-TR" sz="1200" dirty="0" err="1" smtClean="0">
                <a:latin typeface="+mj-lt"/>
              </a:rPr>
              <a:t>Jacoob</a:t>
            </a:r>
            <a:r>
              <a:rPr lang="tr-TR" sz="1200" dirty="0" smtClean="0">
                <a:latin typeface="+mj-lt"/>
              </a:rPr>
              <a:t> S. et  al.</a:t>
            </a:r>
            <a:r>
              <a:rPr lang="tr-TR" sz="1200" dirty="0" err="1" smtClean="0">
                <a:latin typeface="+mj-lt"/>
              </a:rPr>
              <a:t>Contact</a:t>
            </a:r>
            <a:r>
              <a:rPr lang="tr-TR" sz="1200" dirty="0" smtClean="0">
                <a:latin typeface="+mj-lt"/>
              </a:rPr>
              <a:t> lens </a:t>
            </a:r>
            <a:r>
              <a:rPr lang="tr-TR" sz="1200" dirty="0" err="1" smtClean="0">
                <a:latin typeface="+mj-lt"/>
              </a:rPr>
              <a:t>assisted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collagen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cross</a:t>
            </a:r>
            <a:r>
              <a:rPr lang="tr-TR" sz="1200" dirty="0" smtClean="0">
                <a:latin typeface="+mj-lt"/>
              </a:rPr>
              <a:t>-</a:t>
            </a:r>
            <a:r>
              <a:rPr lang="tr-TR" sz="1200" dirty="0" err="1" smtClean="0">
                <a:latin typeface="+mj-lt"/>
              </a:rPr>
              <a:t>linking</a:t>
            </a:r>
            <a:r>
              <a:rPr lang="tr-TR" sz="1200" dirty="0" smtClean="0">
                <a:latin typeface="+mj-lt"/>
              </a:rPr>
              <a:t>(CACXL):A </a:t>
            </a:r>
            <a:r>
              <a:rPr lang="tr-TR" sz="1200" dirty="0" err="1" smtClean="0">
                <a:latin typeface="+mj-lt"/>
              </a:rPr>
              <a:t>new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technique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for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cross</a:t>
            </a:r>
            <a:r>
              <a:rPr lang="tr-TR" sz="1200" dirty="0" smtClean="0">
                <a:latin typeface="+mj-lt"/>
              </a:rPr>
              <a:t>-</a:t>
            </a:r>
            <a:r>
              <a:rPr lang="tr-TR" sz="1200" dirty="0" err="1" smtClean="0">
                <a:latin typeface="+mj-lt"/>
              </a:rPr>
              <a:t>linking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thin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corneas</a:t>
            </a:r>
            <a:r>
              <a:rPr lang="tr-TR" sz="1200" dirty="0" smtClean="0">
                <a:latin typeface="+mj-lt"/>
              </a:rPr>
              <a:t>. J </a:t>
            </a:r>
            <a:r>
              <a:rPr lang="tr-TR" sz="1200" dirty="0" err="1" smtClean="0">
                <a:latin typeface="+mj-lt"/>
              </a:rPr>
              <a:t>Refract</a:t>
            </a:r>
            <a:r>
              <a:rPr lang="tr-TR" sz="1200" dirty="0" smtClean="0">
                <a:latin typeface="+mj-lt"/>
              </a:rPr>
              <a:t>. </a:t>
            </a:r>
            <a:r>
              <a:rPr lang="tr-TR" sz="1200" dirty="0" err="1" smtClean="0">
                <a:latin typeface="+mj-lt"/>
              </a:rPr>
              <a:t>Surg</a:t>
            </a:r>
            <a:r>
              <a:rPr lang="tr-TR" sz="1200" dirty="0" smtClean="0">
                <a:latin typeface="+mj-lt"/>
              </a:rPr>
              <a:t>.2014;30 (6):366-372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Method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389120"/>
          </a:xfrm>
        </p:spPr>
        <p:txBody>
          <a:bodyPr>
            <a:normAutofit/>
          </a:bodyPr>
          <a:lstStyle/>
          <a:p>
            <a:r>
              <a:rPr lang="tr-TR" sz="1600" dirty="0" err="1" smtClean="0">
                <a:latin typeface="+mj-lt"/>
              </a:rPr>
              <a:t>Three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eyes</a:t>
            </a:r>
            <a:r>
              <a:rPr lang="tr-TR" sz="1600" dirty="0" smtClean="0">
                <a:latin typeface="+mj-lt"/>
              </a:rPr>
              <a:t> of  3 </a:t>
            </a:r>
            <a:r>
              <a:rPr lang="tr-TR" sz="1600" dirty="0" err="1" smtClean="0">
                <a:latin typeface="+mj-lt"/>
              </a:rPr>
              <a:t>patients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progressive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keratoconus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included</a:t>
            </a:r>
            <a:r>
              <a:rPr lang="tr-TR" sz="1600" dirty="0" smtClean="0">
                <a:latin typeface="+mj-lt"/>
              </a:rPr>
              <a:t> in </a:t>
            </a:r>
            <a:r>
              <a:rPr lang="tr-TR" sz="1600" dirty="0" err="1" smtClean="0">
                <a:latin typeface="+mj-lt"/>
              </a:rPr>
              <a:t>this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prospective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study</a:t>
            </a:r>
            <a:r>
              <a:rPr lang="tr-TR" sz="1600" dirty="0" smtClean="0">
                <a:latin typeface="+mj-lt"/>
              </a:rPr>
              <a:t> </a:t>
            </a:r>
          </a:p>
          <a:p>
            <a:pPr>
              <a:buNone/>
            </a:pPr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epithelial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debridement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soaked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RF+HPMC </a:t>
            </a:r>
            <a:r>
              <a:rPr lang="tr-TR" sz="1600" dirty="0" err="1" smtClean="0">
                <a:latin typeface="+mj-lt"/>
              </a:rPr>
              <a:t>solution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for</a:t>
            </a:r>
            <a:r>
              <a:rPr lang="tr-TR" sz="1600" dirty="0" smtClean="0">
                <a:latin typeface="+mj-lt"/>
              </a:rPr>
              <a:t> 30 </a:t>
            </a:r>
            <a:r>
              <a:rPr lang="tr-TR" sz="1600" dirty="0" err="1" smtClean="0">
                <a:latin typeface="+mj-lt"/>
              </a:rPr>
              <a:t>minutes</a:t>
            </a:r>
            <a:r>
              <a:rPr lang="tr-TR" sz="1600" dirty="0" smtClean="0">
                <a:latin typeface="+mj-lt"/>
              </a:rPr>
              <a:t>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smtClean="0">
                <a:latin typeface="+mj-lt"/>
              </a:rPr>
              <a:t>A </a:t>
            </a:r>
            <a:r>
              <a:rPr lang="tr-TR" sz="1600" dirty="0" err="1" smtClean="0">
                <a:latin typeface="+mj-lt"/>
              </a:rPr>
              <a:t>soft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hydrophilic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immersed</a:t>
            </a:r>
            <a:r>
              <a:rPr lang="tr-TR" sz="1600" dirty="0" smtClean="0">
                <a:latin typeface="+mj-lt"/>
              </a:rPr>
              <a:t> in RF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placed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over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UVA </a:t>
            </a:r>
            <a:r>
              <a:rPr lang="tr-TR" sz="1600" dirty="0" err="1" smtClean="0">
                <a:latin typeface="+mj-lt"/>
              </a:rPr>
              <a:t>irradiation</a:t>
            </a:r>
            <a:r>
              <a:rPr lang="tr-TR" sz="1600" dirty="0" smtClean="0">
                <a:latin typeface="+mj-lt"/>
              </a:rPr>
              <a:t> (3 </a:t>
            </a:r>
            <a:r>
              <a:rPr lang="tr-TR" sz="1600" dirty="0" err="1" smtClean="0">
                <a:latin typeface="+mj-lt"/>
              </a:rPr>
              <a:t>mW</a:t>
            </a:r>
            <a:r>
              <a:rPr lang="tr-TR" sz="1600" dirty="0" smtClean="0">
                <a:latin typeface="+mj-lt"/>
              </a:rPr>
              <a:t> /cm2,30 </a:t>
            </a:r>
            <a:r>
              <a:rPr lang="tr-TR" sz="1600" dirty="0" err="1" smtClean="0">
                <a:latin typeface="+mj-lt"/>
              </a:rPr>
              <a:t>minutes</a:t>
            </a:r>
            <a:r>
              <a:rPr lang="tr-TR" sz="1600" dirty="0" smtClean="0">
                <a:latin typeface="+mj-lt"/>
              </a:rPr>
              <a:t>)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commenced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during</a:t>
            </a:r>
            <a:r>
              <a:rPr lang="tr-TR" sz="1600" dirty="0" smtClean="0">
                <a:latin typeface="+mj-lt"/>
              </a:rPr>
              <a:t> UVA </a:t>
            </a:r>
            <a:r>
              <a:rPr lang="tr-TR" sz="1600" dirty="0" err="1" smtClean="0">
                <a:latin typeface="+mj-lt"/>
              </a:rPr>
              <a:t>irradiation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by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ultrasonic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pachymetry</a:t>
            </a:r>
            <a:r>
              <a:rPr lang="tr-TR" sz="1600" dirty="0" smtClean="0">
                <a:latin typeface="+mj-lt"/>
              </a:rPr>
              <a:t>  (0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, 10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, 20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, 30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). </a:t>
            </a:r>
            <a:r>
              <a:rPr lang="tr-TR" sz="1600" dirty="0" err="1" smtClean="0">
                <a:latin typeface="+mj-lt"/>
              </a:rPr>
              <a:t>Endothelial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cell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counts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before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procedure</a:t>
            </a:r>
            <a:r>
              <a:rPr lang="tr-TR" sz="1600" dirty="0" smtClean="0">
                <a:latin typeface="+mj-lt"/>
              </a:rPr>
              <a:t>. 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depth</a:t>
            </a:r>
            <a:r>
              <a:rPr lang="tr-TR" sz="1600" dirty="0" smtClean="0">
                <a:latin typeface="+mj-lt"/>
              </a:rPr>
              <a:t>  of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demarcation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line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assessed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anterior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segment</a:t>
            </a:r>
            <a:r>
              <a:rPr lang="tr-TR" sz="1600" dirty="0" smtClean="0">
                <a:latin typeface="+mj-lt"/>
              </a:rPr>
              <a:t> OCT.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14290"/>
            <a:ext cx="2133590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Win7\Downloads\IMG-20150930-WA0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642918"/>
            <a:ext cx="2571736" cy="1446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84698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Results</a:t>
            </a:r>
            <a:r>
              <a:rPr lang="tr-TR" sz="2400" dirty="0" smtClean="0"/>
              <a:t> 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389120"/>
          </a:xfrm>
        </p:spPr>
        <p:txBody>
          <a:bodyPr>
            <a:normAutofit/>
          </a:bodyPr>
          <a:lstStyle/>
          <a:p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age</a:t>
            </a:r>
            <a:r>
              <a:rPr lang="tr-TR" sz="1600" dirty="0" smtClean="0">
                <a:latin typeface="+mj-lt"/>
              </a:rPr>
              <a:t> of </a:t>
            </a:r>
            <a:r>
              <a:rPr lang="tr-TR" sz="1600" dirty="0" err="1" smtClean="0">
                <a:latin typeface="+mj-lt"/>
              </a:rPr>
              <a:t>patients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19.3 ±  4.9 </a:t>
            </a:r>
            <a:r>
              <a:rPr lang="tr-TR" sz="1600" dirty="0" err="1" smtClean="0">
                <a:latin typeface="+mj-lt"/>
              </a:rPr>
              <a:t>years</a:t>
            </a:r>
            <a:r>
              <a:rPr lang="tr-TR" sz="1600" dirty="0" smtClean="0">
                <a:latin typeface="+mj-lt"/>
              </a:rPr>
              <a:t>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Mean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386 ± 29.8 µm.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epithelium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removal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RF </a:t>
            </a:r>
            <a:r>
              <a:rPr lang="tr-TR" sz="1600" dirty="0" err="1" smtClean="0">
                <a:latin typeface="+mj-lt"/>
              </a:rPr>
              <a:t>soaking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all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under</a:t>
            </a:r>
            <a:r>
              <a:rPr lang="tr-TR" sz="1600" dirty="0" smtClean="0">
                <a:latin typeface="+mj-lt"/>
              </a:rPr>
              <a:t> 400 µm.</a:t>
            </a:r>
          </a:p>
          <a:p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Mean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reduction</a:t>
            </a:r>
            <a:r>
              <a:rPr lang="tr-TR" sz="1600" dirty="0" smtClean="0">
                <a:latin typeface="+mj-lt"/>
              </a:rPr>
              <a:t> in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b="1" dirty="0" smtClean="0">
                <a:latin typeface="+mj-lt"/>
              </a:rPr>
              <a:t>29.6 ±10 µm</a:t>
            </a:r>
            <a:r>
              <a:rPr lang="tr-TR" sz="1600" dirty="0" smtClean="0">
                <a:latin typeface="+mj-lt"/>
              </a:rPr>
              <a:t>.  </a:t>
            </a:r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contact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application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pachymetry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increased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by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b="1" dirty="0" smtClean="0">
                <a:latin typeface="+mj-lt"/>
              </a:rPr>
              <a:t>68.6 ±18.03 µm</a:t>
            </a:r>
            <a:r>
              <a:rPr lang="tr-TR" sz="1600" dirty="0" smtClean="0">
                <a:latin typeface="+mj-lt"/>
              </a:rPr>
              <a:t>.</a:t>
            </a:r>
          </a:p>
          <a:p>
            <a:r>
              <a:rPr lang="tr-TR" sz="1600" dirty="0" err="1" smtClean="0">
                <a:latin typeface="+mj-lt"/>
              </a:rPr>
              <a:t>During</a:t>
            </a:r>
            <a:r>
              <a:rPr lang="tr-TR" sz="1600" dirty="0" smtClean="0">
                <a:latin typeface="+mj-lt"/>
              </a:rPr>
              <a:t> UVA </a:t>
            </a:r>
            <a:r>
              <a:rPr lang="tr-TR" sz="1600" dirty="0" err="1" smtClean="0">
                <a:latin typeface="+mj-lt"/>
              </a:rPr>
              <a:t>irradiaton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pachymetric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measurements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maintained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above</a:t>
            </a:r>
            <a:r>
              <a:rPr lang="tr-TR" sz="1600" dirty="0" smtClean="0">
                <a:latin typeface="+mj-lt"/>
              </a:rPr>
              <a:t> 400 µm at </a:t>
            </a:r>
            <a:r>
              <a:rPr lang="tr-TR" sz="1600" dirty="0" err="1" smtClean="0">
                <a:latin typeface="+mj-lt"/>
              </a:rPr>
              <a:t>all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times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demarcation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line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visible</a:t>
            </a:r>
            <a:r>
              <a:rPr lang="tr-TR" sz="1600" dirty="0" smtClean="0">
                <a:latin typeface="+mj-lt"/>
              </a:rPr>
              <a:t> at a </a:t>
            </a:r>
            <a:r>
              <a:rPr lang="tr-TR" sz="1600" dirty="0" err="1" smtClean="0">
                <a:latin typeface="+mj-lt"/>
              </a:rPr>
              <a:t>depth</a:t>
            </a:r>
            <a:r>
              <a:rPr lang="tr-TR" sz="1600" dirty="0" smtClean="0">
                <a:latin typeface="+mj-lt"/>
              </a:rPr>
              <a:t> of </a:t>
            </a:r>
            <a:r>
              <a:rPr lang="tr-TR" sz="1600" b="1" dirty="0" smtClean="0">
                <a:latin typeface="+mj-lt"/>
              </a:rPr>
              <a:t>360 ±31 µm ( </a:t>
            </a:r>
            <a:r>
              <a:rPr lang="tr-TR" sz="1600" b="1" dirty="0" err="1" smtClean="0">
                <a:latin typeface="+mj-lt"/>
              </a:rPr>
              <a:t>range</a:t>
            </a:r>
            <a:r>
              <a:rPr lang="tr-TR" sz="1600" b="1" dirty="0" smtClean="0">
                <a:latin typeface="+mj-lt"/>
              </a:rPr>
              <a:t> 325-385 ) </a:t>
            </a:r>
            <a:r>
              <a:rPr lang="tr-TR" sz="1600" dirty="0" smtClean="0">
                <a:latin typeface="+mj-lt"/>
              </a:rPr>
              <a:t>at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first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month</a:t>
            </a:r>
            <a:r>
              <a:rPr lang="tr-TR" sz="1600" dirty="0" smtClean="0">
                <a:latin typeface="+mj-lt"/>
              </a:rPr>
              <a:t>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smtClean="0">
                <a:latin typeface="+mj-lt"/>
              </a:rPr>
              <a:t>No </a:t>
            </a:r>
            <a:r>
              <a:rPr lang="tr-TR" sz="1600" dirty="0" err="1" smtClean="0">
                <a:latin typeface="+mj-lt"/>
              </a:rPr>
              <a:t>serious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side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effect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complication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endothelial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damage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observed</a:t>
            </a:r>
            <a:r>
              <a:rPr lang="tr-TR" sz="1600" dirty="0" smtClean="0">
                <a:latin typeface="+mj-lt"/>
              </a:rPr>
              <a:t>.</a:t>
            </a:r>
            <a:endParaRPr lang="tr-TR" sz="1600" dirty="0">
              <a:latin typeface="+mj-lt"/>
            </a:endParaRPr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357298"/>
            <a:ext cx="343629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Conclusion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 smtClean="0">
                <a:latin typeface="+mj-lt"/>
              </a:rPr>
              <a:t>Contact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assisted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collagen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crosslinking</a:t>
            </a:r>
            <a:r>
              <a:rPr lang="tr-TR" sz="1600" dirty="0" smtClean="0">
                <a:latin typeface="+mj-lt"/>
              </a:rPr>
              <a:t> is a </a:t>
            </a:r>
            <a:r>
              <a:rPr lang="tr-TR" sz="1600" dirty="0" err="1" smtClean="0">
                <a:latin typeface="+mj-lt"/>
              </a:rPr>
              <a:t>new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technique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for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thin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our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results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suggest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that</a:t>
            </a:r>
            <a:r>
              <a:rPr lang="tr-TR" sz="1600" dirty="0" smtClean="0">
                <a:latin typeface="+mj-lt"/>
              </a:rPr>
              <a:t> it can be a </a:t>
            </a:r>
            <a:r>
              <a:rPr lang="tr-TR" sz="1600" dirty="0" err="1" smtClean="0">
                <a:latin typeface="+mj-lt"/>
              </a:rPr>
              <a:t>safe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effective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method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induction</a:t>
            </a:r>
            <a:r>
              <a:rPr lang="tr-TR" sz="1600" dirty="0" smtClean="0">
                <a:latin typeface="+mj-lt"/>
              </a:rPr>
              <a:t> of a </a:t>
            </a:r>
            <a:r>
              <a:rPr lang="tr-TR" sz="1600" dirty="0" err="1" smtClean="0">
                <a:latin typeface="+mj-lt"/>
              </a:rPr>
              <a:t>deep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demarcation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line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however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longer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follow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up</a:t>
            </a:r>
            <a:r>
              <a:rPr lang="tr-TR" sz="1600" dirty="0" smtClean="0">
                <a:latin typeface="+mj-lt"/>
              </a:rPr>
              <a:t> is </a:t>
            </a:r>
            <a:r>
              <a:rPr lang="tr-TR" sz="1600" dirty="0" err="1" smtClean="0">
                <a:latin typeface="+mj-lt"/>
              </a:rPr>
              <a:t>needed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to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elucidate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long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term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efficacy</a:t>
            </a:r>
            <a:r>
              <a:rPr lang="tr-TR" sz="1600" dirty="0" smtClean="0">
                <a:latin typeface="+mj-lt"/>
              </a:rPr>
              <a:t>.</a:t>
            </a:r>
            <a:endParaRPr lang="tr-TR" sz="1600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</TotalTime>
  <Words>373</Words>
  <Application>Microsoft Office PowerPoint</Application>
  <PresentationFormat>Ekran Gösterisi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Contact Lens Assisted Corneal  Collagen Crosslinking in Thin Corneas</vt:lpstr>
      <vt:lpstr>Purpose</vt:lpstr>
      <vt:lpstr>Method</vt:lpstr>
      <vt:lpstr>Results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Lens Assisted Corneal  Collagen Crosslinking in Thin Corneas</dc:title>
  <dc:creator>Win7</dc:creator>
  <cp:lastModifiedBy>Win7</cp:lastModifiedBy>
  <cp:revision>13</cp:revision>
  <dcterms:created xsi:type="dcterms:W3CDTF">2015-09-26T12:13:38Z</dcterms:created>
  <dcterms:modified xsi:type="dcterms:W3CDTF">2015-09-30T16:50:21Z</dcterms:modified>
</cp:coreProperties>
</file>